
<file path=[Content_Types].xml><?xml version="1.0" encoding="utf-8"?>
<Types xmlns="http://schemas.openxmlformats.org/package/2006/content-types">
  <Default Extension="jpeg" ContentType="image/jpeg"/>
  <Default Extension="jpg" ContentType="application/octet-stream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938" r:id="rId2"/>
    <p:sldId id="2628" r:id="rId3"/>
    <p:sldId id="2629" r:id="rId4"/>
    <p:sldId id="288" r:id="rId5"/>
    <p:sldId id="2630" r:id="rId6"/>
    <p:sldId id="5277" r:id="rId7"/>
    <p:sldId id="4084" r:id="rId8"/>
    <p:sldId id="5268" r:id="rId9"/>
    <p:sldId id="5269" r:id="rId10"/>
    <p:sldId id="5270" r:id="rId11"/>
    <p:sldId id="5272" r:id="rId12"/>
    <p:sldId id="5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86772-F0A8-4E1B-B561-FD8ABFE4620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8E7FC-2AA1-4EB0-90EC-47484AA40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2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4BFB2-99E8-729B-4124-A6AEE5CB2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EA743F-FDCE-DBB8-FB36-9E2F44E1C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BAA14C-C5B7-35FD-5731-EB48A1506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8E10B-F14B-CABE-70EF-ECD9DF854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76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668C3-F803-1DFF-1DEB-A1E5361E1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0DDC2D-3F96-1398-AACD-2C1DEAF91A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45DF5D-18BC-1B35-8FF1-0B16A67C4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C8101-F82A-81FD-6BA4-235525EFE5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52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BAAAF-2610-8E5E-C635-FC18CB4EA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565F7E-10B7-AD1A-F494-B8A70DB613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46DE32-2519-5D3C-9C67-AB7F70A999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Immutable Blob Storage</a:t>
            </a:r>
            <a:r>
              <a:rPr lang="en-US" dirty="0"/>
              <a:t> enables time-based retention or legal hold, preventing deletion or modification within the retention window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AAE85-83F9-8797-4B4D-171EFC377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9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four main types of storage services available within an Azure Storage Account. Each type is designed for specific use cases and workloads: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Blob Storage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Azure’s object storage solution for the cloud.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supports unstructured data like images, videos, backups, and logs.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Blob storage offers different access tiers—Hot, Cool, and Archive—to optimize cost based on how frequently data is accessed.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also integrates with services like Azure Search for indexing and querying large datasets.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Storage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 fully managed file shares in the cloud that use the SMB protocol.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shares can be mounted by Azure VMs or on-premises systems.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File Sync allows you to cache and sync Azure file shares on Windows Servers for hybrid scenarios.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Storage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NoSQL key-value store for rapid development using structured, non-relational data.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schema-less, making it flexible and scalable for applications like user profiles or device metadata.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more advanced capabilities, it can be integrated with Azure Cosmos DB.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 Storage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Designed for message-based communication between application components.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ideal for building decoupled and scalable applications, especially in distributed systems where components need to communicate asynchronously.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of these storage types can be accessed through a single Azure Storage Account, making it a versatile and powerful foundation for cloud-based applications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3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slide illustrates the different service-specific endpoints provided by an Azure Storage Account. Each endpoint corresponds to a different type of storage service within the account: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Blob Endpoint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https://mystorageaccount.blob.core.windows.net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to access Blob Storage, which stores unstructured data like documents, images, and backups.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Endpoint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https://mystorageaccount.file.core.windows.net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for accessing Azure File Storage, which provides SMB-based file shares.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 Endpoint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https://mystorageaccount.table.core.windows.net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for Table Storage, a NoSQL key-value store for structured data.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Queue Endpoint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https://mystorageaccount.queue.core.windows.net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to interact with Queue Storage, which supports message-based communication between application components.</a:t>
            </a:r>
          </a:p>
          <a:p>
            <a:pPr lvl="1"/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of these endpoints is automatically created when a storage account is provisioned. They allow applications to interact with the respective services using REST APIs or SDKs, and they follow a consistent naming convention based on the storage account name.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28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Storage accounts can be accessed using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 domain names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default, Azure provides a domain name for each storage account, such as: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http://mystorageaccount.blob.core.windows.net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for branding or integration purposes, you can configure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 domain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like: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http://storage.cisco.com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allows you to serve content from your storage account using a domain name that aligns with your organization’s identity. It’s especially useful for static website hosting or public-facing content.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set this up, you need to: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 your custom domain.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a CNAME record in your DNS settings that maps your custom domain to the Azure-provided endpoint.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 the custom domain in the Azure portal under your storage account settings.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feature enhances professionalism and user trust, especially when delivering content directly from Azure Blob Storage.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65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Block Blob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Purpose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Best for storing text and binary data, such as documents, media files, and backups.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Composed of blocks, each up to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4000 MiB (approx. 3.8 GB)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size.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Size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Up to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190.7 TiB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using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 blob with Azure Data Lake Storage Gen2 hierarchical namespace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Supports uploading, replacing, and deleting individual blocks before committing them to the blob.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Cases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Media streaming, backup, and general-purpose file storage.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Append Blob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Purpose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Optimized for append operations, where data is added to the end of the blob.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Size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Up to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195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GiB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Operations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Only supports appending blocks; existing content cannot be modified.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Cases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Ideal for logging, telemetry, and audit data where new entries are continuously added.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Page Blob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Purpose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Designed for frequent read/write operations with random access.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 Size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Up to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TiB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 Tiers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Available in both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Premium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performance tiers.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Cases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Used primarily for Azure virtual machine disks (OS and data disks), database files, and other I/O-intensive workloads.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03921-7077-42B0-8C81-48C0A93EA2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00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irmala UI"/>
                <a:ea typeface="+mn-ea"/>
                <a:cs typeface="+mn-cs"/>
              </a:rPr>
              <a:t>Blob storage provides many tiers for storing files/objects.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irmala UI"/>
                <a:ea typeface="+mn-ea"/>
                <a:cs typeface="+mn-cs"/>
              </a:rPr>
              <a:t>Each tier has different pricing and use cases.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irmala UI"/>
                <a:ea typeface="+mn-ea"/>
                <a:cs typeface="+mn-cs"/>
              </a:rPr>
              <a:t>Premium, hot, cool, cold and archive tiers exist.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irmala UI"/>
                <a:ea typeface="+mn-ea"/>
                <a:cs typeface="+mn-cs"/>
              </a:rPr>
              <a:t>Premium is the most expensive for storage and archive is the cheapest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irmala UI"/>
                <a:ea typeface="+mn-ea"/>
                <a:cs typeface="+mn-cs"/>
              </a:rPr>
              <a:t>Premium is the cheapest for fast, frequent access and archive is the most expensive.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C03921-7077-42B0-8C81-48C0A93EA2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1020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C4656-CE42-9615-BFD7-95CB5A79B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88690D-B870-EA66-86FE-91FA513FFA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2B9543-EFED-577C-91E7-E57BCF8E9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A0E92-63DE-A45C-B553-0AB77CEEE3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C03921-7077-42B0-8C81-48C0A93EA2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180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11D3C-4F83-2D84-80C6-A2E5A1219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1C428C-01FC-04CD-E9CB-F4DCAB4827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0E7B4F-D9E7-51E0-0094-41F157E75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D6FFF-7AE9-6D1A-942D-057B787E70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C03921-7077-42B0-8C81-48C0A93EA2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751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8AECD-E147-E566-9375-B4AD55B88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D84AB8-B151-431B-D2C1-B52376B900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D5083-FDFA-91D9-0C7C-C2DF4F397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might need to add IAM permissions to write to the container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A9924-6997-0FF6-D849-7D71FC58CA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C03921-7077-42B0-8C81-48C0A93EA2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752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A1E9-A8AA-3860-CD07-1D7C2052F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D87E3-668A-796F-144C-6F56ED9EF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FA11F-A0D3-1D03-A5E3-41D78F89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C1C5-2B25-475A-8FFD-378930511B3E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75E71-108A-4D92-CC95-BAE2B908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0EC0B-1C13-EEC5-8528-0A779322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D4E-A360-415A-BD24-1532F9C9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1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27E4-1FC4-B2E8-F973-C09556E9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B15E4-E06F-4015-0BD9-FCD2D3AEF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BDF46-1A4E-6542-0366-EE9C9948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C1C5-2B25-475A-8FFD-378930511B3E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F2226-C6DC-F038-7F38-C1721789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A631B-DC50-F506-5B18-93EDD937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D4E-A360-415A-BD24-1532F9C9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9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105F01-5005-92FB-FE31-D140E7283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50FFA-7F39-84DC-2D42-58998DE5B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D50EE-A48F-2526-0746-3BA5EA8E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C1C5-2B25-475A-8FFD-378930511B3E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D16EB-9688-29B1-070E-F02F8CA4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FC3DB-1AB4-58A6-07C6-A6D98428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D4E-A360-415A-BD24-1532F9C9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C739-C60E-3E75-06E6-EA89534B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12E80-B5A7-B890-6C54-11D994F46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EFD7E-807A-BB92-00C8-2B66E396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C1C5-2B25-475A-8FFD-378930511B3E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FF171-0FA3-E048-6A3B-D2824FC1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7481C-2396-6BC8-3F4F-3842E927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D4E-A360-415A-BD24-1532F9C9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8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0E7E-5C67-86A2-F94C-0AEC36EA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179D8-E1B1-F13E-C785-DABE47003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383DF-2492-4C7F-41AE-41427048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C1C5-2B25-475A-8FFD-378930511B3E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43BB2-4D6A-9160-E887-AC6629AA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1B46F-CBB3-13B6-A260-676A6C77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D4E-A360-415A-BD24-1532F9C9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3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1FD0-EA11-49FF-653E-9F061021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F0F0E-964D-4D89-1493-535D8DA70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1CB3C-4651-E9CB-9BF2-6A745FDC1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75D31-0B42-9837-5C9A-0A66618D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C1C5-2B25-475A-8FFD-378930511B3E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ECD61-FD66-A8AC-81B4-4738F417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D4A6D-625F-D9D3-FEDD-2D301EC6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D4E-A360-415A-BD24-1532F9C9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06DAA-681D-D25F-481B-67159F87D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D58AF-85B8-F13A-F2EC-DBD160F9C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BD893-9F9D-44B9-9303-F5464A8A2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F7DB7-E549-A495-2F8D-0049C9052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A4AA0-1CE0-CC17-4735-9F15FA36B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C86518-E65B-122F-6EB7-75CCE37C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C1C5-2B25-475A-8FFD-378930511B3E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E2AD4-70C5-1069-3F15-7B754CC2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6DC05F-EF39-7D52-BDDB-4E0A559D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D4E-A360-415A-BD24-1532F9C9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6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3E42-741E-4D6A-18B3-ACC2B092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30EEB8-D6A4-BBB0-99A5-BC804F62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C1C5-2B25-475A-8FFD-378930511B3E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A5090-A45F-2CC4-6CA5-27BEE5AA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C30FD-C592-5040-9F44-D02B86BD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D4E-A360-415A-BD24-1532F9C9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3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7A2CE4-EAA6-9B97-98C8-A7023977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C1C5-2B25-475A-8FFD-378930511B3E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70285-33B1-D196-749B-31DDC979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3E1CB-8CB0-BBC2-8739-D9D30A6A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D4E-A360-415A-BD24-1532F9C9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6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6D09-73FB-8CBB-D2A3-A5F8A0E4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9165-DD0C-114F-ED3C-28A7A9E97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F4D51-C00E-C5D4-C230-046843913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9B66A-7C58-E384-3B5F-9534418B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C1C5-2B25-475A-8FFD-378930511B3E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A507C-2B1D-9691-F387-68DCBC49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09F08-FFAA-AAAD-0C4F-0CBEE27A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D4E-A360-415A-BD24-1532F9C9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7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A684-A3A2-6FFD-3977-969535D4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0130D-E79A-FE64-C83D-EC89BEDD0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F21B9-5041-AC50-456E-37907CE5D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77F6B-59D6-9265-904D-4553B27E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7C1C5-2B25-475A-8FFD-378930511B3E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4E094-3637-2F6F-31EB-8613EB7F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7CAB2-8653-C646-7A6D-5CF86416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EDD4E-A360-415A-BD24-1532F9C9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3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AF518-45B1-BF92-84F9-E5611079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F6CA0-997E-1531-296D-F763878B3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C2A68-9ABE-2D7E-B580-B4EF7173C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F7C1C5-2B25-475A-8FFD-378930511B3E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DA864-63D4-452C-AD02-01544A062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034E6-3652-E2AF-4BAF-35215F3E0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AEDD4E-A360-415A-BD24-1532F9C9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0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hyperlink" Target="http://https/mystorageaccount." TargetMode="External"/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11" Type="http://schemas.openxmlformats.org/officeDocument/2006/relationships/image" Target="../media/image14.jpg"/><Relationship Id="rId5" Type="http://schemas.openxmlformats.org/officeDocument/2006/relationships/image" Target="../media/image8.jpg"/><Relationship Id="rId10" Type="http://schemas.openxmlformats.org/officeDocument/2006/relationships/image" Target="../media/image13.jp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linkedin.com/pulse/azure-storage-lifecycle-management-optimizing-data-nidhi-kumari-5nax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66300-C2EB-EAE9-DAFC-23DF4422C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lide Number Placeholder 4">
            <a:extLst>
              <a:ext uri="{FF2B5EF4-FFF2-40B4-BE49-F238E27FC236}">
                <a16:creationId xmlns:a16="http://schemas.microsoft.com/office/drawing/2014/main" id="{2FC16326-4C22-9F6B-C606-A6E34EB769D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D1282E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1</a:t>
            </a:fld>
            <a:endParaRPr/>
          </a:p>
        </p:txBody>
      </p:sp>
      <p:sp>
        <p:nvSpPr>
          <p:cNvPr id="5" name="Path72">
            <a:extLst>
              <a:ext uri="{FF2B5EF4-FFF2-40B4-BE49-F238E27FC236}">
                <a16:creationId xmlns:a16="http://schemas.microsoft.com/office/drawing/2014/main" id="{4D29E54C-1E07-B1CD-8107-D810AEFD74F9}"/>
              </a:ext>
            </a:extLst>
          </p:cNvPr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5FCFAC5-BF52-AF23-1A3B-ADF1F7E13F27}"/>
              </a:ext>
            </a:extLst>
          </p:cNvPr>
          <p:cNvSpPr/>
          <p:nvPr/>
        </p:nvSpPr>
        <p:spPr>
          <a:xfrm>
            <a:off x="10993120" y="5931408"/>
            <a:ext cx="646344" cy="62661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3102">
            <a:extLst>
              <a:ext uri="{FF2B5EF4-FFF2-40B4-BE49-F238E27FC236}">
                <a16:creationId xmlns:a16="http://schemas.microsoft.com/office/drawing/2014/main" id="{A769D0A9-B728-72A6-C720-9AFEB9CB1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" y="3410712"/>
            <a:ext cx="10768584" cy="38100"/>
          </a:xfrm>
          <a:prstGeom prst="rect">
            <a:avLst/>
          </a:prstGeom>
          <a:noFill/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783B652A-2EC9-6846-083D-EA6A6D72CFCF}"/>
              </a:ext>
            </a:extLst>
          </p:cNvPr>
          <p:cNvSpPr txBox="1"/>
          <p:nvPr/>
        </p:nvSpPr>
        <p:spPr>
          <a:xfrm>
            <a:off x="712470" y="2443824"/>
            <a:ext cx="9391253" cy="6591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241300" algn="l"/>
              </a:tabLst>
            </a:pPr>
            <a:r>
              <a:rPr lang="en-US" sz="4000" spc="-10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Storage</a:t>
            </a:r>
            <a:endParaRPr lang="en-US" sz="4000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7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A5190-E683-0B8F-62C4-64BA5E44A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967498-F52B-E5EE-3868-C9CF6311C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63" y="289334"/>
            <a:ext cx="11993464" cy="69969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Demo – Upload to azure storage account with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3CF82-79D4-5A00-0422-946B1751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9624C5-FDF6-4954-B8C3-64918F306FAA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D1282E"/>
                </a:solidFill>
                <a:effectLst/>
                <a:uLnTx/>
                <a:uFillTx/>
                <a:latin typeface="Nirmala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D1282E"/>
              </a:solidFill>
              <a:effectLst/>
              <a:uLnTx/>
              <a:uFillTx/>
              <a:latin typeface="Nirmala U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E3429A-D871-6EAB-1D67-D5260292AC73}"/>
              </a:ext>
            </a:extLst>
          </p:cNvPr>
          <p:cNvSpPr txBox="1"/>
          <p:nvPr/>
        </p:nvSpPr>
        <p:spPr>
          <a:xfrm>
            <a:off x="620037" y="1703633"/>
            <a:ext cx="55740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C</a:t>
            </a:r>
            <a:r>
              <a:rPr lang="en-CA" b="1" dirty="0" err="1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reate</a:t>
            </a:r>
            <a:r>
              <a:rPr lang="en-CA" b="1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an upload script</a:t>
            </a:r>
          </a:p>
          <a:p>
            <a:endParaRPr lang="en-CA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en-CA" i="1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touch upload_blob.py</a:t>
            </a:r>
          </a:p>
          <a:p>
            <a:endParaRPr lang="en-CA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en-CA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Add the file upload code</a:t>
            </a:r>
          </a:p>
          <a:p>
            <a:endParaRPr lang="en-CA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en-CA" b="1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Run: </a:t>
            </a:r>
          </a:p>
          <a:p>
            <a:r>
              <a:rPr lang="en-CA" i="1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python upload_blob.py</a:t>
            </a:r>
          </a:p>
          <a:p>
            <a:endParaRPr lang="en-CA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04CAAD-0687-18B4-2831-B797657D4FE0}"/>
              </a:ext>
            </a:extLst>
          </p:cNvPr>
          <p:cNvSpPr txBox="1"/>
          <p:nvPr/>
        </p:nvSpPr>
        <p:spPr>
          <a:xfrm>
            <a:off x="6413327" y="1231623"/>
            <a:ext cx="6263012" cy="545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CA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upload_blob.py</a:t>
            </a:r>
            <a:endParaRPr lang="en-CA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uuid</a:t>
            </a:r>
            <a:endParaRPr lang="en-CA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CA" sz="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azure.identity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DefaultAzureCredential</a:t>
            </a:r>
            <a:endParaRPr lang="en-CA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CA" sz="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azure.storage.blob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BlobServiceClient</a:t>
            </a:r>
            <a:endParaRPr lang="en-CA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ACCOUNT_NAME = </a:t>
            </a:r>
            <a:r>
              <a:rPr lang="en-CA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"demostorageacct2030"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CA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Replace with your storage account name</a:t>
            </a:r>
            <a:endParaRPr lang="en-CA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ACCOUNT_URL = </a:t>
            </a:r>
            <a:r>
              <a:rPr lang="en-CA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CA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</a:t>
            </a:r>
            <a:r>
              <a:rPr lang="en-CA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://</a:t>
            </a:r>
            <a:r>
              <a:rPr lang="en-CA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ACCOUNT_NAME</a:t>
            </a:r>
            <a:r>
              <a:rPr lang="en-CA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.blob.core.windows.net"</a:t>
            </a:r>
            <a:endParaRPr lang="en-CA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CONTAINER_NAME = </a:t>
            </a:r>
            <a:r>
              <a:rPr lang="en-CA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"demo-container"</a:t>
            </a:r>
            <a:endParaRPr lang="en-CA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LOCAL_FILE_PATH = </a:t>
            </a:r>
            <a:r>
              <a:rPr lang="en-CA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"data/myfile.txt"</a:t>
            </a:r>
            <a:endParaRPr lang="en-CA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BLOB_NAME = </a:t>
            </a:r>
            <a:r>
              <a:rPr lang="en-CA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CA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uuid.uuid4()</a:t>
            </a:r>
            <a:r>
              <a:rPr lang="en-CA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CA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os.path.basename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(LOCAL_FILE_PATH)</a:t>
            </a:r>
            <a:r>
              <a:rPr lang="en-CA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CA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Authenticate and connect</a:t>
            </a:r>
            <a:endParaRPr lang="en-CA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CA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blob_service_client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BlobServiceClient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(ACCOUNT_URL, </a:t>
            </a:r>
            <a:r>
              <a:rPr lang="en-CA" sz="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credential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DefaultAzureCredential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1425"/>
              </a:lnSpc>
              <a:buNone/>
            </a:pPr>
            <a:b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1. Create container if missing</a:t>
            </a:r>
            <a:endParaRPr lang="en-CA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CA" sz="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container_client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blob_service_client.create_container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(CONTAINER_NAME)</a:t>
            </a:r>
          </a:p>
          <a:p>
            <a:pPr>
              <a:lnSpc>
                <a:spcPts val="1425"/>
              </a:lnSpc>
              <a:buNone/>
            </a:pP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CA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"Container</a:t>
            </a:r>
            <a:r>
              <a:rPr lang="en-CA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en-CA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CA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created."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CA" sz="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container_client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blob_service_client.get_container_client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(CONTAINER_NAME)</a:t>
            </a:r>
          </a:p>
          <a:p>
            <a:pPr>
              <a:lnSpc>
                <a:spcPts val="1425"/>
              </a:lnSpc>
              <a:buNone/>
            </a:pP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CA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"Using</a:t>
            </a:r>
            <a:r>
              <a:rPr lang="en-CA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existing container '</a:t>
            </a:r>
            <a:r>
              <a:rPr lang="en-CA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CA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'."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2. Upload blob</a:t>
            </a:r>
            <a:endParaRPr lang="en-CA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CA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blob_client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container_client.get_blob_client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(BLOB_NAME)</a:t>
            </a:r>
          </a:p>
          <a:p>
            <a:pPr>
              <a:lnSpc>
                <a:spcPts val="1425"/>
              </a:lnSpc>
              <a:buNone/>
            </a:pPr>
            <a:r>
              <a:rPr lang="en-CA" sz="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(LOCAL_FILE_PATH, </a:t>
            </a:r>
            <a:r>
              <a:rPr lang="en-CA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CA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sz="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f:</a:t>
            </a:r>
          </a:p>
          <a:p>
            <a:pPr>
              <a:lnSpc>
                <a:spcPts val="1425"/>
              </a:lnSpc>
              <a:buNone/>
            </a:pP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blob_client.upload_blob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(f)</a:t>
            </a:r>
          </a:p>
          <a:p>
            <a:pPr>
              <a:lnSpc>
                <a:spcPts val="1425"/>
              </a:lnSpc>
              <a:buNone/>
            </a:pPr>
            <a:r>
              <a:rPr lang="en-CA" sz="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CA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"Uploaded</a:t>
            </a:r>
            <a:r>
              <a:rPr lang="en-CA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blob: </a:t>
            </a:r>
            <a:r>
              <a:rPr lang="en-CA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BLOB_NAME</a:t>
            </a:r>
            <a:r>
              <a:rPr lang="en-CA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CA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CA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33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58E12-0A77-325A-B21A-BCBAFE388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A333983-50C2-755C-BA51-3403258F773E}"/>
              </a:ext>
            </a:extLst>
          </p:cNvPr>
          <p:cNvSpPr txBox="1"/>
          <p:nvPr/>
        </p:nvSpPr>
        <p:spPr>
          <a:xfrm>
            <a:off x="2947924" y="240889"/>
            <a:ext cx="7738364" cy="77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>
              <a:spcBef>
                <a:spcPct val="0"/>
              </a:spcBef>
              <a:spcAft>
                <a:spcPts val="600"/>
              </a:spcAft>
            </a:pPr>
            <a:endParaRPr lang="en-US" sz="3600" cap="all" spc="-60" dirty="0">
              <a:solidFill>
                <a:schemeClr val="tx1">
                  <a:lumMod val="85000"/>
                  <a:lumOff val="15000"/>
                </a:schemeClr>
              </a:solidFill>
              <a:latin typeface="Leelawadee UI Semilight" panose="020B0402040204020203" pitchFamily="34" charset="-34"/>
              <a:ea typeface="+mj-ea"/>
              <a:cs typeface="Leelawadee UI Semilight" panose="020B0402040204020203" pitchFamily="34" charset="-34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9ECD0AC-FA08-E68E-8901-5F22A7E1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Pop quiz:</a:t>
            </a:r>
            <a:endParaRPr lang="en-CA" b="1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DEA84-46D1-3C06-D17F-BDF1BE7C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11</a:t>
            </a:fld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6CB2529-5620-824A-D6E9-3B8B96562F74}"/>
              </a:ext>
            </a:extLst>
          </p:cNvPr>
          <p:cNvSpPr txBox="1"/>
          <p:nvPr/>
        </p:nvSpPr>
        <p:spPr>
          <a:xfrm>
            <a:off x="609600" y="2348074"/>
            <a:ext cx="10539125" cy="19980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CA" b="1" dirty="0">
                <a:latin typeface="+mj-lt"/>
                <a:ea typeface="Nirmala UI Semilight" panose="020B0402040204020203" pitchFamily="34" charset="0"/>
                <a:cs typeface="Nirmala UI Semilight" panose="020B0402040204020203" pitchFamily="34" charset="0"/>
              </a:rPr>
              <a:t>Scenario:</a:t>
            </a:r>
            <a:r>
              <a:rPr lang="en-CA" dirty="0">
                <a:latin typeface="+mj-lt"/>
                <a:ea typeface="Nirmala UI Semilight" panose="020B0402040204020203" pitchFamily="34" charset="0"/>
                <a:cs typeface="Nirmala UI Semilight" panose="020B0402040204020203" pitchFamily="34" charset="0"/>
              </a:rPr>
              <a:t> Your team must ensure blobs can never be deleted or overwritten for 7 days, except under legal hold. Which feature supports this?</a:t>
            </a:r>
          </a:p>
          <a:p>
            <a:endParaRPr lang="en-CA" dirty="0"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en-CA" dirty="0">
                <a:ea typeface="Nirmala UI Semilight" panose="020B0402040204020203" pitchFamily="34" charset="0"/>
                <a:cs typeface="Nirmala UI Semilight" panose="020B0402040204020203" pitchFamily="34" charset="0"/>
              </a:rPr>
              <a:t>A. Read-access geo-redundant storage (RA-GRS)</a:t>
            </a:r>
            <a:br>
              <a:rPr lang="en-CA" dirty="0"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en-CA" dirty="0">
                <a:ea typeface="Nirmala UI Semilight" panose="020B0402040204020203" pitchFamily="34" charset="0"/>
                <a:cs typeface="Nirmala UI Semilight" panose="020B0402040204020203" pitchFamily="34" charset="0"/>
              </a:rPr>
              <a:t>B. Immutable Blob Storage policies with retention</a:t>
            </a:r>
            <a:br>
              <a:rPr lang="en-CA" dirty="0"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en-CA" dirty="0">
                <a:ea typeface="Nirmala UI Semilight" panose="020B0402040204020203" pitchFamily="34" charset="0"/>
                <a:cs typeface="Nirmala UI Semilight" panose="020B0402040204020203" pitchFamily="34" charset="0"/>
              </a:rPr>
              <a:t>C. Soft-delete and versioning</a:t>
            </a:r>
            <a:br>
              <a:rPr lang="en-CA" dirty="0"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en-CA" dirty="0">
                <a:ea typeface="Nirmala UI Semilight" panose="020B0402040204020203" pitchFamily="34" charset="0"/>
                <a:cs typeface="Nirmala UI Semilight" panose="020B0402040204020203" pitchFamily="34" charset="0"/>
              </a:rPr>
              <a:t>D. Premium GPv2 with snapshots enabled</a:t>
            </a:r>
          </a:p>
        </p:txBody>
      </p:sp>
    </p:spTree>
    <p:extLst>
      <p:ext uri="{BB962C8B-B14F-4D97-AF65-F5344CB8AC3E}">
        <p14:creationId xmlns:p14="http://schemas.microsoft.com/office/powerpoint/2010/main" val="3887774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DBE84-DF55-5915-0D3B-0369C374D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1EBBABE-E790-95C2-574B-45DE5FF77DB7}"/>
              </a:ext>
            </a:extLst>
          </p:cNvPr>
          <p:cNvSpPr txBox="1"/>
          <p:nvPr/>
        </p:nvSpPr>
        <p:spPr>
          <a:xfrm>
            <a:off x="2947924" y="240889"/>
            <a:ext cx="7738364" cy="7743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>
              <a:spcBef>
                <a:spcPct val="0"/>
              </a:spcBef>
              <a:spcAft>
                <a:spcPts val="600"/>
              </a:spcAft>
            </a:pPr>
            <a:endParaRPr lang="en-US" sz="3600" cap="all" spc="-60" dirty="0">
              <a:solidFill>
                <a:schemeClr val="tx1">
                  <a:lumMod val="85000"/>
                  <a:lumOff val="15000"/>
                </a:schemeClr>
              </a:solidFill>
              <a:latin typeface="Leelawadee UI Semilight" panose="020B0402040204020203" pitchFamily="34" charset="-34"/>
              <a:ea typeface="+mj-ea"/>
              <a:cs typeface="Leelawadee UI Semilight" panose="020B0402040204020203" pitchFamily="34" charset="-34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4888124-6A88-1011-D91E-3E93524A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Pop quiz:</a:t>
            </a:r>
            <a:endParaRPr lang="en-CA" b="1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BB33E-0ECE-455E-EB4B-3C3956F2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12</a:t>
            </a:fld>
            <a:endParaRPr 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7102F0B-BDF9-3D8A-5493-D4643F7019BE}"/>
              </a:ext>
            </a:extLst>
          </p:cNvPr>
          <p:cNvSpPr txBox="1"/>
          <p:nvPr/>
        </p:nvSpPr>
        <p:spPr>
          <a:xfrm>
            <a:off x="609600" y="2348074"/>
            <a:ext cx="10539125" cy="19980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CA" b="1" dirty="0">
                <a:latin typeface="+mj-lt"/>
                <a:ea typeface="Nirmala UI Semilight" panose="020B0402040204020203" pitchFamily="34" charset="0"/>
                <a:cs typeface="Nirmala UI Semilight" panose="020B0402040204020203" pitchFamily="34" charset="0"/>
              </a:rPr>
              <a:t>Scenario:</a:t>
            </a:r>
            <a:r>
              <a:rPr lang="en-CA" dirty="0">
                <a:latin typeface="+mj-lt"/>
                <a:ea typeface="Nirmala UI Semilight" panose="020B0402040204020203" pitchFamily="34" charset="0"/>
                <a:cs typeface="Nirmala UI Semilight" panose="020B0402040204020203" pitchFamily="34" charset="0"/>
              </a:rPr>
              <a:t> Your team must ensure blobs can never be deleted or overwritten for 7 days, except under legal hold. Which feature supports this?</a:t>
            </a:r>
          </a:p>
          <a:p>
            <a:endParaRPr lang="en-CA" dirty="0"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en-CA" dirty="0">
                <a:ea typeface="Nirmala UI Semilight" panose="020B0402040204020203" pitchFamily="34" charset="0"/>
                <a:cs typeface="Nirmala UI Semilight" panose="020B0402040204020203" pitchFamily="34" charset="0"/>
              </a:rPr>
              <a:t>A. Read-access geo-redundant storage (RA-GRS)</a:t>
            </a:r>
            <a:br>
              <a:rPr lang="en-CA" dirty="0"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en-CA" dirty="0">
                <a:highlight>
                  <a:srgbClr val="FFFF00"/>
                </a:highlight>
                <a:ea typeface="Nirmala UI Semilight" panose="020B0402040204020203" pitchFamily="34" charset="0"/>
                <a:cs typeface="Nirmala UI Semilight" panose="020B0402040204020203" pitchFamily="34" charset="0"/>
              </a:rPr>
              <a:t>B. Immutable Blob Storage policies with retention</a:t>
            </a:r>
            <a:br>
              <a:rPr lang="en-CA" dirty="0"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en-CA" dirty="0">
                <a:ea typeface="Nirmala UI Semilight" panose="020B0402040204020203" pitchFamily="34" charset="0"/>
                <a:cs typeface="Nirmala UI Semilight" panose="020B0402040204020203" pitchFamily="34" charset="0"/>
              </a:rPr>
              <a:t>C. Soft-delete and versioning</a:t>
            </a:r>
            <a:br>
              <a:rPr lang="en-CA" dirty="0"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en-CA" dirty="0">
                <a:ea typeface="Nirmala UI Semilight" panose="020B0402040204020203" pitchFamily="34" charset="0"/>
                <a:cs typeface="Nirmala UI Semilight" panose="020B0402040204020203" pitchFamily="34" charset="0"/>
              </a:rPr>
              <a:t>D. Premium GPv2 with snapshots enabled</a:t>
            </a:r>
          </a:p>
        </p:txBody>
      </p:sp>
    </p:spTree>
    <p:extLst>
      <p:ext uri="{BB962C8B-B14F-4D97-AF65-F5344CB8AC3E}">
        <p14:creationId xmlns:p14="http://schemas.microsoft.com/office/powerpoint/2010/main" val="53758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rPr lang="en-US" dirty="0"/>
              <a:t>Azure Storage ACCOUNTS</a:t>
            </a:r>
            <a:endParaRPr dirty="0"/>
          </a:p>
        </p:txBody>
      </p:sp>
      <p:sp>
        <p:nvSpPr>
          <p:cNvPr id="415" name="Slide Number Placeholder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D1282E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2</a:t>
            </a:fld>
            <a:endParaRPr/>
          </a:p>
        </p:txBody>
      </p:sp>
      <p:sp>
        <p:nvSpPr>
          <p:cNvPr id="5" name="Path72">
            <a:extLst>
              <a:ext uri="{FF2B5EF4-FFF2-40B4-BE49-F238E27FC236}">
                <a16:creationId xmlns:a16="http://schemas.microsoft.com/office/drawing/2014/main" id="{4B30C7DB-C8AC-2145-9861-353091EE435D}"/>
              </a:ext>
            </a:extLst>
          </p:cNvPr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7" name="Path514">
            <a:extLst>
              <a:ext uri="{FF2B5EF4-FFF2-40B4-BE49-F238E27FC236}">
                <a16:creationId xmlns:a16="http://schemas.microsoft.com/office/drawing/2014/main" id="{60A92FD5-22D9-9344-A1FA-C38B999F6030}"/>
              </a:ext>
            </a:extLst>
          </p:cNvPr>
          <p:cNvSpPr/>
          <p:nvPr/>
        </p:nvSpPr>
        <p:spPr>
          <a:xfrm>
            <a:off x="0" y="-2032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75" name="object 3">
            <a:extLst>
              <a:ext uri="{FF2B5EF4-FFF2-40B4-BE49-F238E27FC236}">
                <a16:creationId xmlns:a16="http://schemas.microsoft.com/office/drawing/2014/main" id="{8BCAE6EB-D560-894B-AA1F-ADBC6207CF34}"/>
              </a:ext>
            </a:extLst>
          </p:cNvPr>
          <p:cNvSpPr txBox="1"/>
          <p:nvPr/>
        </p:nvSpPr>
        <p:spPr>
          <a:xfrm>
            <a:off x="546000" y="3887165"/>
            <a:ext cx="2353722" cy="1882567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40"/>
              </a:spcBef>
              <a:tabLst>
                <a:tab pos="241300" algn="l"/>
              </a:tabLst>
            </a:pPr>
            <a:r>
              <a:rPr lang="en-US" sz="2200" b="1" spc="-10" dirty="0">
                <a:latin typeface="+mj-lt"/>
                <a:ea typeface="Nirmala UI Semilight" panose="020B0402040204020203" pitchFamily="34" charset="0"/>
                <a:cs typeface="Nirmala UI Semilight" panose="020B0402040204020203" pitchFamily="34" charset="0"/>
              </a:rPr>
              <a:t>Blob Storage</a:t>
            </a: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dirty="0">
                <a:ea typeface="Nirmala UI Semilight" panose="020B0402040204020203" pitchFamily="34" charset="0"/>
                <a:cs typeface="Nirmala UI Semilight" panose="020B0402040204020203" pitchFamily="34" charset="0"/>
              </a:rPr>
              <a:t>Object and Disk Storage</a:t>
            </a: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dirty="0">
                <a:ea typeface="Nirmala UI Semilight" panose="020B0402040204020203" pitchFamily="34" charset="0"/>
                <a:cs typeface="Nirmala UI Semilight" panose="020B0402040204020203" pitchFamily="34" charset="0"/>
              </a:rPr>
              <a:t>Blog Storage Tiers</a:t>
            </a: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dirty="0">
                <a:ea typeface="Nirmala UI Semilight" panose="020B0402040204020203" pitchFamily="34" charset="0"/>
                <a:cs typeface="Nirmala UI Semilight" panose="020B0402040204020203" pitchFamily="34" charset="0"/>
              </a:rPr>
              <a:t>Azure Search integration</a:t>
            </a:r>
          </a:p>
        </p:txBody>
      </p:sp>
      <p:sp>
        <p:nvSpPr>
          <p:cNvPr id="80" name="object 3">
            <a:extLst>
              <a:ext uri="{FF2B5EF4-FFF2-40B4-BE49-F238E27FC236}">
                <a16:creationId xmlns:a16="http://schemas.microsoft.com/office/drawing/2014/main" id="{81A337B6-9A1A-1343-B2CF-1401EE00E3CF}"/>
              </a:ext>
            </a:extLst>
          </p:cNvPr>
          <p:cNvSpPr txBox="1"/>
          <p:nvPr/>
        </p:nvSpPr>
        <p:spPr>
          <a:xfrm>
            <a:off x="3330001" y="3887165"/>
            <a:ext cx="2513525" cy="160556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40"/>
              </a:spcBef>
              <a:tabLst>
                <a:tab pos="241300" algn="l"/>
              </a:tabLst>
            </a:pPr>
            <a:r>
              <a:rPr lang="en-US" sz="2200" b="1" spc="-10" dirty="0">
                <a:latin typeface="+mj-lt"/>
                <a:ea typeface="Nirmala UI Semilight" panose="020B0402040204020203" pitchFamily="34" charset="0"/>
                <a:cs typeface="Nirmala UI Semilight" panose="020B0402040204020203" pitchFamily="34" charset="0"/>
              </a:rPr>
              <a:t>File Storage</a:t>
            </a: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pc="-10" dirty="0">
                <a:ea typeface="Nirmala UI Semilight" panose="020B0402040204020203" pitchFamily="34" charset="0"/>
                <a:cs typeface="Nirmala UI Semilight" panose="020B0402040204020203" pitchFamily="34" charset="0"/>
              </a:rPr>
              <a:t>SMB File Shares</a:t>
            </a: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pc="-10" dirty="0">
                <a:ea typeface="Nirmala UI Semilight" panose="020B0402040204020203" pitchFamily="34" charset="0"/>
                <a:cs typeface="Nirmala UI Semilight" panose="020B0402040204020203" pitchFamily="34" charset="0"/>
              </a:rPr>
              <a:t>Attach to VMs as file shares</a:t>
            </a: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pc="-10" dirty="0">
                <a:ea typeface="Nirmala UI Semilight" panose="020B0402040204020203" pitchFamily="34" charset="0"/>
                <a:cs typeface="Nirmala UI Semilight" panose="020B0402040204020203" pitchFamily="34" charset="0"/>
              </a:rPr>
              <a:t>Azure File Sync</a:t>
            </a:r>
            <a:endParaRPr lang="en-US" dirty="0"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81" name="object 3">
            <a:extLst>
              <a:ext uri="{FF2B5EF4-FFF2-40B4-BE49-F238E27FC236}">
                <a16:creationId xmlns:a16="http://schemas.microsoft.com/office/drawing/2014/main" id="{C198CD3D-434F-9542-B633-7C6851593477}"/>
              </a:ext>
            </a:extLst>
          </p:cNvPr>
          <p:cNvSpPr txBox="1"/>
          <p:nvPr/>
        </p:nvSpPr>
        <p:spPr>
          <a:xfrm>
            <a:off x="6107469" y="3887165"/>
            <a:ext cx="2661643" cy="132856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40"/>
              </a:spcBef>
              <a:tabLst>
                <a:tab pos="241300" algn="l"/>
              </a:tabLst>
            </a:pPr>
            <a:r>
              <a:rPr lang="en-US" sz="2200" b="1" spc="-10" dirty="0">
                <a:latin typeface="+mj-lt"/>
                <a:ea typeface="Nirmala UI Semilight" panose="020B0402040204020203" pitchFamily="34" charset="0"/>
                <a:cs typeface="Nirmala UI Semilight" panose="020B0402040204020203" pitchFamily="34" charset="0"/>
              </a:rPr>
              <a:t>Table Storage</a:t>
            </a: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pc="-10" dirty="0">
                <a:ea typeface="Nirmala UI Semilight" panose="020B0402040204020203" pitchFamily="34" charset="0"/>
                <a:cs typeface="Nirmala UI Semilight" panose="020B0402040204020203" pitchFamily="34" charset="0"/>
              </a:rPr>
              <a:t>NoSQL Data Store</a:t>
            </a: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pc="-10" dirty="0">
                <a:ea typeface="Nirmala UI Semilight" panose="020B0402040204020203" pitchFamily="34" charset="0"/>
                <a:cs typeface="Nirmala UI Semilight" panose="020B0402040204020203" pitchFamily="34" charset="0"/>
              </a:rPr>
              <a:t>Schema-less design</a:t>
            </a: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pc="-10" dirty="0">
                <a:ea typeface="Nirmala UI Semilight" panose="020B0402040204020203" pitchFamily="34" charset="0"/>
                <a:cs typeface="Nirmala UI Semilight" panose="020B0402040204020203" pitchFamily="34" charset="0"/>
              </a:rPr>
              <a:t>Azure Cosmos DB</a:t>
            </a:r>
            <a:endParaRPr lang="en-US" dirty="0"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82" name="object 3">
            <a:extLst>
              <a:ext uri="{FF2B5EF4-FFF2-40B4-BE49-F238E27FC236}">
                <a16:creationId xmlns:a16="http://schemas.microsoft.com/office/drawing/2014/main" id="{E7F92929-16F7-4241-914C-55D08AFB4227}"/>
              </a:ext>
            </a:extLst>
          </p:cNvPr>
          <p:cNvSpPr txBox="1"/>
          <p:nvPr/>
        </p:nvSpPr>
        <p:spPr>
          <a:xfrm>
            <a:off x="8912129" y="3887165"/>
            <a:ext cx="2650454" cy="132087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40"/>
              </a:spcBef>
              <a:tabLst>
                <a:tab pos="241300" algn="l"/>
              </a:tabLst>
            </a:pPr>
            <a:r>
              <a:rPr lang="en-US" sz="2400" b="1" spc="-10" dirty="0">
                <a:latin typeface="+mj-lt"/>
                <a:ea typeface="Nirmala UI Semilight" panose="020B0402040204020203" pitchFamily="34" charset="0"/>
                <a:cs typeface="Nirmala UI Semilight" panose="020B0402040204020203" pitchFamily="34" charset="0"/>
              </a:rPr>
              <a:t>Queue Storage</a:t>
            </a: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pc="-10" dirty="0">
                <a:ea typeface="Nirmala UI Semilight" panose="020B0402040204020203" pitchFamily="34" charset="0"/>
                <a:cs typeface="Nirmala UI Semilight" panose="020B0402040204020203" pitchFamily="34" charset="0"/>
              </a:rPr>
              <a:t>Message based</a:t>
            </a: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pc="-10" dirty="0">
                <a:ea typeface="Nirmala UI Semilight" panose="020B0402040204020203" pitchFamily="34" charset="0"/>
                <a:cs typeface="Nirmala UI Semilight" panose="020B0402040204020203" pitchFamily="34" charset="0"/>
              </a:rPr>
              <a:t>For building synchronous apps</a:t>
            </a:r>
            <a:endParaRPr lang="en-US" dirty="0"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pic>
        <p:nvPicPr>
          <p:cNvPr id="3074" name="Picture 2" descr="Azure Blob Storage Integrations &amp; Connectors | Windsor.ai">
            <a:extLst>
              <a:ext uri="{FF2B5EF4-FFF2-40B4-BE49-F238E27FC236}">
                <a16:creationId xmlns:a16="http://schemas.microsoft.com/office/drawing/2014/main" id="{066B3973-419A-42BD-59CC-510590E40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39" y="1268116"/>
            <a:ext cx="2893871" cy="289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zure Files and AD DS – Part 1 | Journey Of The Geek">
            <a:extLst>
              <a:ext uri="{FF2B5EF4-FFF2-40B4-BE49-F238E27FC236}">
                <a16:creationId xmlns:a16="http://schemas.microsoft.com/office/drawing/2014/main" id="{C0C328CD-44DA-D17D-6E92-D83BA50CA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649" y="1542934"/>
            <a:ext cx="2344231" cy="234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Using Azure Table Storage | Guillermo Bellmann">
            <a:extLst>
              <a:ext uri="{FF2B5EF4-FFF2-40B4-BE49-F238E27FC236}">
                <a16:creationId xmlns:a16="http://schemas.microsoft.com/office/drawing/2014/main" id="{BBE3F572-C765-D0BD-579F-90C895B5D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215" y="1542934"/>
            <a:ext cx="5088152" cy="244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zure Storage Queue color icon in PNG, SVG">
            <a:extLst>
              <a:ext uri="{FF2B5EF4-FFF2-40B4-BE49-F238E27FC236}">
                <a16:creationId xmlns:a16="http://schemas.microsoft.com/office/drawing/2014/main" id="{7A2F9AD9-E8BE-C22E-BE25-F4801D055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451" y="1268116"/>
            <a:ext cx="2981810" cy="298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92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itle 1"/>
          <p:cNvSpPr txBox="1">
            <a:spLocks noGrp="1"/>
          </p:cNvSpPr>
          <p:nvPr>
            <p:ph type="title"/>
          </p:nvPr>
        </p:nvSpPr>
        <p:spPr>
          <a:xfrm>
            <a:off x="431363" y="149678"/>
            <a:ext cx="8013405" cy="729784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rPr lang="en-US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Azure Storage account endpoints</a:t>
            </a:r>
            <a:endParaRPr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41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16200000">
            <a:off x="11635709" y="5837228"/>
            <a:ext cx="42255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D1282E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pPr/>
              <a:t>3</a:t>
            </a:fld>
            <a:endParaRPr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5" name="Path79">
            <a:extLst>
              <a:ext uri="{FF2B5EF4-FFF2-40B4-BE49-F238E27FC236}">
                <a16:creationId xmlns:a16="http://schemas.microsoft.com/office/drawing/2014/main" id="{6C753481-BDED-464F-81AA-F6BDBB045E05}"/>
              </a:ext>
            </a:extLst>
          </p:cNvPr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pic>
        <p:nvPicPr>
          <p:cNvPr id="38" name="Image82">
            <a:extLst>
              <a:ext uri="{FF2B5EF4-FFF2-40B4-BE49-F238E27FC236}">
                <a16:creationId xmlns:a16="http://schemas.microsoft.com/office/drawing/2014/main" id="{169A0609-7759-5841-9B2F-B14F05DFA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687" y="1721467"/>
            <a:ext cx="4288537" cy="1325880"/>
          </a:xfrm>
          <a:prstGeom prst="rect">
            <a:avLst/>
          </a:prstGeom>
          <a:noFill/>
        </p:spPr>
      </p:pic>
      <p:sp>
        <p:nvSpPr>
          <p:cNvPr id="39" name="Path83">
            <a:extLst>
              <a:ext uri="{FF2B5EF4-FFF2-40B4-BE49-F238E27FC236}">
                <a16:creationId xmlns:a16="http://schemas.microsoft.com/office/drawing/2014/main" id="{AD50F813-EF84-8C4E-A585-A342175383E7}"/>
              </a:ext>
            </a:extLst>
          </p:cNvPr>
          <p:cNvSpPr/>
          <p:nvPr/>
        </p:nvSpPr>
        <p:spPr>
          <a:xfrm>
            <a:off x="-160029312" y="-159568528"/>
            <a:ext cx="326868528" cy="323905872"/>
          </a:xfrm>
          <a:custGeom>
            <a:avLst/>
            <a:gdLst/>
            <a:ahLst/>
            <a:cxnLst/>
            <a:rect l="l" t="t" r="r" b="b"/>
            <a:pathLst>
              <a:path w="326868528" h="323905872">
                <a:moveTo>
                  <a:pt x="161290000" y="161510992"/>
                </a:moveTo>
                <a:cubicBezTo>
                  <a:pt x="161290000" y="161388928"/>
                  <a:pt x="161388928" y="161290000"/>
                  <a:pt x="161510992" y="161290000"/>
                </a:cubicBezTo>
                <a:lnTo>
                  <a:pt x="165357552" y="161290000"/>
                </a:lnTo>
                <a:cubicBezTo>
                  <a:pt x="165479600" y="161290000"/>
                  <a:pt x="165578528" y="161388928"/>
                  <a:pt x="165578528" y="161510992"/>
                </a:cubicBezTo>
                <a:lnTo>
                  <a:pt x="165578528" y="162394880"/>
                </a:lnTo>
                <a:cubicBezTo>
                  <a:pt x="165578528" y="162516944"/>
                  <a:pt x="165479600" y="162615872"/>
                  <a:pt x="165357552" y="162615872"/>
                </a:cubicBezTo>
                <a:lnTo>
                  <a:pt x="161510992" y="162615872"/>
                </a:lnTo>
                <a:cubicBezTo>
                  <a:pt x="161388928" y="162615872"/>
                  <a:pt x="161290000" y="162516944"/>
                  <a:pt x="161290000" y="162394880"/>
                </a:cubicBezTo>
                <a:lnTo>
                  <a:pt x="161290000" y="161510992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25400" cap="sq">
            <a:solidFill>
              <a:srgbClr val="2A9FBC"/>
            </a:solidFill>
            <a:prstDash val="solid"/>
          </a:ln>
        </p:spPr>
        <p:txBody>
          <a:bodyPr rtlCol="0" anchor="ctr"/>
          <a:lstStyle/>
          <a:p>
            <a:pPr algn="ctr"/>
            <a:endParaRPr lang="en-US" altLang="zh-CN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grpSp>
        <p:nvGrpSpPr>
          <p:cNvPr id="40" name="Group84">
            <a:extLst>
              <a:ext uri="{FF2B5EF4-FFF2-40B4-BE49-F238E27FC236}">
                <a16:creationId xmlns:a16="http://schemas.microsoft.com/office/drawing/2014/main" id="{E63E1E39-24A7-6249-A285-75840738DCA6}"/>
              </a:ext>
            </a:extLst>
          </p:cNvPr>
          <p:cNvGrpSpPr/>
          <p:nvPr/>
        </p:nvGrpSpPr>
        <p:grpSpPr>
          <a:xfrm>
            <a:off x="1724528" y="1005358"/>
            <a:ext cx="4801593" cy="4636667"/>
            <a:chOff x="1724528" y="1005358"/>
            <a:chExt cx="4801593" cy="4636667"/>
          </a:xfrm>
        </p:grpSpPr>
        <p:pic>
          <p:nvPicPr>
            <p:cNvPr id="41" name="Image85">
              <a:extLst>
                <a:ext uri="{FF2B5EF4-FFF2-40B4-BE49-F238E27FC236}">
                  <a16:creationId xmlns:a16="http://schemas.microsoft.com/office/drawing/2014/main" id="{E603564A-F383-7041-BA05-D918F4E8A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8079" y="1005358"/>
              <a:ext cx="1338042" cy="923208"/>
            </a:xfrm>
            <a:prstGeom prst="rect">
              <a:avLst/>
            </a:prstGeom>
            <a:noFill/>
          </p:spPr>
        </p:pic>
        <p:pic>
          <p:nvPicPr>
            <p:cNvPr id="42" name="Image86">
              <a:extLst>
                <a:ext uri="{FF2B5EF4-FFF2-40B4-BE49-F238E27FC236}">
                  <a16:creationId xmlns:a16="http://schemas.microsoft.com/office/drawing/2014/main" id="{6DF783D4-0CAE-094C-A611-669A01381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92159" y="2182972"/>
              <a:ext cx="673256" cy="564665"/>
            </a:xfrm>
            <a:prstGeom prst="rect">
              <a:avLst/>
            </a:prstGeom>
            <a:noFill/>
          </p:spPr>
        </p:pic>
        <p:pic>
          <p:nvPicPr>
            <p:cNvPr id="43" name="Image87">
              <a:extLst>
                <a:ext uri="{FF2B5EF4-FFF2-40B4-BE49-F238E27FC236}">
                  <a16:creationId xmlns:a16="http://schemas.microsoft.com/office/drawing/2014/main" id="{F2CDE71A-5026-3749-B8C3-5A458857B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24528" y="2137620"/>
              <a:ext cx="574153" cy="663923"/>
            </a:xfrm>
            <a:prstGeom prst="rect">
              <a:avLst/>
            </a:prstGeom>
            <a:noFill/>
          </p:spPr>
        </p:pic>
        <p:pic>
          <p:nvPicPr>
            <p:cNvPr id="44" name="Image88">
              <a:extLst>
                <a:ext uri="{FF2B5EF4-FFF2-40B4-BE49-F238E27FC236}">
                  <a16:creationId xmlns:a16="http://schemas.microsoft.com/office/drawing/2014/main" id="{A1B22171-ED4C-1244-B873-78D809C7C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58893" y="2182972"/>
              <a:ext cx="707474" cy="564665"/>
            </a:xfrm>
            <a:prstGeom prst="rect">
              <a:avLst/>
            </a:prstGeom>
            <a:noFill/>
          </p:spPr>
        </p:pic>
        <p:pic>
          <p:nvPicPr>
            <p:cNvPr id="45" name="Image89">
              <a:extLst>
                <a:ext uri="{FF2B5EF4-FFF2-40B4-BE49-F238E27FC236}">
                  <a16:creationId xmlns:a16="http://schemas.microsoft.com/office/drawing/2014/main" id="{4C6433C9-4E2A-8944-96D3-93D11609E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59845" y="2182971"/>
              <a:ext cx="588103" cy="586310"/>
            </a:xfrm>
            <a:prstGeom prst="rect">
              <a:avLst/>
            </a:prstGeom>
            <a:noFill/>
          </p:spPr>
        </p:pic>
        <p:pic>
          <p:nvPicPr>
            <p:cNvPr id="46" name="Image90">
              <a:extLst>
                <a:ext uri="{FF2B5EF4-FFF2-40B4-BE49-F238E27FC236}">
                  <a16:creationId xmlns:a16="http://schemas.microsoft.com/office/drawing/2014/main" id="{852AD894-4FE9-784E-B847-DDA903944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023161" y="2825931"/>
              <a:ext cx="619125" cy="2816094"/>
            </a:xfrm>
            <a:prstGeom prst="rect">
              <a:avLst/>
            </a:prstGeom>
            <a:noFill/>
          </p:spPr>
        </p:pic>
        <p:pic>
          <p:nvPicPr>
            <p:cNvPr id="47" name="Image91">
              <a:extLst>
                <a:ext uri="{FF2B5EF4-FFF2-40B4-BE49-F238E27FC236}">
                  <a16:creationId xmlns:a16="http://schemas.microsoft.com/office/drawing/2014/main" id="{640E0174-0864-494B-9374-7DE8C9951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28040" y="2781728"/>
              <a:ext cx="476918" cy="2186186"/>
            </a:xfrm>
            <a:prstGeom prst="rect">
              <a:avLst/>
            </a:prstGeom>
            <a:noFill/>
          </p:spPr>
        </p:pic>
        <p:pic>
          <p:nvPicPr>
            <p:cNvPr id="48" name="Image92">
              <a:extLst>
                <a:ext uri="{FF2B5EF4-FFF2-40B4-BE49-F238E27FC236}">
                  <a16:creationId xmlns:a16="http://schemas.microsoft.com/office/drawing/2014/main" id="{C0075A2A-813D-064C-B061-F7658259A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896756" y="2781729"/>
              <a:ext cx="541310" cy="1472515"/>
            </a:xfrm>
            <a:prstGeom prst="rect">
              <a:avLst/>
            </a:prstGeom>
            <a:noFill/>
          </p:spPr>
        </p:pic>
        <p:pic>
          <p:nvPicPr>
            <p:cNvPr id="49" name="Image93">
              <a:extLst>
                <a:ext uri="{FF2B5EF4-FFF2-40B4-BE49-F238E27FC236}">
                  <a16:creationId xmlns:a16="http://schemas.microsoft.com/office/drawing/2014/main" id="{34C62230-5D1E-8C4D-AA54-E4F9709D8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800321" y="2797010"/>
              <a:ext cx="408955" cy="827243"/>
            </a:xfrm>
            <a:prstGeom prst="rect">
              <a:avLst/>
            </a:prstGeom>
            <a:noFill/>
          </p:spPr>
        </p:pic>
      </p:grpSp>
      <p:sp>
        <p:nvSpPr>
          <p:cNvPr id="50" name="Text Box94">
            <a:extLst>
              <a:ext uri="{FF2B5EF4-FFF2-40B4-BE49-F238E27FC236}">
                <a16:creationId xmlns:a16="http://schemas.microsoft.com/office/drawing/2014/main" id="{9E8F216A-2A28-124A-96EA-008F8E6668C6}"/>
              </a:ext>
            </a:extLst>
          </p:cNvPr>
          <p:cNvSpPr txBox="1"/>
          <p:nvPr/>
        </p:nvSpPr>
        <p:spPr>
          <a:xfrm>
            <a:off x="2060069" y="1834896"/>
            <a:ext cx="2733550" cy="27706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algn="l" rtl="0">
              <a:lnSpc>
                <a:spcPts val="1800"/>
              </a:lnSpc>
            </a:pPr>
            <a:r>
              <a:rPr lang="en-US" altLang="zh-CN" sz="1800" spc="128" dirty="0">
                <a:solidFill>
                  <a:srgbClr val="404040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Azure</a:t>
            </a:r>
            <a:r>
              <a:rPr lang="en-US" altLang="zh-CN" sz="1800" spc="-91" dirty="0">
                <a:solidFill>
                  <a:srgbClr val="404040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altLang="zh-CN" sz="1800" spc="111" dirty="0">
                <a:solidFill>
                  <a:srgbClr val="404040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Storage</a:t>
            </a:r>
            <a:r>
              <a:rPr lang="en-US" altLang="zh-CN" sz="1800" spc="-74" dirty="0">
                <a:solidFill>
                  <a:srgbClr val="404040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altLang="zh-CN" sz="1800" spc="146" dirty="0">
                <a:solidFill>
                  <a:srgbClr val="404040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Account</a:t>
            </a:r>
            <a:endParaRPr lang="en-US" altLang="zh-CN" sz="180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51" name="Text Box95">
            <a:extLst>
              <a:ext uri="{FF2B5EF4-FFF2-40B4-BE49-F238E27FC236}">
                <a16:creationId xmlns:a16="http://schemas.microsoft.com/office/drawing/2014/main" id="{D80BD5FE-4465-2748-AD6D-A29B12BE3688}"/>
              </a:ext>
            </a:extLst>
          </p:cNvPr>
          <p:cNvSpPr txBox="1"/>
          <p:nvPr/>
        </p:nvSpPr>
        <p:spPr>
          <a:xfrm>
            <a:off x="5300716" y="3454400"/>
            <a:ext cx="6637284" cy="30931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algn="l" rtl="0">
              <a:lnSpc>
                <a:spcPts val="2000"/>
              </a:lnSpc>
            </a:pPr>
            <a:r>
              <a:rPr lang="en-US" altLang="zh-CN" sz="2000" spc="164" dirty="0">
                <a:solidFill>
                  <a:srgbClr val="F05A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  <a:hlinkClick r:id="rId13"/>
              </a:rPr>
              <a:t>https://mystorageaccount.</a:t>
            </a:r>
            <a:r>
              <a:rPr lang="en-US" altLang="zh-CN" sz="1950" b="1" spc="189" dirty="0">
                <a:solidFill>
                  <a:srgbClr val="675BA7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queue</a:t>
            </a:r>
            <a:r>
              <a:rPr lang="en-US" altLang="zh-CN" sz="2000" spc="106" dirty="0">
                <a:solidFill>
                  <a:srgbClr val="F05A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.core.windows.net</a:t>
            </a:r>
            <a:endParaRPr lang="en-US" altLang="zh-CN" sz="2000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53" name="Text Box97">
            <a:extLst>
              <a:ext uri="{FF2B5EF4-FFF2-40B4-BE49-F238E27FC236}">
                <a16:creationId xmlns:a16="http://schemas.microsoft.com/office/drawing/2014/main" id="{2208DB18-CA4A-734B-A5DA-8ABD749BC0DA}"/>
              </a:ext>
            </a:extLst>
          </p:cNvPr>
          <p:cNvSpPr txBox="1"/>
          <p:nvPr/>
        </p:nvSpPr>
        <p:spPr>
          <a:xfrm>
            <a:off x="4529506" y="4091432"/>
            <a:ext cx="6443524" cy="3027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algn="l" rtl="0">
              <a:lnSpc>
                <a:spcPts val="2000"/>
              </a:lnSpc>
            </a:pPr>
            <a:r>
              <a:rPr lang="en-US" altLang="zh-CN" sz="2000" spc="164" dirty="0">
                <a:solidFill>
                  <a:srgbClr val="F05A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  <a:hlinkClick r:id="rId13"/>
              </a:rPr>
              <a:t>https://mystorageaccount.</a:t>
            </a:r>
            <a:r>
              <a:rPr lang="en-US" altLang="zh-CN" sz="1950" b="1" spc="199" dirty="0">
                <a:solidFill>
                  <a:srgbClr val="675BA7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table</a:t>
            </a:r>
            <a:r>
              <a:rPr lang="en-US" altLang="zh-CN" sz="2000" spc="115" dirty="0">
                <a:solidFill>
                  <a:srgbClr val="F05A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.core.windows.net</a:t>
            </a:r>
            <a:endParaRPr lang="en-US" altLang="zh-CN" sz="200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54" name="Text Box98">
            <a:extLst>
              <a:ext uri="{FF2B5EF4-FFF2-40B4-BE49-F238E27FC236}">
                <a16:creationId xmlns:a16="http://schemas.microsoft.com/office/drawing/2014/main" id="{6B4AC2DE-21C9-9849-BF2F-ACAE1219F936}"/>
              </a:ext>
            </a:extLst>
          </p:cNvPr>
          <p:cNvSpPr txBox="1"/>
          <p:nvPr/>
        </p:nvSpPr>
        <p:spPr>
          <a:xfrm>
            <a:off x="3496394" y="4801616"/>
            <a:ext cx="6183174" cy="3027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algn="l" rtl="0">
              <a:lnSpc>
                <a:spcPts val="2000"/>
              </a:lnSpc>
            </a:pPr>
            <a:r>
              <a:rPr lang="en-US" altLang="zh-CN" sz="2000" spc="164" dirty="0">
                <a:solidFill>
                  <a:srgbClr val="F05A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  <a:hlinkClick r:id="rId13"/>
              </a:rPr>
              <a:t>https://mystorageaccount.</a:t>
            </a:r>
            <a:r>
              <a:rPr lang="en-US" altLang="zh-CN" sz="1950" b="1" spc="159" dirty="0">
                <a:solidFill>
                  <a:srgbClr val="675BA7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file</a:t>
            </a:r>
            <a:r>
              <a:rPr lang="en-US" altLang="zh-CN" sz="2000" spc="117" dirty="0">
                <a:solidFill>
                  <a:srgbClr val="F05A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.core.windows.net</a:t>
            </a:r>
            <a:endParaRPr lang="en-US" altLang="zh-CN" sz="200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55" name="Text Box99">
            <a:extLst>
              <a:ext uri="{FF2B5EF4-FFF2-40B4-BE49-F238E27FC236}">
                <a16:creationId xmlns:a16="http://schemas.microsoft.com/office/drawing/2014/main" id="{D584244A-E2A3-A342-8BF8-41668CC4B2D5}"/>
              </a:ext>
            </a:extLst>
          </p:cNvPr>
          <p:cNvSpPr txBox="1"/>
          <p:nvPr/>
        </p:nvSpPr>
        <p:spPr>
          <a:xfrm>
            <a:off x="2733726" y="5478272"/>
            <a:ext cx="6367324" cy="302712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algn="l" rtl="0">
              <a:lnSpc>
                <a:spcPts val="2000"/>
              </a:lnSpc>
            </a:pPr>
            <a:r>
              <a:rPr lang="en-US" altLang="zh-CN" sz="2000" spc="164" dirty="0">
                <a:solidFill>
                  <a:srgbClr val="F05A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  <a:hlinkClick r:id="rId13"/>
              </a:rPr>
              <a:t>https://mystorageaccount.</a:t>
            </a:r>
            <a:r>
              <a:rPr lang="en-US" altLang="zh-CN" sz="1950" b="1" spc="232" dirty="0">
                <a:solidFill>
                  <a:srgbClr val="675BA7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blob</a:t>
            </a:r>
            <a:r>
              <a:rPr lang="en-US" altLang="zh-CN" sz="2000" spc="112" dirty="0">
                <a:solidFill>
                  <a:srgbClr val="F05A28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.core.windows.net</a:t>
            </a:r>
            <a:endParaRPr lang="en-US" altLang="zh-CN" sz="200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84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905255">
              <a:defRPr sz="3564" spc="-99"/>
            </a:lvl1pPr>
          </a:lstStyle>
          <a:p>
            <a:r>
              <a:rPr lang="en-US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Azure storage custom domain name</a:t>
            </a:r>
            <a:endParaRPr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429" name="Slide Number Placeholder 4"/>
          <p:cNvSpPr txBox="1">
            <a:spLocks noGrp="1"/>
          </p:cNvSpPr>
          <p:nvPr>
            <p:ph type="sldNum" sz="quarter" idx="4294967295"/>
          </p:nvPr>
        </p:nvSpPr>
        <p:spPr>
          <a:xfrm rot="16200000">
            <a:off x="11762475" y="6273949"/>
            <a:ext cx="41613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D1282E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pPr/>
              <a:t>4</a:t>
            </a:fld>
            <a:endParaRPr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38C83-8BA3-4CCD-F7BF-770CC579E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58" y="1273628"/>
            <a:ext cx="6328716" cy="4637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596720-2114-7A9D-ABDA-BD203420BF5F}"/>
              </a:ext>
            </a:extLst>
          </p:cNvPr>
          <p:cNvSpPr txBox="1"/>
          <p:nvPr/>
        </p:nvSpPr>
        <p:spPr>
          <a:xfrm>
            <a:off x="7897845" y="2650231"/>
            <a:ext cx="34819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Storage accounts can be accessed using </a:t>
            </a:r>
            <a:r>
              <a:rPr lang="en-US" sz="20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 domain names</a:t>
            </a:r>
            <a:r>
              <a:rPr lang="en-US" sz="2000" dirty="0"/>
              <a:t> setup with Azure Front Door.</a:t>
            </a:r>
            <a:endParaRPr lang="en-US" sz="2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437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rPr lang="en-US" dirty="0"/>
              <a:t>Azure blob storage types</a:t>
            </a:r>
            <a:endParaRPr dirty="0"/>
          </a:p>
        </p:txBody>
      </p:sp>
      <p:sp>
        <p:nvSpPr>
          <p:cNvPr id="415" name="Slide Number Placeholder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D1282E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86CB4B4D-7CA3-9044-876B-883B54F8677D}" type="slidenum">
              <a:rPr lang="en-US" smtClean="0"/>
              <a:pPr/>
              <a:t>5</a:t>
            </a:fld>
            <a:endParaRPr/>
          </a:p>
        </p:txBody>
      </p:sp>
      <p:sp>
        <p:nvSpPr>
          <p:cNvPr id="5" name="Path72">
            <a:extLst>
              <a:ext uri="{FF2B5EF4-FFF2-40B4-BE49-F238E27FC236}">
                <a16:creationId xmlns:a16="http://schemas.microsoft.com/office/drawing/2014/main" id="{4B30C7DB-C8AC-2145-9861-353091EE435D}"/>
              </a:ext>
            </a:extLst>
          </p:cNvPr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7" name="Path514">
            <a:extLst>
              <a:ext uri="{FF2B5EF4-FFF2-40B4-BE49-F238E27FC236}">
                <a16:creationId xmlns:a16="http://schemas.microsoft.com/office/drawing/2014/main" id="{60A92FD5-22D9-9344-A1FA-C38B999F6030}"/>
              </a:ext>
            </a:extLst>
          </p:cNvPr>
          <p:cNvSpPr/>
          <p:nvPr/>
        </p:nvSpPr>
        <p:spPr>
          <a:xfrm>
            <a:off x="0" y="-2032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75" name="object 3">
            <a:extLst>
              <a:ext uri="{FF2B5EF4-FFF2-40B4-BE49-F238E27FC236}">
                <a16:creationId xmlns:a16="http://schemas.microsoft.com/office/drawing/2014/main" id="{8BCAE6EB-D560-894B-AA1F-ADBC6207CF34}"/>
              </a:ext>
            </a:extLst>
          </p:cNvPr>
          <p:cNvSpPr txBox="1"/>
          <p:nvPr/>
        </p:nvSpPr>
        <p:spPr>
          <a:xfrm>
            <a:off x="372916" y="4051885"/>
            <a:ext cx="3299757" cy="160556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40"/>
              </a:spcBef>
              <a:tabLst>
                <a:tab pos="241300" algn="l"/>
              </a:tabLst>
            </a:pPr>
            <a:r>
              <a:rPr lang="en-US" sz="2200" spc="-10" dirty="0">
                <a:latin typeface="+mj-lt"/>
                <a:cs typeface="Calibri"/>
              </a:rPr>
              <a:t>Block Blob</a:t>
            </a: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dirty="0">
                <a:cs typeface="Calibri"/>
              </a:rPr>
              <a:t>190.7 TB Max file size</a:t>
            </a: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dirty="0">
                <a:cs typeface="Calibri"/>
              </a:rPr>
              <a:t>Composed of 4000MB blocks</a:t>
            </a: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dirty="0">
                <a:cs typeface="Calibri"/>
              </a:rPr>
              <a:t>Insert, replace, delete blocks</a:t>
            </a:r>
          </a:p>
        </p:txBody>
      </p:sp>
      <p:sp>
        <p:nvSpPr>
          <p:cNvPr id="80" name="object 3">
            <a:extLst>
              <a:ext uri="{FF2B5EF4-FFF2-40B4-BE49-F238E27FC236}">
                <a16:creationId xmlns:a16="http://schemas.microsoft.com/office/drawing/2014/main" id="{81A337B6-9A1A-1343-B2CF-1401EE00E3CF}"/>
              </a:ext>
            </a:extLst>
          </p:cNvPr>
          <p:cNvSpPr txBox="1"/>
          <p:nvPr/>
        </p:nvSpPr>
        <p:spPr>
          <a:xfrm>
            <a:off x="4290673" y="4051885"/>
            <a:ext cx="3142274" cy="132856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40"/>
              </a:spcBef>
              <a:tabLst>
                <a:tab pos="241300" algn="l"/>
              </a:tabLst>
            </a:pPr>
            <a:r>
              <a:rPr lang="en-US" sz="2200" spc="-10" dirty="0">
                <a:latin typeface="+mj-lt"/>
                <a:cs typeface="Calibri"/>
              </a:rPr>
              <a:t>Append Blob</a:t>
            </a: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pc="-10" dirty="0">
                <a:cs typeface="Calibri"/>
              </a:rPr>
              <a:t>195GB Max file size</a:t>
            </a: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pc="-10" dirty="0">
                <a:cs typeface="Calibri"/>
              </a:rPr>
              <a:t>Can only append blocks</a:t>
            </a: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pc="-10" dirty="0">
                <a:cs typeface="Calibri"/>
              </a:rPr>
              <a:t>Ideal for log/audit files</a:t>
            </a:r>
            <a:endParaRPr lang="en-US" dirty="0">
              <a:cs typeface="Calibri"/>
            </a:endParaRPr>
          </a:p>
        </p:txBody>
      </p:sp>
      <p:sp>
        <p:nvSpPr>
          <p:cNvPr id="81" name="object 3">
            <a:extLst>
              <a:ext uri="{FF2B5EF4-FFF2-40B4-BE49-F238E27FC236}">
                <a16:creationId xmlns:a16="http://schemas.microsoft.com/office/drawing/2014/main" id="{C198CD3D-434F-9542-B633-7C6851593477}"/>
              </a:ext>
            </a:extLst>
          </p:cNvPr>
          <p:cNvSpPr txBox="1"/>
          <p:nvPr/>
        </p:nvSpPr>
        <p:spPr>
          <a:xfrm>
            <a:off x="8050947" y="4051885"/>
            <a:ext cx="3142273" cy="160556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40"/>
              </a:spcBef>
              <a:tabLst>
                <a:tab pos="241300" algn="l"/>
              </a:tabLst>
            </a:pPr>
            <a:r>
              <a:rPr lang="en-US" sz="2200" spc="-10" dirty="0">
                <a:latin typeface="+mj-lt"/>
                <a:cs typeface="Calibri"/>
              </a:rPr>
              <a:t>Page Blob</a:t>
            </a: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pc="-10" dirty="0">
                <a:cs typeface="Calibri"/>
              </a:rPr>
              <a:t>8TB max file size</a:t>
            </a: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pc="-10" dirty="0">
                <a:cs typeface="Calibri"/>
              </a:rPr>
              <a:t>Frequent read/write operations</a:t>
            </a: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US" spc="-10" dirty="0">
                <a:cs typeface="Calibri"/>
              </a:rPr>
              <a:t>Standard/Premium Storage</a:t>
            </a:r>
            <a:endParaRPr lang="en-US" dirty="0">
              <a:cs typeface="Calibri"/>
            </a:endParaRPr>
          </a:p>
        </p:txBody>
      </p:sp>
      <p:pic>
        <p:nvPicPr>
          <p:cNvPr id="14" name="Image134">
            <a:extLst>
              <a:ext uri="{FF2B5EF4-FFF2-40B4-BE49-F238E27FC236}">
                <a16:creationId xmlns:a16="http://schemas.microsoft.com/office/drawing/2014/main" id="{8E9E50EA-F343-7948-91BB-D74263291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96" y="1500156"/>
            <a:ext cx="2550598" cy="2527039"/>
          </a:xfrm>
          <a:prstGeom prst="rect">
            <a:avLst/>
          </a:prstGeom>
          <a:noFill/>
        </p:spPr>
      </p:pic>
      <p:grpSp>
        <p:nvGrpSpPr>
          <p:cNvPr id="15" name="Group141">
            <a:extLst>
              <a:ext uri="{FF2B5EF4-FFF2-40B4-BE49-F238E27FC236}">
                <a16:creationId xmlns:a16="http://schemas.microsoft.com/office/drawing/2014/main" id="{D44C16BD-4A92-3E41-9EED-C76BBDCA9F28}"/>
              </a:ext>
            </a:extLst>
          </p:cNvPr>
          <p:cNvGrpSpPr/>
          <p:nvPr/>
        </p:nvGrpSpPr>
        <p:grpSpPr>
          <a:xfrm>
            <a:off x="4586511" y="1500156"/>
            <a:ext cx="2550598" cy="2527039"/>
            <a:chOff x="4901127" y="1825886"/>
            <a:chExt cx="2550598" cy="2527039"/>
          </a:xfrm>
        </p:grpSpPr>
        <p:pic>
          <p:nvPicPr>
            <p:cNvPr id="16" name="Image142">
              <a:extLst>
                <a:ext uri="{FF2B5EF4-FFF2-40B4-BE49-F238E27FC236}">
                  <a16:creationId xmlns:a16="http://schemas.microsoft.com/office/drawing/2014/main" id="{4A0D73FD-6B9B-794C-97BF-A996EC7E8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1127" y="1825886"/>
              <a:ext cx="2550598" cy="1620513"/>
            </a:xfrm>
            <a:prstGeom prst="rect">
              <a:avLst/>
            </a:prstGeom>
            <a:noFill/>
          </p:spPr>
        </p:pic>
        <p:pic>
          <p:nvPicPr>
            <p:cNvPr id="17" name="Image143">
              <a:extLst>
                <a:ext uri="{FF2B5EF4-FFF2-40B4-BE49-F238E27FC236}">
                  <a16:creationId xmlns:a16="http://schemas.microsoft.com/office/drawing/2014/main" id="{5678AD64-0858-3941-9F6E-A5A0B126E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01127" y="3473450"/>
              <a:ext cx="2550598" cy="426212"/>
            </a:xfrm>
            <a:prstGeom prst="rect">
              <a:avLst/>
            </a:prstGeom>
            <a:noFill/>
          </p:spPr>
        </p:pic>
        <p:pic>
          <p:nvPicPr>
            <p:cNvPr id="18" name="Image144">
              <a:extLst>
                <a:ext uri="{FF2B5EF4-FFF2-40B4-BE49-F238E27FC236}">
                  <a16:creationId xmlns:a16="http://schemas.microsoft.com/office/drawing/2014/main" id="{5BC2FA76-D850-664A-AB54-2E72813DA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01127" y="3926713"/>
              <a:ext cx="2550598" cy="426212"/>
            </a:xfrm>
            <a:prstGeom prst="rect">
              <a:avLst/>
            </a:prstGeom>
            <a:noFill/>
          </p:spPr>
        </p:pic>
      </p:grpSp>
      <p:pic>
        <p:nvPicPr>
          <p:cNvPr id="19" name="Image140">
            <a:extLst>
              <a:ext uri="{FF2B5EF4-FFF2-40B4-BE49-F238E27FC236}">
                <a16:creationId xmlns:a16="http://schemas.microsoft.com/office/drawing/2014/main" id="{5466594E-6582-AB44-894E-006FDC9A53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0653" y="1500156"/>
            <a:ext cx="2550598" cy="2527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8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9966-B4E8-8409-EF16-1A39F37C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24C5-FDF6-4954-B8C3-64918F306FAA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061EB35B-9E24-B231-33BC-465D9F4E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94" y="261947"/>
            <a:ext cx="7721600" cy="62870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Use cases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38CDCA04-FBD1-505D-563A-0C1BBBFE0526}"/>
              </a:ext>
            </a:extLst>
          </p:cNvPr>
          <p:cNvSpPr txBox="1">
            <a:spLocks/>
          </p:cNvSpPr>
          <p:nvPr/>
        </p:nvSpPr>
        <p:spPr>
          <a:xfrm>
            <a:off x="352394" y="1106965"/>
            <a:ext cx="5462677" cy="14838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+mj-lt"/>
              </a:rPr>
              <a:t>Big Data &amp; Analytics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800" b="0" dirty="0">
                <a:ea typeface="Nirmala UI Semilight" panose="020B0402040204020203" pitchFamily="34" charset="0"/>
                <a:cs typeface="Nirmala UI Semilight" panose="020B0402040204020203" pitchFamily="34" charset="0"/>
              </a:rPr>
              <a:t>Data Lakes (ADLS Gen2)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800" b="0" dirty="0">
                <a:ea typeface="Nirmala UI Semilight" panose="020B0402040204020203" pitchFamily="34" charset="0"/>
                <a:cs typeface="Nirmala UI Semilight" panose="020B0402040204020203" pitchFamily="34" charset="0"/>
              </a:rPr>
              <a:t>Machine Learning input/output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800" b="0" dirty="0">
                <a:ea typeface="Nirmala UI Semilight" panose="020B0402040204020203" pitchFamily="34" charset="0"/>
                <a:cs typeface="Nirmala UI Semilight" panose="020B0402040204020203" pitchFamily="34" charset="0"/>
              </a:rPr>
              <a:t>All Big Data Pipelines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b="0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800" b="0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800" b="0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38CBD5-8B74-EC9A-24F5-589EDB4BB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828" y="2082630"/>
            <a:ext cx="4201740" cy="2692739"/>
          </a:xfrm>
          <a:prstGeom prst="rect">
            <a:avLst/>
          </a:prstGeom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868EFDF1-63B2-3333-0186-40425EB180A9}"/>
              </a:ext>
            </a:extLst>
          </p:cNvPr>
          <p:cNvSpPr txBox="1">
            <a:spLocks/>
          </p:cNvSpPr>
          <p:nvPr/>
        </p:nvSpPr>
        <p:spPr>
          <a:xfrm>
            <a:off x="352393" y="2590801"/>
            <a:ext cx="6088511" cy="12512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Cloud-Native Workloads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a typeface="Nirmala UI Semilight" panose="020B0402040204020203" pitchFamily="34" charset="0"/>
                <a:cs typeface="Nirmala UI Semilight" panose="020B0402040204020203" pitchFamily="34" charset="0"/>
              </a:rPr>
              <a:t>Web apps, containers, and microservices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800" b="0" dirty="0">
                <a:ea typeface="Nirmala UI Semilight" panose="020B0402040204020203" pitchFamily="34" charset="0"/>
                <a:cs typeface="Nirmala UI Semilight" panose="020B0402040204020203" pitchFamily="34" charset="0"/>
              </a:rPr>
              <a:t>Blob storage for static content, logs, and unstructured.</a:t>
            </a:r>
            <a:endParaRPr lang="en-US" sz="1800" b="0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800" b="0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800" b="0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2EC1E127-5E99-1ADA-EEC4-6A0F1F06D2CF}"/>
              </a:ext>
            </a:extLst>
          </p:cNvPr>
          <p:cNvSpPr txBox="1">
            <a:spLocks/>
          </p:cNvSpPr>
          <p:nvPr/>
        </p:nvSpPr>
        <p:spPr>
          <a:xfrm>
            <a:off x="352392" y="3842085"/>
            <a:ext cx="6088511" cy="12512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AI / ML &amp; HPC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a typeface="Nirmala UI Semilight" panose="020B0402040204020203" pitchFamily="34" charset="0"/>
                <a:cs typeface="Nirmala UI Semilight" panose="020B0402040204020203" pitchFamily="34" charset="0"/>
              </a:rPr>
              <a:t>Training datasets, inference results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</a:pPr>
            <a:r>
              <a:rPr lang="en-US" sz="1800" b="0" dirty="0">
                <a:ea typeface="Nirmala UI Semilight" panose="020B0402040204020203" pitchFamily="34" charset="0"/>
                <a:cs typeface="Nirmala UI Semilight" panose="020B0402040204020203" pitchFamily="34" charset="0"/>
              </a:rPr>
              <a:t>Temporary Compute Staging (</a:t>
            </a:r>
            <a:r>
              <a:rPr lang="en-US" sz="1800" b="0" dirty="0" err="1">
                <a:ea typeface="Nirmala UI Semilight" panose="020B0402040204020203" pitchFamily="34" charset="0"/>
                <a:cs typeface="Nirmala UI Semilight" panose="020B0402040204020203" pitchFamily="34" charset="0"/>
              </a:rPr>
              <a:t>e.g</a:t>
            </a:r>
            <a:r>
              <a:rPr lang="en-US" sz="1800" b="0" dirty="0">
                <a:ea typeface="Nirmala UI Semilight" panose="020B0402040204020203" pitchFamily="34" charset="0"/>
                <a:cs typeface="Nirmala UI Semilight" panose="020B0402040204020203" pitchFamily="34" charset="0"/>
              </a:rPr>
              <a:t>, scratch disks)</a:t>
            </a:r>
            <a:endParaRPr lang="en-US" sz="1800" b="0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800" b="0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800" b="0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81B1361-5FA4-D8A4-DF1E-86C6C1F3A56D}"/>
              </a:ext>
            </a:extLst>
          </p:cNvPr>
          <p:cNvSpPr txBox="1">
            <a:spLocks/>
          </p:cNvSpPr>
          <p:nvPr/>
        </p:nvSpPr>
        <p:spPr>
          <a:xfrm>
            <a:off x="352391" y="5093369"/>
            <a:ext cx="6088511" cy="12512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Long-Term &amp; Archival Storage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>
                <a:ea typeface="Nirmala UI Semilight" panose="020B0402040204020203" pitchFamily="34" charset="0"/>
                <a:cs typeface="Nirmala UI Semilight" panose="020B0402040204020203" pitchFamily="34" charset="0"/>
              </a:rPr>
              <a:t>Cloud and archive tiers for compliance, backups, or rarely accessed data.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800" b="0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40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2563" y="289334"/>
            <a:ext cx="7721600" cy="699696"/>
          </a:xfrm>
        </p:spPr>
        <p:txBody>
          <a:bodyPr/>
          <a:lstStyle/>
          <a:p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BLOB STORAGE tiers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9624C5-FDF6-4954-B8C3-64918F306FAA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D1282E"/>
                </a:solidFill>
                <a:effectLst/>
                <a:uLnTx/>
                <a:uFillTx/>
                <a:latin typeface="Nirmala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D1282E"/>
              </a:solidFill>
              <a:effectLst/>
              <a:uLnTx/>
              <a:uFillTx/>
              <a:latin typeface="Nirmala U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A1CF5C-8E0A-AC65-CBCF-1D88F2F0C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63" y="1760686"/>
            <a:ext cx="11286198" cy="32159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14D833-E779-5ABD-5D2A-6D0B15E798B0}"/>
              </a:ext>
            </a:extLst>
          </p:cNvPr>
          <p:cNvSpPr txBox="1"/>
          <p:nvPr/>
        </p:nvSpPr>
        <p:spPr>
          <a:xfrm>
            <a:off x="3873036" y="6534357"/>
            <a:ext cx="71142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irmala UI"/>
                <a:ea typeface="+mn-ea"/>
                <a:cs typeface="+mn-cs"/>
                <a:hlinkClick r:id="rId4"/>
              </a:rPr>
              <a:t>https://www.linkedin.com/pulse/azure-storage-lifecycle-management-optimizing-data-nidhi-kumari-5naxe/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irmala U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4957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66DEF-3AD8-32D6-EECD-257F1B28F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676795-5C2C-E380-6F2D-124444EA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63" y="289334"/>
            <a:ext cx="11993464" cy="69969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Demo – Create azure storage account with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E2340-5EB0-E338-AE33-5CD45E90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9624C5-FDF6-4954-B8C3-64918F306FAA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D1282E"/>
                </a:solidFill>
                <a:effectLst/>
                <a:uLnTx/>
                <a:uFillTx/>
                <a:latin typeface="Nirmala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D1282E"/>
              </a:solidFill>
              <a:effectLst/>
              <a:uLnTx/>
              <a:uFillTx/>
              <a:latin typeface="Nirmala U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4A61F-51A0-DB2D-4395-4EE023E99AE0}"/>
              </a:ext>
            </a:extLst>
          </p:cNvPr>
          <p:cNvSpPr txBox="1"/>
          <p:nvPr/>
        </p:nvSpPr>
        <p:spPr>
          <a:xfrm>
            <a:off x="620038" y="1703633"/>
            <a:ext cx="5475962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b="1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Setup and Prerequisites</a:t>
            </a:r>
          </a:p>
          <a:p>
            <a:endParaRPr lang="en-CA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en-CA" sz="1600" b="1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Azure Subscription</a:t>
            </a:r>
            <a:br>
              <a:rPr lang="en-CA" sz="1600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</a:br>
            <a:r>
              <a:rPr lang="en-CA" sz="1600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Ensure you have an active subscription and required permissions.</a:t>
            </a:r>
          </a:p>
          <a:p>
            <a:endParaRPr lang="en-CA" sz="1600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en-CA" sz="1600" b="1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Python 3.8+ Environment</a:t>
            </a:r>
            <a:endParaRPr lang="en-CA" sz="1600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en-CA" sz="1600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python --version </a:t>
            </a:r>
          </a:p>
          <a:p>
            <a:endParaRPr lang="en-CA" sz="1600" b="1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en-CA" sz="1600" b="1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Install Required Packages</a:t>
            </a:r>
          </a:p>
          <a:p>
            <a:r>
              <a:rPr lang="en-CA" sz="1600" dirty="0" err="1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sudo</a:t>
            </a:r>
            <a:r>
              <a:rPr lang="en-CA" sz="1600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apt-get update</a:t>
            </a:r>
          </a:p>
          <a:p>
            <a:r>
              <a:rPr lang="en-CA" sz="1600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pip install azure-identity azure-</a:t>
            </a:r>
            <a:r>
              <a:rPr lang="en-CA" sz="1600" dirty="0" err="1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mgmt</a:t>
            </a:r>
            <a:r>
              <a:rPr lang="en-CA" sz="1600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-resource azure-</a:t>
            </a:r>
            <a:r>
              <a:rPr lang="en-CA" sz="1600" dirty="0" err="1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mgmt</a:t>
            </a:r>
            <a:r>
              <a:rPr lang="en-CA" sz="1600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-storage azure-storage-blob </a:t>
            </a:r>
          </a:p>
          <a:p>
            <a:endParaRPr lang="en-CA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endParaRPr lang="en-CA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pic>
        <p:nvPicPr>
          <p:cNvPr id="3076" name="Picture 4" descr="Windows vs Linux App Service - What is the Difference? - Uveta's blog">
            <a:extLst>
              <a:ext uri="{FF2B5EF4-FFF2-40B4-BE49-F238E27FC236}">
                <a16:creationId xmlns:a16="http://schemas.microsoft.com/office/drawing/2014/main" id="{DE194F9E-12D8-F06B-9CFC-8B1A08146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182" y="2715910"/>
            <a:ext cx="4830871" cy="221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26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0C4FA-88B7-AD64-CE0C-D2FD5DC54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AD1132-E7AF-9E4C-2B85-84C54879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63" y="289334"/>
            <a:ext cx="11993464" cy="69969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Demo – Create azure storage account with python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C33EE-E336-315A-6737-E7E8B633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9624C5-FDF6-4954-B8C3-64918F306FAA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D1282E"/>
                </a:solidFill>
                <a:effectLst/>
                <a:uLnTx/>
                <a:uFillTx/>
                <a:latin typeface="Nirmala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D1282E"/>
              </a:solidFill>
              <a:effectLst/>
              <a:uLnTx/>
              <a:uFillTx/>
              <a:latin typeface="Nirmala U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96CA8-2099-50B4-C560-97FC1BD2EB68}"/>
              </a:ext>
            </a:extLst>
          </p:cNvPr>
          <p:cNvSpPr txBox="1"/>
          <p:nvPr/>
        </p:nvSpPr>
        <p:spPr>
          <a:xfrm>
            <a:off x="620037" y="1703633"/>
            <a:ext cx="557408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C</a:t>
            </a:r>
            <a:r>
              <a:rPr lang="en-CA" b="1" dirty="0" err="1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reate</a:t>
            </a:r>
            <a:r>
              <a:rPr lang="en-CA" b="1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a project directory:</a:t>
            </a:r>
          </a:p>
          <a:p>
            <a:endParaRPr lang="en-CA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en-CA" i="1" dirty="0" err="1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mkdir</a:t>
            </a:r>
            <a:r>
              <a:rPr lang="en-CA" i="1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CA" i="1" dirty="0" err="1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blobdemo</a:t>
            </a:r>
            <a:r>
              <a:rPr lang="en-CA" i="1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&amp; cd </a:t>
            </a:r>
            <a:r>
              <a:rPr lang="en-CA" i="1" dirty="0" err="1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blobdemo</a:t>
            </a:r>
            <a:endParaRPr lang="en-CA" i="1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en-CA" i="1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touch provision_blob.py</a:t>
            </a:r>
          </a:p>
          <a:p>
            <a:endParaRPr lang="en-CA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en-CA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Add the provisioning code</a:t>
            </a:r>
          </a:p>
          <a:p>
            <a:endParaRPr lang="en-CA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  <a:p>
            <a:r>
              <a:rPr lang="en-CA" b="1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Run: </a:t>
            </a:r>
          </a:p>
          <a:p>
            <a:r>
              <a:rPr lang="en-CA" i="1" dirty="0" err="1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az</a:t>
            </a:r>
            <a:r>
              <a:rPr lang="en-CA" i="1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login</a:t>
            </a:r>
          </a:p>
          <a:p>
            <a:r>
              <a:rPr lang="en-CA" i="1" dirty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python provision_blob.py</a:t>
            </a:r>
          </a:p>
          <a:p>
            <a:endParaRPr lang="en-CA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A64AC-BE12-F34F-C470-4FCED9CFF59B}"/>
              </a:ext>
            </a:extLst>
          </p:cNvPr>
          <p:cNvSpPr txBox="1"/>
          <p:nvPr/>
        </p:nvSpPr>
        <p:spPr>
          <a:xfrm>
            <a:off x="6469695" y="1214499"/>
            <a:ext cx="6263012" cy="5463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CA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</a:t>
            </a:r>
            <a:endParaRPr lang="en-CA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CA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azure.identity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DefaultAzureCredential</a:t>
            </a:r>
            <a:endParaRPr lang="en-CA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CA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azure.mgmt.resource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ResourceManagementClient</a:t>
            </a:r>
            <a:endParaRPr lang="en-CA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CA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azure.mgmt.storage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StorageManagementClient</a:t>
            </a:r>
            <a:endParaRPr lang="en-CA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SUBSCRIPTION_ID = </a:t>
            </a:r>
            <a:r>
              <a:rPr lang="en-CA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CA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Replace with your Azure subscription ID</a:t>
            </a:r>
            <a:endParaRPr lang="en-CA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LOCATION = </a:t>
            </a:r>
            <a:r>
              <a:rPr lang="en-CA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eastus</a:t>
            </a:r>
            <a:r>
              <a:rPr lang="en-CA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CA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RG_NAME = </a:t>
            </a:r>
            <a:r>
              <a:rPr lang="en-CA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"demo-</a:t>
            </a:r>
            <a:r>
              <a:rPr lang="en-CA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rg</a:t>
            </a:r>
            <a:r>
              <a:rPr lang="en-CA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CA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STORAGE_ACCOUNT_NAME = </a:t>
            </a:r>
            <a:r>
              <a:rPr lang="en-CA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"demostorageacct2030"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CA" sz="9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Must be globally unique</a:t>
            </a:r>
            <a:endParaRPr lang="en-CA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cred = </a:t>
            </a:r>
            <a:r>
              <a:rPr lang="en-CA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DefaultAzureCredential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CA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rg_client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ResourceManagementClient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(cred, SUBSCRIPTION_ID)</a:t>
            </a:r>
          </a:p>
          <a:p>
            <a:pPr>
              <a:lnSpc>
                <a:spcPts val="1425"/>
              </a:lnSpc>
              <a:buNone/>
            </a:pPr>
            <a:r>
              <a:rPr lang="en-CA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stg_client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StorageManagementClient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(cred, SUBSCRIPTION_ID)</a:t>
            </a:r>
          </a:p>
          <a:p>
            <a:pPr>
              <a:lnSpc>
                <a:spcPts val="1425"/>
              </a:lnSpc>
              <a:buNone/>
            </a:pPr>
            <a:b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rg_client.resource_groups.create_or_update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(RG_NAME, {</a:t>
            </a:r>
            <a:r>
              <a:rPr lang="en-CA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LOCATION})</a:t>
            </a:r>
          </a:p>
          <a:p>
            <a:pPr>
              <a:lnSpc>
                <a:spcPts val="1425"/>
              </a:lnSpc>
              <a:buNone/>
            </a:pPr>
            <a:r>
              <a:rPr lang="en-CA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CA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"Resource</a:t>
            </a:r>
            <a:r>
              <a:rPr lang="en-CA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group '</a:t>
            </a:r>
            <a:r>
              <a:rPr lang="en-CA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RG_NAME</a:t>
            </a:r>
            <a:r>
              <a:rPr lang="en-CA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created in </a:t>
            </a:r>
            <a:r>
              <a:rPr lang="en-CA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CA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CA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stg_async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stg_client.storage_accounts.begin_create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RG_NAME, STORAGE_ACCOUNT_NAME,</a:t>
            </a:r>
          </a:p>
          <a:p>
            <a:pPr>
              <a:lnSpc>
                <a:spcPts val="1425"/>
              </a:lnSpc>
              <a:buNone/>
            </a:pP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  <a:buNone/>
            </a:pP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LOCATION,</a:t>
            </a:r>
          </a:p>
          <a:p>
            <a:pPr>
              <a:lnSpc>
                <a:spcPts val="1425"/>
              </a:lnSpc>
              <a:buNone/>
            </a:pP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sku</a:t>
            </a:r>
            <a:r>
              <a:rPr lang="en-CA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CA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Standard_LRS</a:t>
            </a:r>
            <a:r>
              <a:rPr lang="en-CA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1425"/>
              </a:lnSpc>
              <a:buNone/>
            </a:pP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"kind"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"StorageV2"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enable_https_traffic_only</a:t>
            </a:r>
            <a:r>
              <a:rPr lang="en-CA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CA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CA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CA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stg_account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CA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stg_async.result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CA" sz="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9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CA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"Storage</a:t>
            </a:r>
            <a:r>
              <a:rPr lang="en-CA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account '</a:t>
            </a:r>
            <a:r>
              <a:rPr lang="en-CA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STORAGE_ACCOUNT_NAME</a:t>
            </a:r>
            <a:r>
              <a:rPr lang="en-CA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CA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created"</a:t>
            </a:r>
            <a: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CA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CA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99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1918</Words>
  <Application>Microsoft Office PowerPoint</Application>
  <PresentationFormat>Widescreen</PresentationFormat>
  <Paragraphs>235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Consolas</vt:lpstr>
      <vt:lpstr>Leelawadee UI</vt:lpstr>
      <vt:lpstr>Leelawadee UI Semilight</vt:lpstr>
      <vt:lpstr>Nirmala UI</vt:lpstr>
      <vt:lpstr>Nirmala UI Semilight</vt:lpstr>
      <vt:lpstr>Office Theme</vt:lpstr>
      <vt:lpstr>PowerPoint Presentation</vt:lpstr>
      <vt:lpstr>Azure Storage ACCOUNTS</vt:lpstr>
      <vt:lpstr>Azure Storage account endpoints</vt:lpstr>
      <vt:lpstr>Azure storage custom domain name</vt:lpstr>
      <vt:lpstr>Azure blob storage types</vt:lpstr>
      <vt:lpstr>Use cases</vt:lpstr>
      <vt:lpstr>BLOB STORAGE tiers</vt:lpstr>
      <vt:lpstr>Demo – Create azure storage account with python</vt:lpstr>
      <vt:lpstr>Demo – Create azure storage account with python</vt:lpstr>
      <vt:lpstr>Demo – Upload to azure storage account with python</vt:lpstr>
      <vt:lpstr>Pop quiz:</vt:lpstr>
      <vt:lpstr>Pop quiz: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Patrick</dc:creator>
  <cp:lastModifiedBy>Tim Patrick</cp:lastModifiedBy>
  <cp:revision>5</cp:revision>
  <dcterms:created xsi:type="dcterms:W3CDTF">2025-08-05T16:10:54Z</dcterms:created>
  <dcterms:modified xsi:type="dcterms:W3CDTF">2025-08-07T01:55:15Z</dcterms:modified>
</cp:coreProperties>
</file>