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73" r:id="rId5"/>
    <p:sldId id="275" r:id="rId6"/>
    <p:sldId id="274" r:id="rId7"/>
    <p:sldId id="272" r:id="rId8"/>
    <p:sldId id="276" r:id="rId9"/>
    <p:sldId id="270" r:id="rId10"/>
    <p:sldId id="263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38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2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0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98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56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7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4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7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25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8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0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64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9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DFE5-906E-43E2-A576-2142DA968DDD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7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hyperlink" Target="http://www.bkpsdm.bengkulutengahkab.go.i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bkpsdm@bengkulutengahkab.go.id" TargetMode="External"/><Relationship Id="rId3" Type="http://schemas.openxmlformats.org/officeDocument/2006/relationships/slide" Target="slide1.xml"/><Relationship Id="rId7" Type="http://schemas.openxmlformats.org/officeDocument/2006/relationships/hyperlink" Target="http://www.bkpsdm.bengkulutengahkab.go.i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kpsdm.bengkulutengahkab.go.id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5386" y="1584853"/>
            <a:ext cx="9224385" cy="4560160"/>
          </a:xfrm>
          <a:prstGeom prst="roundRect">
            <a:avLst/>
          </a:prstGeom>
          <a:solidFill>
            <a:srgbClr val="FDF3E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 flipH="1">
            <a:off x="1831009" y="3264768"/>
            <a:ext cx="863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S E L E K S I     T E R B U K A</a:t>
            </a:r>
          </a:p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J A B A T A N    S E K R E T A R I S    D A E R A H</a:t>
            </a:r>
          </a:p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K A B U P A T E N    B E N G K U L U    T E N G A H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r="15307"/>
          <a:stretch/>
        </p:blipFill>
        <p:spPr>
          <a:xfrm>
            <a:off x="7210750" y="-204053"/>
            <a:ext cx="1316543" cy="18627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95"/>
            <a:ext cx="1448058" cy="14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52" y="395114"/>
            <a:ext cx="2208898" cy="8404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50" y="589254"/>
            <a:ext cx="1520009" cy="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"/>
    </mc:Choice>
    <mc:Fallback xmlns="">
      <p:transition spd="slow" advTm="26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7772"/>
            <a:ext cx="12192000" cy="2206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266700" y="2579574"/>
            <a:ext cx="11658600" cy="162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T E R I M A     K A S I H</a:t>
            </a:r>
            <a:endParaRPr lang="id-ID" sz="4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715547" y="108348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Connector 5"/>
          <p:cNvSpPr/>
          <p:nvPr/>
        </p:nvSpPr>
        <p:spPr>
          <a:xfrm>
            <a:off x="11086007" y="108349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/>
          <p:cNvSpPr/>
          <p:nvPr/>
        </p:nvSpPr>
        <p:spPr>
          <a:xfrm>
            <a:off x="11456467" y="108349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/>
          <p:cNvSpPr/>
          <p:nvPr/>
        </p:nvSpPr>
        <p:spPr>
          <a:xfrm>
            <a:off x="11826927" y="108348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9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hlinkClick r:id="rId3" action="ppaction://hlinksldjump"/>
          </p:cNvPr>
          <p:cNvSpPr/>
          <p:nvPr/>
        </p:nvSpPr>
        <p:spPr>
          <a:xfrm>
            <a:off x="10991320" y="178913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Flowchart: Connector 19">
            <a:hlinkClick r:id="rId4" action="ppaction://hlinksldjump"/>
          </p:cNvPr>
          <p:cNvSpPr/>
          <p:nvPr/>
        </p:nvSpPr>
        <p:spPr>
          <a:xfrm>
            <a:off x="11361780" y="178914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lowchart: Connector 21">
            <a:hlinkClick r:id="rId5" action="ppaction://hlinksldjump"/>
          </p:cNvPr>
          <p:cNvSpPr/>
          <p:nvPr/>
        </p:nvSpPr>
        <p:spPr>
          <a:xfrm>
            <a:off x="11732240" y="178914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Connector 22">
            <a:hlinkClick r:id="rId6" action="ppaction://hlinksldjump"/>
          </p:cNvPr>
          <p:cNvSpPr/>
          <p:nvPr/>
        </p:nvSpPr>
        <p:spPr>
          <a:xfrm>
            <a:off x="12683272" y="376115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15470" y="626416"/>
            <a:ext cx="11188416" cy="605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ed Rectangle 31"/>
          <p:cNvSpPr/>
          <p:nvPr/>
        </p:nvSpPr>
        <p:spPr>
          <a:xfrm>
            <a:off x="2935012" y="172382"/>
            <a:ext cx="6321973" cy="631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 A S A R   H U K U 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170230" y="1481979"/>
            <a:ext cx="4641668" cy="7087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" action="ppaction://hlinksldjump"/>
          </p:cNvPr>
          <p:cNvSpPr/>
          <p:nvPr/>
        </p:nvSpPr>
        <p:spPr>
          <a:xfrm>
            <a:off x="1647553" y="1275298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b="1" dirty="0">
              <a:solidFill>
                <a:schemeClr val="tx1"/>
              </a:solidFill>
            </a:endParaRPr>
          </a:p>
          <a:p>
            <a:pPr algn="just"/>
            <a:r>
              <a:rPr lang="en-US" sz="1500" b="1" dirty="0" err="1">
                <a:solidFill>
                  <a:schemeClr val="tx1"/>
                </a:solidFill>
              </a:rPr>
              <a:t>Undang-Undang</a:t>
            </a:r>
            <a:r>
              <a:rPr lang="en-US" sz="1500" b="1" dirty="0">
                <a:solidFill>
                  <a:schemeClr val="tx1"/>
                </a:solidFill>
              </a:rPr>
              <a:t> No 5 </a:t>
            </a:r>
            <a:r>
              <a:rPr lang="en-US" sz="1500" b="1" dirty="0" err="1">
                <a:solidFill>
                  <a:schemeClr val="tx1"/>
                </a:solidFill>
              </a:rPr>
              <a:t>Tahun</a:t>
            </a:r>
            <a:r>
              <a:rPr lang="en-US" sz="1500" b="1" dirty="0">
                <a:solidFill>
                  <a:schemeClr val="tx1"/>
                </a:solidFill>
              </a:rPr>
              <a:t> 2014 </a:t>
            </a:r>
            <a:r>
              <a:rPr lang="en-US" sz="1500" b="1" dirty="0" err="1">
                <a:solidFill>
                  <a:schemeClr val="tx1"/>
                </a:solidFill>
              </a:rPr>
              <a:t>tentang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Aparatur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Sipil</a:t>
            </a:r>
            <a:r>
              <a:rPr lang="en-US" sz="1500" b="1" dirty="0">
                <a:solidFill>
                  <a:schemeClr val="tx1"/>
                </a:solidFill>
              </a:rPr>
              <a:t> Negara</a:t>
            </a:r>
            <a:endParaRPr lang="id-ID" sz="1500" b="1" dirty="0">
              <a:solidFill>
                <a:schemeClr val="tx1"/>
              </a:solidFill>
            </a:endParaRPr>
          </a:p>
          <a:p>
            <a:pPr algn="just"/>
            <a:endParaRPr lang="en-US" altLang="ko-KR" sz="15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939644" y="2606129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2469401" y="2413130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>
                <a:solidFill>
                  <a:schemeClr val="tx1"/>
                </a:solidFill>
              </a:rPr>
              <a:t>Peraturan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Pemerintah</a:t>
            </a:r>
            <a:r>
              <a:rPr lang="en-US" sz="1400" b="1" dirty="0">
                <a:solidFill>
                  <a:schemeClr val="tx1"/>
                </a:solidFill>
              </a:rPr>
              <a:t> No 11 </a:t>
            </a:r>
            <a:r>
              <a:rPr lang="en-US" sz="1400" b="1" dirty="0" err="1">
                <a:solidFill>
                  <a:schemeClr val="tx1"/>
                </a:solidFill>
              </a:rPr>
              <a:t>Tahun</a:t>
            </a:r>
            <a:r>
              <a:rPr lang="en-US" sz="1400" b="1" dirty="0">
                <a:solidFill>
                  <a:schemeClr val="tx1"/>
                </a:solidFill>
              </a:rPr>
              <a:t> 2017 </a:t>
            </a:r>
            <a:r>
              <a:rPr lang="en-US" sz="1400" b="1" dirty="0" err="1">
                <a:solidFill>
                  <a:schemeClr val="tx1"/>
                </a:solidFill>
              </a:rPr>
              <a:t>tentang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Manajemen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Pegawai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Negeri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sipil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sebagaimana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telah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diubah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dengan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Peraturan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Pemerintah</a:t>
            </a:r>
            <a:r>
              <a:rPr lang="en-US" sz="1400" b="1" dirty="0">
                <a:solidFill>
                  <a:schemeClr val="tx1"/>
                </a:solidFill>
              </a:rPr>
              <a:t> No17 </a:t>
            </a:r>
            <a:r>
              <a:rPr lang="en-US" sz="1400" b="1" dirty="0" err="1">
                <a:solidFill>
                  <a:schemeClr val="tx1"/>
                </a:solidFill>
              </a:rPr>
              <a:t>Tahun</a:t>
            </a:r>
            <a:r>
              <a:rPr lang="en-US" sz="1400" b="1" dirty="0">
                <a:solidFill>
                  <a:schemeClr val="tx1"/>
                </a:solidFill>
              </a:rPr>
              <a:t> 2020</a:t>
            </a:r>
            <a:endParaRPr lang="en-US" altLang="ko-KR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77979" y="3779469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5" action="ppaction://hlinksldjump"/>
          </p:cNvPr>
          <p:cNvSpPr/>
          <p:nvPr/>
        </p:nvSpPr>
        <p:spPr>
          <a:xfrm>
            <a:off x="3315589" y="3558465"/>
            <a:ext cx="4993273" cy="67365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>
                <a:solidFill>
                  <a:schemeClr val="tx1"/>
                </a:solidFill>
              </a:rPr>
              <a:t> </a:t>
            </a:r>
            <a:endParaRPr lang="id-ID" sz="1500" b="1" dirty="0">
              <a:solidFill>
                <a:schemeClr val="tx1"/>
              </a:solidFill>
            </a:endParaRPr>
          </a:p>
          <a:p>
            <a:pPr lvl="0"/>
            <a:r>
              <a:rPr lang="en-US" sz="1500" b="1" dirty="0" err="1">
                <a:solidFill>
                  <a:schemeClr val="tx1"/>
                </a:solidFill>
              </a:rPr>
              <a:t>PerMen</a:t>
            </a:r>
            <a:r>
              <a:rPr lang="en-US" sz="1500" b="1" dirty="0">
                <a:solidFill>
                  <a:schemeClr val="tx1"/>
                </a:solidFill>
              </a:rPr>
              <a:t> PAN&amp;RB RI No 15 </a:t>
            </a:r>
            <a:r>
              <a:rPr lang="en-US" sz="1500" b="1" dirty="0" err="1">
                <a:solidFill>
                  <a:schemeClr val="tx1"/>
                </a:solidFill>
              </a:rPr>
              <a:t>Tahun</a:t>
            </a:r>
            <a:r>
              <a:rPr lang="en-US" sz="1500" b="1" dirty="0">
                <a:solidFill>
                  <a:schemeClr val="tx1"/>
                </a:solidFill>
              </a:rPr>
              <a:t> 2019 </a:t>
            </a:r>
            <a:r>
              <a:rPr lang="en-US" sz="1500" b="1" dirty="0" err="1">
                <a:solidFill>
                  <a:schemeClr val="tx1"/>
                </a:solidFill>
              </a:rPr>
              <a:t>tentang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Pengisian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Jabatan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Pimpinan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Tinggi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Secara</a:t>
            </a:r>
            <a:r>
              <a:rPr lang="en-US" sz="1500" b="1" dirty="0">
                <a:solidFill>
                  <a:schemeClr val="tx1"/>
                </a:solidFill>
              </a:rPr>
              <a:t> Terbuka </a:t>
            </a:r>
            <a:r>
              <a:rPr lang="en-US" sz="1500" b="1" dirty="0" err="1">
                <a:solidFill>
                  <a:schemeClr val="tx1"/>
                </a:solidFill>
              </a:rPr>
              <a:t>dan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Kompetitif</a:t>
            </a:r>
            <a:r>
              <a:rPr lang="en-US" sz="1500" b="1" dirty="0">
                <a:solidFill>
                  <a:schemeClr val="tx1"/>
                </a:solidFill>
              </a:rPr>
              <a:t> di </a:t>
            </a:r>
            <a:r>
              <a:rPr lang="en-US" sz="1500" b="1" dirty="0" err="1">
                <a:solidFill>
                  <a:schemeClr val="tx1"/>
                </a:solidFill>
              </a:rPr>
              <a:t>Lingkungan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Instansi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Pemerintah</a:t>
            </a:r>
            <a:endParaRPr lang="id-ID" sz="1500" b="1" dirty="0">
              <a:solidFill>
                <a:schemeClr val="tx1"/>
              </a:solidFill>
            </a:endParaRPr>
          </a:p>
          <a:p>
            <a:pPr algn="just"/>
            <a:endParaRPr lang="en-US" altLang="ko-KR" sz="15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86716" y="4868596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4311335" y="4681711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>
                <a:solidFill>
                  <a:schemeClr val="tx1"/>
                </a:solidFill>
              </a:rPr>
              <a:t> </a:t>
            </a:r>
            <a:endParaRPr lang="id-ID" sz="1500" b="1" dirty="0">
              <a:solidFill>
                <a:schemeClr val="tx1"/>
              </a:solidFill>
            </a:endParaRPr>
          </a:p>
          <a:p>
            <a:pPr lvl="0"/>
            <a:r>
              <a:rPr lang="en-US" sz="1500" b="1" dirty="0" err="1">
                <a:solidFill>
                  <a:schemeClr val="tx1"/>
                </a:solidFill>
              </a:rPr>
              <a:t>Surat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Menteri</a:t>
            </a:r>
            <a:r>
              <a:rPr lang="en-US" sz="1500" b="1" dirty="0">
                <a:solidFill>
                  <a:schemeClr val="tx1"/>
                </a:solidFill>
              </a:rPr>
              <a:t> PAN&amp;RB RI </a:t>
            </a:r>
            <a:r>
              <a:rPr lang="en-US" sz="1500" b="1" dirty="0" err="1">
                <a:solidFill>
                  <a:schemeClr val="tx1"/>
                </a:solidFill>
              </a:rPr>
              <a:t>Nomor</a:t>
            </a:r>
            <a:r>
              <a:rPr lang="en-US" sz="1500" b="1" dirty="0">
                <a:solidFill>
                  <a:schemeClr val="tx1"/>
                </a:solidFill>
              </a:rPr>
              <a:t> : B/96.1/M.SM.99/2017 </a:t>
            </a:r>
            <a:r>
              <a:rPr lang="en-US" sz="1500" b="1" dirty="0" err="1">
                <a:solidFill>
                  <a:schemeClr val="tx1"/>
                </a:solidFill>
              </a:rPr>
              <a:t>tanggal</a:t>
            </a:r>
            <a:r>
              <a:rPr lang="en-US" sz="1500" b="1" dirty="0">
                <a:solidFill>
                  <a:schemeClr val="tx1"/>
                </a:solidFill>
              </a:rPr>
              <a:t> 31 </a:t>
            </a:r>
            <a:r>
              <a:rPr lang="en-US" sz="1500" b="1" dirty="0" err="1">
                <a:solidFill>
                  <a:schemeClr val="tx1"/>
                </a:solidFill>
              </a:rPr>
              <a:t>Juli</a:t>
            </a:r>
            <a:r>
              <a:rPr lang="en-US" sz="1500" b="1" dirty="0">
                <a:solidFill>
                  <a:schemeClr val="tx1"/>
                </a:solidFill>
              </a:rPr>
              <a:t> 2017 </a:t>
            </a:r>
            <a:r>
              <a:rPr lang="en-US" sz="1500" b="1" dirty="0" err="1">
                <a:solidFill>
                  <a:schemeClr val="tx1"/>
                </a:solidFill>
              </a:rPr>
              <a:t>perihal</a:t>
            </a:r>
            <a:r>
              <a:rPr lang="en-US" sz="1500" b="1" dirty="0">
                <a:solidFill>
                  <a:schemeClr val="tx1"/>
                </a:solidFill>
              </a:rPr>
              <a:t>: Tata Cara </a:t>
            </a:r>
            <a:r>
              <a:rPr lang="en-US" sz="1500" b="1" dirty="0" err="1">
                <a:solidFill>
                  <a:schemeClr val="tx1"/>
                </a:solidFill>
              </a:rPr>
              <a:t>Pengisian</a:t>
            </a:r>
            <a:r>
              <a:rPr lang="en-US" sz="1500" b="1" dirty="0">
                <a:solidFill>
                  <a:schemeClr val="tx1"/>
                </a:solidFill>
              </a:rPr>
              <a:t> JPT </a:t>
            </a:r>
            <a:r>
              <a:rPr lang="en-US" sz="1500" b="1" dirty="0" err="1">
                <a:solidFill>
                  <a:schemeClr val="tx1"/>
                </a:solidFill>
              </a:rPr>
              <a:t>Pratama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Sekretaris</a:t>
            </a:r>
            <a:r>
              <a:rPr lang="en-US" sz="1500" b="1" dirty="0">
                <a:solidFill>
                  <a:schemeClr val="tx1"/>
                </a:solidFill>
              </a:rPr>
              <a:t> Daerah </a:t>
            </a:r>
            <a:r>
              <a:rPr lang="en-US" sz="1500" b="1" dirty="0" err="1">
                <a:solidFill>
                  <a:schemeClr val="tx1"/>
                </a:solidFill>
              </a:rPr>
              <a:t>Kabupaten</a:t>
            </a:r>
            <a:r>
              <a:rPr lang="en-US" sz="1500" b="1" dirty="0">
                <a:solidFill>
                  <a:schemeClr val="tx1"/>
                </a:solidFill>
              </a:rPr>
              <a:t>/Kota</a:t>
            </a:r>
            <a:endParaRPr lang="id-ID" sz="1500" b="1" dirty="0">
              <a:solidFill>
                <a:schemeClr val="tx1"/>
              </a:solidFill>
            </a:endParaRPr>
          </a:p>
          <a:p>
            <a:pPr algn="just"/>
            <a:endParaRPr lang="en-US" altLang="ko-KR" sz="15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6316326" y="2001535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1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7134002" y="3142228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2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3" name="Flowchart: Connector 82"/>
          <p:cNvSpPr/>
          <p:nvPr/>
        </p:nvSpPr>
        <p:spPr>
          <a:xfrm>
            <a:off x="7972336" y="4256288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3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8975936" y="5390842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4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364469" y="5804214"/>
            <a:ext cx="2257258" cy="91440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  E  X  T</a:t>
            </a:r>
            <a:endParaRPr lang="id-ID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7" y="4681711"/>
            <a:ext cx="2272845" cy="16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hlinkClick r:id="rId3" action="ppaction://hlinksldjump"/>
          </p:cNvPr>
          <p:cNvSpPr/>
          <p:nvPr/>
        </p:nvSpPr>
        <p:spPr>
          <a:xfrm>
            <a:off x="10997228" y="156151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Flowchart: Connector 19">
            <a:hlinkClick r:id="rId4" action="ppaction://hlinksldjump"/>
          </p:cNvPr>
          <p:cNvSpPr/>
          <p:nvPr/>
        </p:nvSpPr>
        <p:spPr>
          <a:xfrm>
            <a:off x="11367688" y="156152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lowchart: Connector 21">
            <a:hlinkClick r:id="rId5" action="ppaction://hlinksldjump"/>
          </p:cNvPr>
          <p:cNvSpPr/>
          <p:nvPr/>
        </p:nvSpPr>
        <p:spPr>
          <a:xfrm>
            <a:off x="11738148" y="156152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Connector 22">
            <a:hlinkClick r:id="rId6" action="ppaction://hlinksldjump"/>
          </p:cNvPr>
          <p:cNvSpPr/>
          <p:nvPr/>
        </p:nvSpPr>
        <p:spPr>
          <a:xfrm>
            <a:off x="12610699" y="56796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15470" y="582874"/>
            <a:ext cx="11188416" cy="605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ed Rectangle 31"/>
          <p:cNvSpPr/>
          <p:nvPr/>
        </p:nvSpPr>
        <p:spPr>
          <a:xfrm>
            <a:off x="2935012" y="172382"/>
            <a:ext cx="6321973" cy="631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 A S A R   H U K U 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097657" y="1162660"/>
            <a:ext cx="4641668" cy="7087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" action="ppaction://hlinksldjump"/>
          </p:cNvPr>
          <p:cNvSpPr/>
          <p:nvPr/>
        </p:nvSpPr>
        <p:spPr>
          <a:xfrm>
            <a:off x="1574980" y="955979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 err="1" smtClean="0">
                <a:solidFill>
                  <a:schemeClr val="tx1"/>
                </a:solidFill>
                <a:latin typeface="+mj-lt"/>
              </a:rPr>
              <a:t>Keputusan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menteri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PAN&amp;RB RI No 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409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2019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tentang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Standar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Kompetensi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Jabatan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Pimpinan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Tinggi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Lingkungan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Instansi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Daerah</a:t>
            </a:r>
            <a:endParaRPr lang="en-US" altLang="ko-KR" sz="15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67071" y="2286810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2396828" y="2093811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SE Men PAN&amp;RB RI No 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52 </a:t>
            </a:r>
            <a:r>
              <a:rPr lang="en-US" sz="1300" b="1" dirty="0" err="1" smtClean="0">
                <a:solidFill>
                  <a:schemeClr val="tx1"/>
                </a:solidFill>
                <a:latin typeface="+mj-lt"/>
              </a:rPr>
              <a:t>thn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2020 </a:t>
            </a:r>
            <a:r>
              <a:rPr lang="en-US" sz="1300" b="1" dirty="0" err="1" smtClean="0">
                <a:solidFill>
                  <a:schemeClr val="tx1"/>
                </a:solidFill>
                <a:latin typeface="+mj-lt"/>
              </a:rPr>
              <a:t>ttg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Pelaksanaan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Pengisian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Jabatan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Pimpian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Tinggi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+mj-lt"/>
              </a:rPr>
              <a:t>scr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Terbuka &amp;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Kompetitif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300" b="1" dirty="0" err="1" smtClean="0">
                <a:solidFill>
                  <a:schemeClr val="tx1"/>
                </a:solidFill>
                <a:latin typeface="+mj-lt"/>
              </a:rPr>
              <a:t>Lingkungan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Instansi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Pemerintah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+mj-lt"/>
              </a:rPr>
              <a:t>dlm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Kondisi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Kedaruratan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Kesehatan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+mj-lt"/>
              </a:rPr>
              <a:t>Masyarakat</a:t>
            </a:r>
            <a:r>
              <a:rPr lang="en-US" sz="13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00" b="1" dirty="0" smtClean="0">
                <a:solidFill>
                  <a:schemeClr val="tx1"/>
                </a:solidFill>
                <a:latin typeface="+mj-lt"/>
              </a:rPr>
              <a:t>Covid-19</a:t>
            </a:r>
            <a:endParaRPr lang="en-US" altLang="ko-KR" sz="13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05406" y="3460150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5" action="ppaction://hlinksldjump"/>
          </p:cNvPr>
          <p:cNvSpPr/>
          <p:nvPr/>
        </p:nvSpPr>
        <p:spPr>
          <a:xfrm>
            <a:off x="3243016" y="3239146"/>
            <a:ext cx="4993273" cy="67365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Surat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Komisi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ASN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Nomor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: 800/0142/BKPSDM-03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tanggal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  14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Juni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perihal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Rekomendasi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Rencana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Seleksi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Terbuka JPT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Pratama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Sekretaris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Daerah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Kabupaten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Bengkulu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Tengah</a:t>
            </a:r>
            <a:endParaRPr lang="id-ID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14143" y="4549277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4238762" y="4362392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Keputusan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>
                <a:solidFill>
                  <a:schemeClr val="tx1"/>
                </a:solidFill>
                <a:latin typeface="+mj-lt"/>
              </a:rPr>
              <a:t>Bupati</a:t>
            </a:r>
            <a:r>
              <a:rPr lang="en-US" sz="1250" b="1" dirty="0">
                <a:solidFill>
                  <a:schemeClr val="tx1"/>
                </a:solidFill>
                <a:latin typeface="+mj-lt"/>
              </a:rPr>
              <a:t> Bengkulu Tengah 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No 821-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338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thn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>
                <a:solidFill>
                  <a:schemeClr val="tx1"/>
                </a:solidFill>
                <a:latin typeface="+mj-lt"/>
              </a:rPr>
              <a:t>2022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ttg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Perubahan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atas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Keputusan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Bupati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Bengkulu Tengah 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No 821-218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thn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2022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ttg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Pembentukan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Panitia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Tim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Sekretariat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Seleksi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Terbuka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Jabatan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Sekda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50" b="1" dirty="0" err="1" smtClean="0">
                <a:solidFill>
                  <a:schemeClr val="tx1"/>
                </a:solidFill>
                <a:latin typeface="+mj-lt"/>
              </a:rPr>
              <a:t>Kab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</a:rPr>
              <a:t> Bengkulu Tengah</a:t>
            </a:r>
            <a:endParaRPr lang="en-US" altLang="ko-KR" sz="125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6243753" y="1682216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5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7061429" y="2822909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6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3" name="Flowchart: Connector 82"/>
          <p:cNvSpPr/>
          <p:nvPr/>
        </p:nvSpPr>
        <p:spPr>
          <a:xfrm>
            <a:off x="7899763" y="3936969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7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8903363" y="5071523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8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83340" y="5674766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hlinkClick r:id="rId5" action="ppaction://hlinksldjump"/>
          </p:cNvPr>
          <p:cNvSpPr/>
          <p:nvPr/>
        </p:nvSpPr>
        <p:spPr>
          <a:xfrm>
            <a:off x="5207959" y="5487881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Surat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Gubernur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Bengkulu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Permohonan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Izin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Pelaksanaan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Seleksi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Terbuka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Jabatan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Pimpinan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Tinggi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Pratama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Sekretaris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Daerah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Kabupaten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Bengkulu Tengah</a:t>
            </a:r>
            <a:endParaRPr lang="en-US" altLang="ko-KR" sz="15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9872560" y="6197012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9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7" y="4681711"/>
            <a:ext cx="2272845" cy="16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46811" y="151747"/>
            <a:ext cx="7445189" cy="64814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116605" y="151747"/>
            <a:ext cx="682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K E T E N T U A N   U M U M</a:t>
            </a:r>
            <a:endParaRPr lang="id-ID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0861" y="674967"/>
            <a:ext cx="717113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 smtClean="0"/>
              <a:t>Pemerintah</a:t>
            </a:r>
            <a:r>
              <a:rPr lang="en-US" dirty="0"/>
              <a:t> </a:t>
            </a:r>
            <a:r>
              <a:rPr lang="en-US" dirty="0" err="1" smtClean="0"/>
              <a:t>Kabupaten</a:t>
            </a:r>
            <a:r>
              <a:rPr lang="en-US" dirty="0" smtClean="0"/>
              <a:t> </a:t>
            </a:r>
            <a:r>
              <a:rPr lang="en-US" dirty="0"/>
              <a:t>Bengkulu Tengah,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Bengkulu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/Kota se-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smtClean="0"/>
              <a:t>Bengkulu;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paling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(S1)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Diploma IV;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Kultural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diduduki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paling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(lima) </a:t>
            </a:r>
            <a:r>
              <a:rPr lang="en-US" dirty="0" err="1" smtClean="0"/>
              <a:t>tahun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menduduki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(</a:t>
            </a:r>
            <a:r>
              <a:rPr lang="en-US" dirty="0" err="1"/>
              <a:t>Eselon</a:t>
            </a:r>
            <a:r>
              <a:rPr lang="en-US" dirty="0"/>
              <a:t> </a:t>
            </a:r>
            <a:r>
              <a:rPr lang="en-US" dirty="0" err="1"/>
              <a:t>II.b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JF </a:t>
            </a:r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Madya</a:t>
            </a:r>
            <a:r>
              <a:rPr lang="en-US" dirty="0"/>
              <a:t> paling </a:t>
            </a:r>
            <a:r>
              <a:rPr lang="en-US" dirty="0" err="1"/>
              <a:t>singkat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 smtClean="0"/>
              <a:t>tahun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Jejak</a:t>
            </a:r>
            <a:r>
              <a:rPr lang="en-US" dirty="0"/>
              <a:t> </a:t>
            </a:r>
            <a:r>
              <a:rPr lang="en-US" dirty="0" err="1"/>
              <a:t>Intergritas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Moralitas</a:t>
            </a:r>
            <a:r>
              <a:rPr lang="en-US" dirty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/>
              <a:t>U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tinggi</a:t>
            </a:r>
            <a:r>
              <a:rPr lang="en-US" dirty="0"/>
              <a:t> 56 (lima </a:t>
            </a:r>
            <a:r>
              <a:rPr lang="en-US" dirty="0" err="1"/>
              <a:t>puluh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) </a:t>
            </a:r>
            <a:r>
              <a:rPr lang="en-US" dirty="0" err="1"/>
              <a:t>tahun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dirty="0" err="1"/>
              <a:t>bulan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pelantikan</a:t>
            </a:r>
            <a:r>
              <a:rPr lang="en-US" dirty="0" smtClean="0"/>
              <a:t>;</a:t>
            </a:r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Pangkat</a:t>
            </a:r>
            <a:r>
              <a:rPr lang="en-US" dirty="0"/>
              <a:t>/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sekurang-kurangnya</a:t>
            </a:r>
            <a:r>
              <a:rPr lang="en-US" dirty="0"/>
              <a:t> Pembina Tingkat I (IV/b</a:t>
            </a:r>
            <a:r>
              <a:rPr lang="en-US" dirty="0" smtClean="0"/>
              <a:t>);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Diutamakan</a:t>
            </a:r>
            <a:r>
              <a:rPr lang="en-US" dirty="0" smtClean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lulus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Tingkat </a:t>
            </a:r>
            <a:r>
              <a:rPr lang="en-US" dirty="0" smtClean="0"/>
              <a:t>II;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Sehat</a:t>
            </a:r>
            <a:r>
              <a:rPr lang="en-US" dirty="0" smtClean="0"/>
              <a:t> </a:t>
            </a:r>
            <a:r>
              <a:rPr lang="en-US" dirty="0" err="1"/>
              <a:t>Jasmani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18468" y="2780296"/>
            <a:ext cx="4491318" cy="244736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73728"/>
              </p:ext>
            </p:extLst>
          </p:nvPr>
        </p:nvGraphicFramePr>
        <p:xfrm>
          <a:off x="239491" y="3663469"/>
          <a:ext cx="4247778" cy="949960"/>
        </p:xfrm>
        <a:graphic>
          <a:graphicData uri="http://schemas.openxmlformats.org/drawingml/2006/table">
            <a:tbl>
              <a:tblPr firstRow="1" bandRow="1">
                <a:effectLst/>
                <a:tableStyleId>{FABFCF23-3B69-468F-B69F-88F6DE6A72F2}</a:tableStyleId>
              </a:tblPr>
              <a:tblGrid>
                <a:gridCol w="3179484"/>
                <a:gridCol w="10682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Jabatan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Eselon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Sekretaris</a:t>
                      </a:r>
                      <a:r>
                        <a:rPr lang="en-US" sz="1600" baseline="0" dirty="0" smtClean="0"/>
                        <a:t> Daerah</a:t>
                      </a:r>
                    </a:p>
                    <a:p>
                      <a:pPr algn="ctr"/>
                      <a:r>
                        <a:rPr lang="en-US" sz="1600" baseline="0" dirty="0" err="1" smtClean="0"/>
                        <a:t>Kabupaten</a:t>
                      </a:r>
                      <a:r>
                        <a:rPr lang="en-US" sz="1600" baseline="0" dirty="0" smtClean="0"/>
                        <a:t> Bengkulu Tengah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II.a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8980" y="3023156"/>
            <a:ext cx="4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+mj-lt"/>
              </a:rPr>
              <a:t>Jabatan</a:t>
            </a:r>
            <a:r>
              <a:rPr lang="en-US" b="1" dirty="0" smtClean="0">
                <a:latin typeface="+mj-lt"/>
              </a:rPr>
              <a:t> yang </a:t>
            </a:r>
            <a:r>
              <a:rPr lang="en-US" b="1" dirty="0" err="1" smtClean="0">
                <a:latin typeface="+mj-lt"/>
              </a:rPr>
              <a:t>akan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diisi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melalui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seleksi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terbuka</a:t>
            </a:r>
            <a:endParaRPr lang="id-ID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13357"/>
            <a:ext cx="460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K E T E N T U A N </a:t>
            </a:r>
            <a:endParaRPr lang="id-ID" sz="36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807" y="108348"/>
            <a:ext cx="5980386" cy="623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592835" y="276940"/>
            <a:ext cx="4998531" cy="62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KETENTUAN PENDAFTARAN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88259" y="900043"/>
            <a:ext cx="11845909" cy="5816068"/>
          </a:xfrm>
          <a:prstGeom prst="round2Same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360000" algn="ctr">
              <a:lnSpc>
                <a:spcPct val="150000"/>
              </a:lnSpc>
            </a:pP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hlinkClick r:id="rId3" action="ppaction://hlinksldjump"/>
          </p:cNvPr>
          <p:cNvSpPr/>
          <p:nvPr/>
        </p:nvSpPr>
        <p:spPr>
          <a:xfrm>
            <a:off x="10715547" y="108348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Connector 5">
            <a:hlinkClick r:id="rId4" action="ppaction://hlinksldjump"/>
          </p:cNvPr>
          <p:cNvSpPr/>
          <p:nvPr/>
        </p:nvSpPr>
        <p:spPr>
          <a:xfrm>
            <a:off x="11086007" y="108349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>
            <a:hlinkClick r:id="rId5" action="ppaction://hlinksldjump"/>
          </p:cNvPr>
          <p:cNvSpPr/>
          <p:nvPr/>
        </p:nvSpPr>
        <p:spPr>
          <a:xfrm>
            <a:off x="11456467" y="108349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>
            <a:hlinkClick r:id="rId6" action="ppaction://hlinksldjump"/>
          </p:cNvPr>
          <p:cNvSpPr/>
          <p:nvPr/>
        </p:nvSpPr>
        <p:spPr>
          <a:xfrm>
            <a:off x="11826927" y="108348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16859" y="1068635"/>
            <a:ext cx="11510682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lamaran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ditujukan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kepada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Ketua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Panitia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Seleksi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melalui</a:t>
            </a:r>
            <a:r>
              <a:rPr lang="en-US" sz="2000" b="1" dirty="0">
                <a:latin typeface="+mj-lt"/>
              </a:rPr>
              <a:t> Tim </a:t>
            </a:r>
            <a:r>
              <a:rPr lang="en-US" sz="2000" b="1" dirty="0" err="1">
                <a:latin typeface="+mj-lt"/>
              </a:rPr>
              <a:t>Sekretariat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Panitia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Seleksi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 err="1">
                <a:latin typeface="+mj-lt"/>
              </a:rPr>
              <a:t>dengan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u="sng" dirty="0" err="1">
                <a:latin typeface="+mj-lt"/>
              </a:rPr>
              <a:t>melengkapi</a:t>
            </a:r>
            <a:r>
              <a:rPr lang="en-US" sz="2000" b="1" u="sng" dirty="0">
                <a:latin typeface="+mj-lt"/>
              </a:rPr>
              <a:t> </a:t>
            </a:r>
            <a:r>
              <a:rPr lang="en-US" sz="2000" b="1" u="sng" dirty="0" err="1">
                <a:latin typeface="+mj-lt"/>
              </a:rPr>
              <a:t>persyaratan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sebagai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berikut</a:t>
            </a:r>
            <a:r>
              <a:rPr lang="en-US" sz="2000" b="1" dirty="0">
                <a:latin typeface="+mj-lt"/>
              </a:rPr>
              <a:t>: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Lamaran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Seleksi</a:t>
            </a:r>
            <a:r>
              <a:rPr lang="en-US" sz="2000" b="1" dirty="0">
                <a:latin typeface="+mj-lt"/>
              </a:rPr>
              <a:t> Terbuka </a:t>
            </a:r>
            <a:r>
              <a:rPr lang="en-US" sz="2000" b="1" dirty="0" err="1">
                <a:latin typeface="+mj-lt"/>
              </a:rPr>
              <a:t>bermaterai</a:t>
            </a:r>
            <a:r>
              <a:rPr lang="en-US" sz="2000" b="1" dirty="0">
                <a:latin typeface="+mj-lt"/>
              </a:rPr>
              <a:t> 10.000 (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Keputusan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pangkat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dilegalisir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oleh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Pimpinan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Tinggi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Pratama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menyelenggarakan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Fungsi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Keputusan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Pengangkatan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dalam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jabatan</a:t>
            </a:r>
            <a:r>
              <a:rPr lang="en-US" sz="2000" b="1" dirty="0">
                <a:latin typeface="+mj-lt"/>
              </a:rPr>
              <a:t> 2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dilegalisir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oleh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Pimpinan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Tinggi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Pratama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menyelenggarakan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Fungsi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Ijazah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dilegalisir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oleh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berwenang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Daftar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Riwayat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Hidup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diisi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secara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lengkap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Daftar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Riwayat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hidup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u="sng" dirty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Mengisi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Pakta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Integritas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bermaterai</a:t>
            </a:r>
            <a:r>
              <a:rPr lang="en-US" sz="2000" b="1" dirty="0">
                <a:latin typeface="+mj-lt"/>
              </a:rPr>
              <a:t> 10.000 (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u="sng" dirty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Keterangan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tidak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pernah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mendapatkan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hukuman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disiplin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dalam</a:t>
            </a:r>
            <a:r>
              <a:rPr lang="en-US" sz="2000" b="1" dirty="0">
                <a:latin typeface="+mj-lt"/>
              </a:rPr>
              <a:t> 2 (</a:t>
            </a:r>
            <a:r>
              <a:rPr lang="en-US" sz="2000" b="1" dirty="0" err="1">
                <a:latin typeface="+mj-lt"/>
              </a:rPr>
              <a:t>dua</a:t>
            </a:r>
            <a:r>
              <a:rPr lang="en-US" sz="2000" b="1" dirty="0">
                <a:latin typeface="+mj-lt"/>
              </a:rPr>
              <a:t>)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membidangi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 (Minimal </a:t>
            </a:r>
            <a:r>
              <a:rPr lang="en-US" sz="2000" b="1" dirty="0" err="1">
                <a:latin typeface="+mj-lt"/>
              </a:rPr>
              <a:t>ditandatangani</a:t>
            </a:r>
            <a:r>
              <a:rPr lang="en-US" sz="2000" b="1" dirty="0">
                <a:latin typeface="+mj-lt"/>
              </a:rPr>
              <a:t> JPT </a:t>
            </a:r>
            <a:r>
              <a:rPr lang="en-US" sz="2000" b="1" dirty="0" err="1">
                <a:latin typeface="+mj-lt"/>
              </a:rPr>
              <a:t>Pratama</a:t>
            </a:r>
            <a:r>
              <a:rPr lang="en-US" sz="2000" b="1" dirty="0" smtClean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348" y="4086952"/>
            <a:ext cx="477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1200" b="1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727330" y="5833242"/>
            <a:ext cx="2257258" cy="91440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  E  X  T</a:t>
            </a:r>
            <a:endParaRPr lang="id-ID" sz="28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14" y="-49251"/>
            <a:ext cx="2298921" cy="1275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65" y="-49250"/>
            <a:ext cx="2298921" cy="12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807" y="108348"/>
            <a:ext cx="5980386" cy="623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592835" y="276940"/>
            <a:ext cx="4998531" cy="62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KETENTUAN PENDAFTARAN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88259" y="900043"/>
            <a:ext cx="11845909" cy="5816068"/>
          </a:xfrm>
          <a:prstGeom prst="round2Same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360000" algn="ctr">
              <a:lnSpc>
                <a:spcPct val="150000"/>
              </a:lnSpc>
            </a:pP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hlinkClick r:id="rId3" action="ppaction://hlinksldjump"/>
          </p:cNvPr>
          <p:cNvSpPr/>
          <p:nvPr/>
        </p:nvSpPr>
        <p:spPr>
          <a:xfrm>
            <a:off x="10715547" y="108348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Connector 5">
            <a:hlinkClick r:id="rId4" action="ppaction://hlinksldjump"/>
          </p:cNvPr>
          <p:cNvSpPr/>
          <p:nvPr/>
        </p:nvSpPr>
        <p:spPr>
          <a:xfrm>
            <a:off x="11086007" y="108349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>
            <a:hlinkClick r:id="rId5" action="ppaction://hlinksldjump"/>
          </p:cNvPr>
          <p:cNvSpPr/>
          <p:nvPr/>
        </p:nvSpPr>
        <p:spPr>
          <a:xfrm>
            <a:off x="11456467" y="108349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>
            <a:hlinkClick r:id="rId6" action="ppaction://hlinksldjump"/>
          </p:cNvPr>
          <p:cNvSpPr/>
          <p:nvPr/>
        </p:nvSpPr>
        <p:spPr>
          <a:xfrm>
            <a:off x="11826927" y="108348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19865" y="1965693"/>
            <a:ext cx="115106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Sertifikat</a:t>
            </a:r>
            <a:r>
              <a:rPr lang="en-US" sz="2000" b="1" dirty="0">
                <a:latin typeface="+mj-lt"/>
              </a:rPr>
              <a:t>/</a:t>
            </a:r>
            <a:r>
              <a:rPr lang="en-US" sz="2000" b="1" dirty="0" err="1">
                <a:latin typeface="+mj-lt"/>
              </a:rPr>
              <a:t>Pelatihan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Kepemimpinan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Nasional</a:t>
            </a:r>
            <a:r>
              <a:rPr lang="en-US" sz="2000" b="1" dirty="0">
                <a:latin typeface="+mj-lt"/>
              </a:rPr>
              <a:t> Tingkat II (</a:t>
            </a:r>
            <a:r>
              <a:rPr lang="en-US" sz="2000" b="1" dirty="0" err="1">
                <a:latin typeface="+mj-lt"/>
              </a:rPr>
              <a:t>apabila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ada</a:t>
            </a:r>
            <a:r>
              <a:rPr lang="en-US" sz="2000" b="1" dirty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Sertifikat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Diklat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Teknis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maupun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Diklat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Fungsional</a:t>
            </a:r>
            <a:r>
              <a:rPr lang="en-US" sz="2000" b="1" dirty="0">
                <a:latin typeface="+mj-lt"/>
              </a:rPr>
              <a:t> 2 (</a:t>
            </a:r>
            <a:r>
              <a:rPr lang="en-US" sz="2000" b="1" dirty="0" err="1">
                <a:latin typeface="+mj-lt"/>
              </a:rPr>
              <a:t>dua</a:t>
            </a:r>
            <a:r>
              <a:rPr lang="en-US" sz="2000" b="1" dirty="0">
                <a:latin typeface="+mj-lt"/>
              </a:rPr>
              <a:t>)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terakir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apabila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ada</a:t>
            </a:r>
            <a:r>
              <a:rPr lang="en-US" sz="2000" b="1" dirty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Rekomendasi</a:t>
            </a:r>
            <a:r>
              <a:rPr lang="en-US" sz="2000" b="1" dirty="0">
                <a:latin typeface="+mj-lt"/>
              </a:rPr>
              <a:t>/</a:t>
            </a:r>
            <a:r>
              <a:rPr lang="en-US" sz="2000" b="1" dirty="0" err="1">
                <a:latin typeface="+mj-lt"/>
              </a:rPr>
              <a:t>Persetujuan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Pembina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khusus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pelamar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berasal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luar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Kabupaten</a:t>
            </a:r>
            <a:r>
              <a:rPr lang="en-US" sz="2000" b="1" dirty="0">
                <a:latin typeface="+mj-lt"/>
              </a:rPr>
              <a:t> Bengkulu Tengah (</a:t>
            </a: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u="sng" dirty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Penilaian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Prestasi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Kerja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dalam</a:t>
            </a:r>
            <a:r>
              <a:rPr lang="en-US" sz="2000" b="1" dirty="0">
                <a:latin typeface="+mj-lt"/>
              </a:rPr>
              <a:t> 2 (</a:t>
            </a:r>
            <a:r>
              <a:rPr lang="en-US" sz="2000" b="1" dirty="0" err="1">
                <a:latin typeface="+mj-lt"/>
              </a:rPr>
              <a:t>dua</a:t>
            </a:r>
            <a:r>
              <a:rPr lang="en-US" sz="2000" b="1" dirty="0">
                <a:latin typeface="+mj-lt"/>
              </a:rPr>
              <a:t>)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2020 </a:t>
            </a:r>
            <a:r>
              <a:rPr lang="en-US" sz="2000" b="1" dirty="0" err="1">
                <a:latin typeface="+mj-lt"/>
              </a:rPr>
              <a:t>dan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2021);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Keterangan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Sehat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Pelayanan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Kesehatan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Pemerintah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>
                <a:latin typeface="+mj-lt"/>
              </a:rPr>
              <a:t>Pas photo </a:t>
            </a:r>
            <a:r>
              <a:rPr lang="en-US" sz="2000" b="1" dirty="0" err="1">
                <a:latin typeface="+mj-lt"/>
              </a:rPr>
              <a:t>Latarbelakang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Merah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ukuran</a:t>
            </a:r>
            <a:r>
              <a:rPr lang="en-US" sz="2000" b="1" dirty="0">
                <a:latin typeface="+mj-lt"/>
              </a:rPr>
              <a:t> 4x6 (2 </a:t>
            </a:r>
            <a:r>
              <a:rPr lang="en-US" sz="2000" b="1" dirty="0" err="1">
                <a:latin typeface="+mj-lt"/>
              </a:rPr>
              <a:t>Lembar</a:t>
            </a:r>
            <a:r>
              <a:rPr lang="en-US" sz="2000" b="1" dirty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KTP.</a:t>
            </a:r>
            <a:endParaRPr lang="id-ID" sz="20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348" y="4086952"/>
            <a:ext cx="477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1200" b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16109" y="4981903"/>
            <a:ext cx="5318059" cy="1734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Surat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lamaran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beserta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seluruh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dokumen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pendukung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administrasi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dibuat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bentuk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Softcopy 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Hardcopy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ketentuan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 err="1">
                <a:solidFill>
                  <a:schemeClr val="tx1"/>
                </a:solidFill>
                <a:latin typeface="+mj-lt"/>
              </a:rPr>
              <a:t>SoftCopy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dibuat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bentuk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satu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folder (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folder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peserta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dikirimkan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Surat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Elektronik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berikut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: </a:t>
            </a:r>
            <a:r>
              <a:rPr lang="en-US" sz="1500" b="1" u="sng" dirty="0">
                <a:solidFill>
                  <a:schemeClr val="tx1"/>
                </a:solidFill>
                <a:latin typeface="+mj-lt"/>
                <a:hlinkClick r:id="rId8"/>
              </a:rPr>
              <a:t>bkpsdm@bengkulutengahkab.go.id</a:t>
            </a:r>
            <a:r>
              <a:rPr lang="en-US" sz="1500" b="1" u="sng" dirty="0">
                <a:solidFill>
                  <a:schemeClr val="tx1"/>
                </a:solidFill>
                <a:latin typeface="+mj-lt"/>
              </a:rPr>
              <a:t>;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Seluruh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dokumen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Softcopy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hardcopy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diserahkan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selambat-lambatnya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tanggal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Juli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pukul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15:00 WIB.</a:t>
            </a:r>
            <a:endParaRPr lang="id-ID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6745" y="1068634"/>
            <a:ext cx="3074276" cy="7601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L A N J U T A N </a:t>
            </a:r>
            <a:endParaRPr lang="id-ID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Flowchart: Connector 21"/>
          <p:cNvSpPr/>
          <p:nvPr/>
        </p:nvSpPr>
        <p:spPr>
          <a:xfrm flipV="1">
            <a:off x="3000701" y="1439906"/>
            <a:ext cx="110360" cy="110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lowchart: Connector 23"/>
          <p:cNvSpPr/>
          <p:nvPr/>
        </p:nvSpPr>
        <p:spPr>
          <a:xfrm flipV="1">
            <a:off x="3331775" y="1439906"/>
            <a:ext cx="110360" cy="110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Connector 24"/>
          <p:cNvSpPr/>
          <p:nvPr/>
        </p:nvSpPr>
        <p:spPr>
          <a:xfrm flipV="1">
            <a:off x="3631328" y="1439906"/>
            <a:ext cx="110360" cy="110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5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9779" y="176674"/>
            <a:ext cx="6970235" cy="5327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 A D W A L   P E N D A F T A R A N   D A N   S E L E K S I</a:t>
            </a:r>
            <a:endParaRPr lang="id-ID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36283"/>
              </p:ext>
            </p:extLst>
          </p:nvPr>
        </p:nvGraphicFramePr>
        <p:xfrm>
          <a:off x="600403" y="841466"/>
          <a:ext cx="10693738" cy="584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92"/>
                <a:gridCol w="6056372"/>
                <a:gridCol w="4202074"/>
              </a:tblGrid>
              <a:tr h="384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URAIAN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KEGIATAN 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Pengumuman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Administrasi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–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Penerimaan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Berkas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–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Pembukaan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Berkas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Pengumuman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Administrasi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Pelaksanaan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Assessment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Peserta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Penulisan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Makalah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Wawancara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Uji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Rekam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Jejak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- 12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Pengumuman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Menyampaikan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PPK (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Pj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Bupati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Bengkulu Tengah)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Menyampaikan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Gubernur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Bengkulu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Menyampaikan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KASN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Izin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Pelantikan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Kementerian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Negeri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Rencana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Pelantikan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Sekretaris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Daerah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November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5" y="27249"/>
            <a:ext cx="935798" cy="83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0" y="12735"/>
            <a:ext cx="935798" cy="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AA5BDF-3488-4EFA-A6F7-8BADE66C0715}"/>
              </a:ext>
            </a:extLst>
          </p:cNvPr>
          <p:cNvSpPr txBox="1"/>
          <p:nvPr/>
        </p:nvSpPr>
        <p:spPr>
          <a:xfrm>
            <a:off x="884636" y="319198"/>
            <a:ext cx="10734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984807"/>
                </a:solidFill>
                <a:latin typeface="+mj-lt"/>
                <a:cs typeface="Arial" pitchFamily="34" charset="0"/>
              </a:rPr>
              <a:t>K R I T E R I A      P E N I L A I A N</a:t>
            </a:r>
            <a:endParaRPr lang="ko-KR" altLang="en-US" sz="5400" b="1" dirty="0">
              <a:solidFill>
                <a:srgbClr val="984807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B10555-D816-4861-9E41-D3E3B28DD106}"/>
              </a:ext>
            </a:extLst>
          </p:cNvPr>
          <p:cNvSpPr txBox="1"/>
          <p:nvPr/>
        </p:nvSpPr>
        <p:spPr>
          <a:xfrm>
            <a:off x="2755600" y="1360106"/>
            <a:ext cx="669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Kriteria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penilaian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didasarkan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komposisi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penilian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pembobotan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hasil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seleksi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sebagai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berikut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71E5422-5735-4156-BC35-CA031598F378}"/>
              </a:ext>
            </a:extLst>
          </p:cNvPr>
          <p:cNvSpPr/>
          <p:nvPr/>
        </p:nvSpPr>
        <p:spPr>
          <a:xfrm>
            <a:off x="9580306" y="2907339"/>
            <a:ext cx="716484" cy="716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BD34FFF-09B1-4C01-969E-EAD84BD25391}"/>
              </a:ext>
            </a:extLst>
          </p:cNvPr>
          <p:cNvSpPr txBox="1"/>
          <p:nvPr/>
        </p:nvSpPr>
        <p:spPr>
          <a:xfrm>
            <a:off x="6985634" y="2599271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cs typeface="Arial" pitchFamily="34" charset="0"/>
              </a:rPr>
              <a:t>35</a:t>
            </a:r>
            <a:r>
              <a:rPr lang="en-US" altLang="ko-KR" sz="1600" b="1" dirty="0" smtClean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46B8E59-531F-4D28-9CD0-6F058D681B26}"/>
              </a:ext>
            </a:extLst>
          </p:cNvPr>
          <p:cNvSpPr txBox="1"/>
          <p:nvPr/>
        </p:nvSpPr>
        <p:spPr>
          <a:xfrm>
            <a:off x="6976405" y="3654877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cs typeface="Arial" pitchFamily="34" charset="0"/>
              </a:rPr>
              <a:t>35</a:t>
            </a:r>
            <a:r>
              <a:rPr lang="en-US" altLang="ko-KR" sz="1600" b="1" dirty="0" smtClean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282BBD-F1F6-47E0-891D-FE0E169AEC94}"/>
              </a:ext>
            </a:extLst>
          </p:cNvPr>
          <p:cNvSpPr txBox="1"/>
          <p:nvPr/>
        </p:nvSpPr>
        <p:spPr>
          <a:xfrm>
            <a:off x="6976405" y="4613025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cs typeface="Arial" pitchFamily="34" charset="0"/>
              </a:rPr>
              <a:t>20</a:t>
            </a:r>
            <a:r>
              <a:rPr lang="en-US" altLang="ko-KR" sz="1600" b="1" dirty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xmlns="" id="{7AB687B0-7195-4F2A-9FCA-211F9632A7FA}"/>
              </a:ext>
            </a:extLst>
          </p:cNvPr>
          <p:cNvSpPr/>
          <p:nvPr/>
        </p:nvSpPr>
        <p:spPr>
          <a:xfrm>
            <a:off x="6325559" y="2583053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xmlns="" id="{7AB687B0-7195-4F2A-9FCA-211F9632A7FA}"/>
              </a:ext>
            </a:extLst>
          </p:cNvPr>
          <p:cNvSpPr/>
          <p:nvPr/>
        </p:nvSpPr>
        <p:spPr>
          <a:xfrm>
            <a:off x="6311424" y="3646029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BD34FFF-09B1-4C01-969E-EAD84BD25391}"/>
              </a:ext>
            </a:extLst>
          </p:cNvPr>
          <p:cNvSpPr txBox="1"/>
          <p:nvPr/>
        </p:nvSpPr>
        <p:spPr>
          <a:xfrm>
            <a:off x="6985634" y="5668631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cs typeface="Arial" pitchFamily="34" charset="0"/>
              </a:rPr>
              <a:t>20</a:t>
            </a:r>
            <a:r>
              <a:rPr lang="en-US" altLang="ko-KR" sz="1600" b="1" dirty="0" smtClean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2" name="Frame 17">
            <a:extLst>
              <a:ext uri="{FF2B5EF4-FFF2-40B4-BE49-F238E27FC236}">
                <a16:creationId xmlns:a16="http://schemas.microsoft.com/office/drawing/2014/main" xmlns="" id="{7AB687B0-7195-4F2A-9FCA-211F9632A7FA}"/>
              </a:ext>
            </a:extLst>
          </p:cNvPr>
          <p:cNvSpPr/>
          <p:nvPr/>
        </p:nvSpPr>
        <p:spPr>
          <a:xfrm>
            <a:off x="6306164" y="4649776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3" name="Frame 17">
            <a:extLst>
              <a:ext uri="{FF2B5EF4-FFF2-40B4-BE49-F238E27FC236}">
                <a16:creationId xmlns:a16="http://schemas.microsoft.com/office/drawing/2014/main" xmlns="" id="{7AB687B0-7195-4F2A-9FCA-211F9632A7FA}"/>
              </a:ext>
            </a:extLst>
          </p:cNvPr>
          <p:cNvSpPr/>
          <p:nvPr/>
        </p:nvSpPr>
        <p:spPr>
          <a:xfrm>
            <a:off x="6316670" y="5685056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14617" y="2618223"/>
            <a:ext cx="2879121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REKAM JEJAK</a:t>
            </a:r>
            <a:endParaRPr lang="id-ID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014617" y="3695360"/>
            <a:ext cx="2879122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PENULISAN MAKALAH</a:t>
            </a:r>
            <a:endParaRPr lang="id-ID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014617" y="4657056"/>
            <a:ext cx="2879121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ASSESMENT CENTER</a:t>
            </a:r>
            <a:endParaRPr lang="id-ID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14617" y="5712662"/>
            <a:ext cx="2879121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WAWANCARA AKHIR</a:t>
            </a:r>
            <a:endParaRPr lang="id-ID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" y="3446846"/>
            <a:ext cx="3567166" cy="30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6D76FF2-B70A-470F-9612-59864B23CBD1}"/>
              </a:ext>
            </a:extLst>
          </p:cNvPr>
          <p:cNvGrpSpPr/>
          <p:nvPr/>
        </p:nvGrpSpPr>
        <p:grpSpPr>
          <a:xfrm>
            <a:off x="8756796" y="1371600"/>
            <a:ext cx="2973188" cy="2254469"/>
            <a:chOff x="910323" y="1688950"/>
            <a:chExt cx="2973188" cy="452596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3B403FF-E79D-42F5-8244-387CD37CE2CA}"/>
              </a:ext>
            </a:extLst>
          </p:cNvPr>
          <p:cNvGrpSpPr/>
          <p:nvPr/>
        </p:nvGrpSpPr>
        <p:grpSpPr>
          <a:xfrm>
            <a:off x="6083929" y="1371600"/>
            <a:ext cx="2973188" cy="2254469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D7337F5-6E4E-4EBE-8DED-01623EB58227}"/>
              </a:ext>
            </a:extLst>
          </p:cNvPr>
          <p:cNvGrpSpPr/>
          <p:nvPr/>
        </p:nvGrpSpPr>
        <p:grpSpPr>
          <a:xfrm>
            <a:off x="3411062" y="1371600"/>
            <a:ext cx="2973188" cy="2254469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1531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 E T E N T U A N    L A I N – L A I N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CB52D26-ED7C-4DA3-B2F7-B85FABE0C9EE}"/>
              </a:ext>
            </a:extLst>
          </p:cNvPr>
          <p:cNvGrpSpPr/>
          <p:nvPr/>
        </p:nvGrpSpPr>
        <p:grpSpPr>
          <a:xfrm>
            <a:off x="738195" y="1371600"/>
            <a:ext cx="2973188" cy="2254469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817257" y="1440040"/>
            <a:ext cx="2116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Dalam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Terbuka </a:t>
            </a:r>
            <a:r>
              <a:rPr lang="en-US" sz="1400" dirty="0" err="1">
                <a:latin typeface="Bookman Old Style" panose="02050604050505020204" pitchFamily="18" charset="0"/>
              </a:rPr>
              <a:t>Jabatan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Pimpinan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Tinggi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Pratama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ini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b="1" dirty="0">
                <a:latin typeface="Bookman Old Style" panose="02050604050505020204" pitchFamily="18" charset="0"/>
              </a:rPr>
              <a:t>PELAMAR TIDAK DIKENAKAN BIAYA ATAU PUNGUTAN DALAM BENTUK APAPUN;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A5869391-F06B-46EB-B094-58E2F24FE9F7}"/>
              </a:ext>
            </a:extLst>
          </p:cNvPr>
          <p:cNvSpPr/>
          <p:nvPr/>
        </p:nvSpPr>
        <p:spPr>
          <a:xfrm>
            <a:off x="8448342" y="6769523"/>
            <a:ext cx="750805" cy="28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CA048B85-C700-4438-A7DE-9A62CA07A071}"/>
              </a:ext>
            </a:extLst>
          </p:cNvPr>
          <p:cNvSpPr/>
          <p:nvPr/>
        </p:nvSpPr>
        <p:spPr>
          <a:xfrm>
            <a:off x="5792731" y="6737368"/>
            <a:ext cx="750805" cy="28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BF2C4769-E201-41AF-9D79-EF8341DF655F}"/>
              </a:ext>
            </a:extLst>
          </p:cNvPr>
          <p:cNvSpPr/>
          <p:nvPr/>
        </p:nvSpPr>
        <p:spPr>
          <a:xfrm>
            <a:off x="3134883" y="6727257"/>
            <a:ext cx="750805" cy="28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3521794" y="1435811"/>
            <a:ext cx="2116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Seluruh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biaya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transportasi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kelengkapan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administrasi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biaya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pribadi</a:t>
            </a:r>
            <a:r>
              <a:rPr lang="en-US" sz="1400" dirty="0">
                <a:latin typeface="Bookman Old Style" panose="02050604050505020204" pitchFamily="18" charset="0"/>
              </a:rPr>
              <a:t> yang </a:t>
            </a:r>
            <a:r>
              <a:rPr lang="en-US" sz="1400" dirty="0" err="1">
                <a:latin typeface="Bookman Old Style" panose="02050604050505020204" pitchFamily="18" charset="0"/>
              </a:rPr>
              <a:t>dikeluarkan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oleh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peserta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selama</a:t>
            </a:r>
            <a:r>
              <a:rPr lang="en-US" sz="1400" dirty="0">
                <a:latin typeface="Bookman Old Style" panose="02050604050505020204" pitchFamily="18" charset="0"/>
              </a:rPr>
              <a:t> proses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ditanggung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oleh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peserta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6198698" y="1973348"/>
            <a:ext cx="21163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Keputusan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bersifat</a:t>
            </a:r>
            <a:r>
              <a:rPr lang="en-US" sz="1400" dirty="0">
                <a:latin typeface="Bookman Old Style" panose="02050604050505020204" pitchFamily="18" charset="0"/>
              </a:rPr>
              <a:t> final </a:t>
            </a:r>
            <a:r>
              <a:rPr lang="en-US" sz="1400" dirty="0" err="1">
                <a:latin typeface="Bookman Old Style" panose="02050604050505020204" pitchFamily="18" charset="0"/>
              </a:rPr>
              <a:t>dan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tidak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dapat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diganggu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gugat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8830541" y="1434740"/>
            <a:ext cx="2116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Apabila</a:t>
            </a:r>
            <a:r>
              <a:rPr lang="en-US" sz="1400" dirty="0">
                <a:latin typeface="Bookman Old Style" panose="02050604050505020204" pitchFamily="18" charset="0"/>
              </a:rPr>
              <a:t> di </a:t>
            </a:r>
            <a:r>
              <a:rPr lang="en-US" sz="1400" dirty="0" err="1">
                <a:latin typeface="Bookman Old Style" panose="02050604050505020204" pitchFamily="18" charset="0"/>
              </a:rPr>
              <a:t>kemudian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hari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diketahui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bahwa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pelamar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memberikan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sesuatu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dalam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bentuk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apapun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maka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berhak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membatalkan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keikutsertaan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pelamar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tersebut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6D76FF2-B70A-470F-9612-59864B23CBD1}"/>
              </a:ext>
            </a:extLst>
          </p:cNvPr>
          <p:cNvGrpSpPr/>
          <p:nvPr/>
        </p:nvGrpSpPr>
        <p:grpSpPr>
          <a:xfrm>
            <a:off x="8756796" y="4256828"/>
            <a:ext cx="2973188" cy="2254469"/>
            <a:chOff x="910323" y="1688950"/>
            <a:chExt cx="2973188" cy="4525962"/>
          </a:xfrm>
        </p:grpSpPr>
        <p:sp>
          <p:nvSpPr>
            <p:cNvPr id="116" name="Freeform: Shape 31">
              <a:extLst>
                <a:ext uri="{FF2B5EF4-FFF2-40B4-BE49-F238E27FC236}">
                  <a16:creationId xmlns:a16="http://schemas.microsoft.com/office/drawing/2014/main" xmlns="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32">
              <a:extLst>
                <a:ext uri="{FF2B5EF4-FFF2-40B4-BE49-F238E27FC236}">
                  <a16:creationId xmlns:a16="http://schemas.microsoft.com/office/drawing/2014/main" xmlns="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33">
              <a:extLst>
                <a:ext uri="{FF2B5EF4-FFF2-40B4-BE49-F238E27FC236}">
                  <a16:creationId xmlns:a16="http://schemas.microsoft.com/office/drawing/2014/main" xmlns="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C3B403FF-E79D-42F5-8244-387CD37CE2CA}"/>
              </a:ext>
            </a:extLst>
          </p:cNvPr>
          <p:cNvGrpSpPr/>
          <p:nvPr/>
        </p:nvGrpSpPr>
        <p:grpSpPr>
          <a:xfrm>
            <a:off x="6083929" y="4256828"/>
            <a:ext cx="2973188" cy="2254469"/>
            <a:chOff x="910323" y="1688950"/>
            <a:chExt cx="2973188" cy="4525962"/>
          </a:xfrm>
        </p:grpSpPr>
        <p:sp>
          <p:nvSpPr>
            <p:cNvPr id="120" name="Freeform: Shape 27">
              <a:extLst>
                <a:ext uri="{FF2B5EF4-FFF2-40B4-BE49-F238E27FC236}">
                  <a16:creationId xmlns:a16="http://schemas.microsoft.com/office/drawing/2014/main" xmlns="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8">
              <a:extLst>
                <a:ext uri="{FF2B5EF4-FFF2-40B4-BE49-F238E27FC236}">
                  <a16:creationId xmlns:a16="http://schemas.microsoft.com/office/drawing/2014/main" xmlns="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9">
              <a:extLst>
                <a:ext uri="{FF2B5EF4-FFF2-40B4-BE49-F238E27FC236}">
                  <a16:creationId xmlns:a16="http://schemas.microsoft.com/office/drawing/2014/main" xmlns="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4D7337F5-6E4E-4EBE-8DED-01623EB58227}"/>
              </a:ext>
            </a:extLst>
          </p:cNvPr>
          <p:cNvGrpSpPr/>
          <p:nvPr/>
        </p:nvGrpSpPr>
        <p:grpSpPr>
          <a:xfrm>
            <a:off x="3411062" y="4256828"/>
            <a:ext cx="2973188" cy="2254469"/>
            <a:chOff x="910323" y="1688950"/>
            <a:chExt cx="2973188" cy="4525962"/>
          </a:xfrm>
        </p:grpSpPr>
        <p:sp>
          <p:nvSpPr>
            <p:cNvPr id="124" name="Freeform: Shape 23">
              <a:extLst>
                <a:ext uri="{FF2B5EF4-FFF2-40B4-BE49-F238E27FC236}">
                  <a16:creationId xmlns:a16="http://schemas.microsoft.com/office/drawing/2014/main" xmlns="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24">
              <a:extLst>
                <a:ext uri="{FF2B5EF4-FFF2-40B4-BE49-F238E27FC236}">
                  <a16:creationId xmlns:a16="http://schemas.microsoft.com/office/drawing/2014/main" xmlns="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25">
              <a:extLst>
                <a:ext uri="{FF2B5EF4-FFF2-40B4-BE49-F238E27FC236}">
                  <a16:creationId xmlns:a16="http://schemas.microsoft.com/office/drawing/2014/main" xmlns="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BCB52D26-ED7C-4DA3-B2F7-B85FABE0C9EE}"/>
              </a:ext>
            </a:extLst>
          </p:cNvPr>
          <p:cNvGrpSpPr/>
          <p:nvPr/>
        </p:nvGrpSpPr>
        <p:grpSpPr>
          <a:xfrm>
            <a:off x="738195" y="4256828"/>
            <a:ext cx="2973188" cy="2254469"/>
            <a:chOff x="910323" y="1688950"/>
            <a:chExt cx="2973188" cy="4525962"/>
          </a:xfrm>
        </p:grpSpPr>
        <p:sp>
          <p:nvSpPr>
            <p:cNvPr id="128" name="Freeform: Shape 13">
              <a:extLst>
                <a:ext uri="{FF2B5EF4-FFF2-40B4-BE49-F238E27FC236}">
                  <a16:creationId xmlns:a16="http://schemas.microsoft.com/office/drawing/2014/main" xmlns="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4">
              <a:extLst>
                <a:ext uri="{FF2B5EF4-FFF2-40B4-BE49-F238E27FC236}">
                  <a16:creationId xmlns:a16="http://schemas.microsoft.com/office/drawing/2014/main" xmlns="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20">
              <a:extLst>
                <a:ext uri="{FF2B5EF4-FFF2-40B4-BE49-F238E27FC236}">
                  <a16:creationId xmlns:a16="http://schemas.microsoft.com/office/drawing/2014/main" xmlns="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817257" y="4464225"/>
            <a:ext cx="211634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Apabila</a:t>
            </a:r>
            <a:r>
              <a:rPr lang="en-US" sz="1400" dirty="0">
                <a:latin typeface="Bookman Old Style" panose="02050604050505020204" pitchFamily="18" charset="0"/>
              </a:rPr>
              <a:t> di </a:t>
            </a:r>
            <a:r>
              <a:rPr lang="en-US" sz="1400" dirty="0" err="1">
                <a:latin typeface="Bookman Old Style" panose="02050604050505020204" pitchFamily="18" charset="0"/>
              </a:rPr>
              <a:t>kemudian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hari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diketahui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pelamar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memberikan</a:t>
            </a:r>
            <a:r>
              <a:rPr lang="en-US" sz="1400" dirty="0">
                <a:latin typeface="Bookman Old Style" panose="02050604050505020204" pitchFamily="18" charset="0"/>
              </a:rPr>
              <a:t> data/</a:t>
            </a:r>
            <a:r>
              <a:rPr lang="en-US" sz="1400" dirty="0" err="1">
                <a:latin typeface="Bookman Old Style" panose="02050604050505020204" pitchFamily="18" charset="0"/>
              </a:rPr>
              <a:t>keterangan</a:t>
            </a:r>
            <a:r>
              <a:rPr lang="en-US" sz="1400" dirty="0">
                <a:latin typeface="Bookman Old Style" panose="02050604050505020204" pitchFamily="18" charset="0"/>
              </a:rPr>
              <a:t> yang </a:t>
            </a:r>
            <a:r>
              <a:rPr lang="en-US" sz="1400" dirty="0" err="1">
                <a:latin typeface="Bookman Old Style" panose="02050604050505020204" pitchFamily="18" charset="0"/>
              </a:rPr>
              <a:t>tidak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benar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maka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berhak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membatalkan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hasil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3503713" y="4723273"/>
            <a:ext cx="211634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Kelalaian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akibat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tidak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mengikuti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perkembangan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informasi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menjadi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tanggung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jawab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peserta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6166980" y="4571947"/>
            <a:ext cx="2116344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1400" dirty="0" err="1">
                <a:latin typeface="Bookman Old Style" panose="02050604050505020204" pitchFamily="18" charset="0"/>
              </a:rPr>
              <a:t>Bilamana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terjadi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perubahan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jadwal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diberitahukan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secara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tertulis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atau</a:t>
            </a:r>
            <a:r>
              <a:rPr lang="en-US" sz="1400" dirty="0">
                <a:latin typeface="Bookman Old Style" panose="02050604050505020204" pitchFamily="18" charset="0"/>
              </a:rPr>
              <a:t> via </a:t>
            </a:r>
            <a:r>
              <a:rPr lang="en-US" sz="1400" i="1" dirty="0">
                <a:latin typeface="Bookman Old Style" panose="02050604050505020204" pitchFamily="18" charset="0"/>
              </a:rPr>
              <a:t>website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u="sng" dirty="0">
                <a:latin typeface="Bookman Old Style" panose="02050604050505020204" pitchFamily="18" charset="0"/>
                <a:hlinkClick r:id="rId2"/>
              </a:rPr>
              <a:t>www.bkpsdm.bengkulutengahkab.go.id</a:t>
            </a:r>
            <a:r>
              <a:rPr lang="en-US" sz="1400" dirty="0" smtClean="0">
                <a:latin typeface="Bookman Old Style" panose="02050604050505020204" pitchFamily="18" charset="0"/>
              </a:rPr>
              <a:t>)</a:t>
            </a:r>
            <a:endParaRPr lang="id-ID" sz="1400" dirty="0">
              <a:latin typeface="Bookman Old Style" panose="020506040505050202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9E27BE22-E9DA-4C2B-9D4B-9A6A4E5354AA}"/>
              </a:ext>
            </a:extLst>
          </p:cNvPr>
          <p:cNvSpPr txBox="1"/>
          <p:nvPr/>
        </p:nvSpPr>
        <p:spPr>
          <a:xfrm>
            <a:off x="8862817" y="4907008"/>
            <a:ext cx="21163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1400" dirty="0" err="1">
                <a:latin typeface="Bookman Old Style" panose="02050604050505020204" pitchFamily="18" charset="0"/>
              </a:rPr>
              <a:t>Seluruh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dokumen</a:t>
            </a:r>
            <a:r>
              <a:rPr lang="en-US" sz="1400" dirty="0">
                <a:latin typeface="Bookman Old Style" panose="02050604050505020204" pitchFamily="18" charset="0"/>
              </a:rPr>
              <a:t> yang </a:t>
            </a:r>
            <a:r>
              <a:rPr lang="en-US" sz="1400" dirty="0" err="1">
                <a:latin typeface="Bookman Old Style" panose="02050604050505020204" pitchFamily="18" charset="0"/>
              </a:rPr>
              <a:t>diserahkan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menjadi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milik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endParaRPr lang="id-ID" sz="1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2953" y="3646305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</a:t>
            </a:r>
            <a:endParaRPr lang="id-ID" sz="24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14246" y="3662611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</a:rPr>
              <a:t>6</a:t>
            </a:r>
            <a:endParaRPr lang="id-ID" sz="2400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62545" y="3676814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7</a:t>
            </a:r>
            <a:endParaRPr lang="id-ID" sz="2400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520638" y="3644095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Bookman Old Style" panose="02050604050505020204" pitchFamily="18" charset="0"/>
              </a:rPr>
              <a:t>8</a:t>
            </a:r>
            <a:endParaRPr lang="id-ID" sz="24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533832" y="722514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</a:t>
            </a:r>
            <a:endParaRPr lang="id-ID" sz="24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89678" y="747657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  <a:t>2</a:t>
            </a:r>
            <a:endParaRPr lang="id-ID" sz="2400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62545" y="791586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3</a:t>
            </a:r>
            <a:endParaRPr lang="id-ID" sz="2400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539784" y="791586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4</a:t>
            </a:r>
            <a:endParaRPr lang="id-ID" sz="24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1095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Algerian</vt:lpstr>
      <vt:lpstr>Arial</vt:lpstr>
      <vt:lpstr>Bahnschrift Condensed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85</cp:revision>
  <dcterms:created xsi:type="dcterms:W3CDTF">2021-10-09T07:51:02Z</dcterms:created>
  <dcterms:modified xsi:type="dcterms:W3CDTF">2022-09-23T01:34:42Z</dcterms:modified>
</cp:coreProperties>
</file>