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95FAC0FC-A373-4C66-A49A-4BC42B1E89F1}" type="slidenum">
              <a:rPr/>
              <a:t>‹N°›</a:t>
            </a:fld>
            <a:endParaRPr lang="en-US" sz="14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15548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Arial" pitchFamily="34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4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1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15200" y="1370013"/>
            <a:ext cx="1828800" cy="47418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828800" y="1370013"/>
            <a:ext cx="5334000" cy="47418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1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7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22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7883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0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3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43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1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2637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7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948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72300" y="1604963"/>
            <a:ext cx="2171700" cy="39766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362700" cy="39766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5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41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95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13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83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7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587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6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5129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rme libre 2"/>
          <p:cNvSpPr/>
          <p:nvPr/>
        </p:nvSpPr>
        <p:spPr>
          <a:xfrm>
            <a:off x="1295280" y="1752479"/>
            <a:ext cx="7848720" cy="3505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4" name="Espace réservé du titre 3"/>
          <p:cNvSpPr txBox="1">
            <a:spLocks noGrp="1"/>
          </p:cNvSpPr>
          <p:nvPr>
            <p:ph type="title"/>
          </p:nvPr>
        </p:nvSpPr>
        <p:spPr>
          <a:xfrm>
            <a:off x="1828800" y="1369440"/>
            <a:ext cx="7315200" cy="642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1"/>
          </p:nvPr>
        </p:nvSpPr>
        <p:spPr>
          <a:xfrm>
            <a:off x="1828440" y="2133720"/>
            <a:ext cx="7162920" cy="3977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4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Forme libre 5"/>
          <p:cNvSpPr/>
          <p:nvPr/>
        </p:nvSpPr>
        <p:spPr>
          <a:xfrm>
            <a:off x="143352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219384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8" name="Forme libre 7"/>
          <p:cNvSpPr/>
          <p:nvPr/>
        </p:nvSpPr>
        <p:spPr>
          <a:xfrm>
            <a:off x="295416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371484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447516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1" name="Forme libre 10"/>
          <p:cNvSpPr/>
          <p:nvPr/>
        </p:nvSpPr>
        <p:spPr>
          <a:xfrm>
            <a:off x="5237279" y="6159600"/>
            <a:ext cx="6480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599760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6757919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4" name="Forme libre 13"/>
          <p:cNvSpPr/>
          <p:nvPr/>
        </p:nvSpPr>
        <p:spPr>
          <a:xfrm>
            <a:off x="751824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5" name="Forme libre 14"/>
          <p:cNvSpPr/>
          <p:nvPr/>
        </p:nvSpPr>
        <p:spPr>
          <a:xfrm>
            <a:off x="8280360" y="6159600"/>
            <a:ext cx="65160" cy="6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BDD2F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384039" y="6480000"/>
            <a:ext cx="9201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99F8ED6B-6224-4CF2-BD44-07E73732A492}" type="slidenum">
              <a:rPr/>
              <a:t>‹N°›</a:t>
            </a:fld>
            <a:r>
              <a: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rPr>
              <a:t>/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573760" y="6480000"/>
            <a:ext cx="637560" cy="42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600" b="0" i="0" u="none" strike="noStrike" baseline="0">
          <a:ln>
            <a:noFill/>
          </a:ln>
          <a:solidFill>
            <a:srgbClr val="FFFFFF"/>
          </a:solidFill>
          <a:latin typeface="Arial" pitchFamily="34"/>
          <a:cs typeface="Tahoma" pitchFamily="2"/>
        </a:defRPr>
      </a:lvl1pPr>
    </p:titleStyle>
    <p:bodyStyle>
      <a:lvl1pPr marL="342720" marR="0" indent="0" algn="l" rtl="0" hangingPunct="1">
        <a:lnSpc>
          <a:spcPct val="100000"/>
        </a:lnSpc>
        <a:spcBef>
          <a:spcPts val="598"/>
        </a:spcBef>
        <a:spcAft>
          <a:spcPts val="0"/>
        </a:spcAft>
        <a:tabLst>
          <a:tab pos="914040" algn="l"/>
          <a:tab pos="1828439" algn="l"/>
          <a:tab pos="2742839" algn="l"/>
          <a:tab pos="3657239" algn="l"/>
          <a:tab pos="4571639" algn="l"/>
          <a:tab pos="5486040" algn="l"/>
          <a:tab pos="6400440" algn="l"/>
          <a:tab pos="7314840" algn="l"/>
          <a:tab pos="8229240" algn="l"/>
          <a:tab pos="9143640" algn="l"/>
          <a:tab pos="10058040" algn="l"/>
        </a:tabLst>
        <a:defRPr lang="en-US" sz="2400" b="0" i="0" u="none" strike="noStrike" baseline="0">
          <a:ln>
            <a:noFill/>
          </a:ln>
          <a:solidFill>
            <a:srgbClr val="183883"/>
          </a:solidFill>
          <a:latin typeface="Arial" pitchFamily="34"/>
          <a:cs typeface="Tahoma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5129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rme libre 2"/>
          <p:cNvSpPr/>
          <p:nvPr/>
        </p:nvSpPr>
        <p:spPr>
          <a:xfrm>
            <a:off x="304920" y="228600"/>
            <a:ext cx="1676160" cy="31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0" y="6622200"/>
            <a:ext cx="9144000" cy="23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3366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183883"/>
              </a:solidFill>
              <a:latin typeface="Arial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5" name="Espace réservé du titre 4"/>
          <p:cNvSpPr txBox="1">
            <a:spLocks noGrp="1"/>
          </p:cNvSpPr>
          <p:nvPr>
            <p:ph type="title"/>
          </p:nvPr>
        </p:nvSpPr>
        <p:spPr>
          <a:xfrm>
            <a:off x="3428639" y="3581279"/>
            <a:ext cx="5715000" cy="147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6" name="Espace réservé du texte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399" algn="l"/>
              </a:tabLst>
              <a:defRPr lang="en-US" sz="18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400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600" b="0" i="0" u="none" strike="noStrike" kern="1200" baseline="0">
          <a:ln>
            <a:noFill/>
          </a:ln>
          <a:solidFill>
            <a:srgbClr val="FFFFFF"/>
          </a:solidFill>
          <a:latin typeface="Arial" pitchFamily="34"/>
          <a:cs typeface="Tahoma" pitchFamily="2"/>
        </a:defRPr>
      </a:lvl1pPr>
    </p:titleStyle>
    <p:bodyStyle>
      <a:lvl1pPr marL="342720" marR="0" indent="0" algn="l" rtl="0" hangingPunct="1">
        <a:lnSpc>
          <a:spcPct val="100000"/>
        </a:lnSpc>
        <a:spcBef>
          <a:spcPts val="598"/>
        </a:spcBef>
        <a:spcAft>
          <a:spcPts val="0"/>
        </a:spcAft>
        <a:tabLst>
          <a:tab pos="914040" algn="l"/>
          <a:tab pos="1828439" algn="l"/>
          <a:tab pos="2742839" algn="l"/>
          <a:tab pos="3657239" algn="l"/>
          <a:tab pos="4571639" algn="l"/>
          <a:tab pos="5486040" algn="l"/>
          <a:tab pos="6400440" algn="l"/>
          <a:tab pos="7314840" algn="l"/>
          <a:tab pos="8229240" algn="l"/>
          <a:tab pos="9143640" algn="l"/>
          <a:tab pos="10058040" algn="l"/>
        </a:tabLst>
        <a:defRPr lang="en-US" sz="2400" b="0" i="0" u="none" strike="noStrike" kern="1200" baseline="0">
          <a:ln>
            <a:noFill/>
          </a:ln>
          <a:solidFill>
            <a:srgbClr val="183883"/>
          </a:solidFill>
          <a:latin typeface="Arial" pitchFamily="34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497959" y="4140000"/>
            <a:ext cx="6782040" cy="2095062"/>
          </a:xfrm>
          <a:solidFill>
            <a:srgbClr val="FFFFFF"/>
          </a:solidFill>
        </p:spPr>
        <p:txBody>
          <a:bodyPr wrap="square" lIns="90000" tIns="46800" rIns="90000" bIns="46800" anchor="t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spcBef>
                <a:spcPts val="899"/>
              </a:spcBef>
              <a:buNone/>
            </a:pPr>
            <a:r>
              <a:rPr lang="en-GB" b="1" dirty="0" err="1">
                <a:solidFill>
                  <a:srgbClr val="FCAB1A"/>
                </a:solidFill>
                <a:latin typeface="Verdana" pitchFamily="34"/>
              </a:rPr>
              <a:t>Projet</a:t>
            </a:r>
            <a:r>
              <a:rPr lang="en-GB" b="1" dirty="0">
                <a:solidFill>
                  <a:srgbClr val="FCAB1A"/>
                </a:solidFill>
                <a:latin typeface="Verdana" pitchFamily="34"/>
              </a:rPr>
              <a:t> </a:t>
            </a:r>
            <a:r>
              <a:rPr lang="en-GB" b="1" dirty="0" err="1">
                <a:solidFill>
                  <a:srgbClr val="FCAB1A"/>
                </a:solidFill>
                <a:latin typeface="Verdana" pitchFamily="34"/>
              </a:rPr>
              <a:t>d'intégration</a:t>
            </a:r>
            <a:r>
              <a:rPr lang="en-GB" b="1" dirty="0">
                <a:solidFill>
                  <a:srgbClr val="FCAB1A"/>
                </a:solidFill>
                <a:latin typeface="Verdana" pitchFamily="34"/>
              </a:rPr>
              <a:t> </a:t>
            </a:r>
            <a:r>
              <a:rPr lang="en-GB" b="1" dirty="0" err="1">
                <a:solidFill>
                  <a:srgbClr val="FCAB1A"/>
                </a:solidFill>
                <a:latin typeface="Verdana" pitchFamily="34"/>
              </a:rPr>
              <a:t>robotique</a:t>
            </a:r>
            <a:r>
              <a:rPr lang="en-GB" b="1" dirty="0">
                <a:solidFill>
                  <a:srgbClr val="FCAB1A"/>
                </a:solidFill>
                <a:latin typeface="Verdana" pitchFamily="34"/>
              </a:rPr>
              <a:t> </a:t>
            </a:r>
            <a:r>
              <a:rPr lang="en-GB" b="1" dirty="0" smtClean="0">
                <a:solidFill>
                  <a:srgbClr val="FCAB1A"/>
                </a:solidFill>
                <a:latin typeface="Verdana" pitchFamily="34"/>
              </a:rPr>
              <a:t>Kuka</a:t>
            </a:r>
            <a:r>
              <a:rPr lang="en-GB" b="1" dirty="0">
                <a:solidFill>
                  <a:srgbClr val="FCAB1A"/>
                </a:solidFill>
                <a:latin typeface="Verdana" pitchFamily="34"/>
              </a:rPr>
              <a:t/>
            </a:r>
            <a:br>
              <a:rPr lang="en-GB" b="1" dirty="0">
                <a:solidFill>
                  <a:srgbClr val="FCAB1A"/>
                </a:solidFill>
                <a:latin typeface="Verdana" pitchFamily="34"/>
              </a:rPr>
            </a:br>
            <a:r>
              <a:rPr lang="en-GB" b="1" dirty="0">
                <a:solidFill>
                  <a:srgbClr val="FCAB1A"/>
                </a:solidFill>
                <a:latin typeface="Verdana" pitchFamily="34"/>
              </a:rPr>
              <a:t/>
            </a:r>
            <a:br>
              <a:rPr lang="en-GB" b="1" dirty="0">
                <a:solidFill>
                  <a:srgbClr val="FCAB1A"/>
                </a:solidFill>
                <a:latin typeface="Verdana" pitchFamily="34"/>
              </a:rPr>
            </a:br>
            <a:endParaRPr lang="en-GB" sz="2200" b="1" dirty="0">
              <a:solidFill>
                <a:srgbClr val="FCAB1A"/>
              </a:solidFill>
              <a:latin typeface="Verdana" pitchFamily="34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40000" y="1620000"/>
            <a:ext cx="180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60000" y="2340000"/>
            <a:ext cx="4320000" cy="125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181160" y="2318040"/>
            <a:ext cx="6782040" cy="2190240"/>
          </a:xfrm>
          <a:solidFill>
            <a:srgbClr val="FFFFFF"/>
          </a:solidFill>
        </p:spPr>
        <p:txBody>
          <a:bodyPr wrap="square" lIns="90000" tIns="46800" rIns="90000" bIns="46800" anchor="t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spcBef>
                <a:spcPts val="899"/>
              </a:spcBef>
              <a:buNone/>
            </a:pPr>
            <a:r>
              <a:rPr lang="en-GB" sz="5400" b="1">
                <a:solidFill>
                  <a:srgbClr val="FCAB1A"/>
                </a:solidFill>
                <a:latin typeface="Verdana" pitchFamily="34"/>
              </a:rPr>
              <a:t>Avez-vous des 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828800" y="1387799"/>
            <a:ext cx="7315200" cy="605880"/>
          </a:xfrm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Sommaire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828440" y="2133720"/>
            <a:ext cx="7162920" cy="3864777"/>
          </a:xfrm>
        </p:spPr>
        <p:txBody>
          <a:bodyPr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4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</a:rPr>
              <a:t>I) </a:t>
            </a:r>
            <a:r>
              <a:rPr lang="fr-FR" sz="2000" dirty="0" smtClean="0">
                <a:solidFill>
                  <a:srgbClr val="000000"/>
                </a:solidFill>
              </a:rPr>
              <a:t>Cadres du projet</a:t>
            </a:r>
          </a:p>
          <a:p>
            <a:pPr lvl="0">
              <a:buNone/>
            </a:pPr>
            <a:r>
              <a:rPr lang="en-GB" sz="2000" dirty="0">
                <a:solidFill>
                  <a:srgbClr val="000000"/>
                </a:solidFill>
              </a:rPr>
              <a:t>	</a:t>
            </a:r>
            <a:r>
              <a:rPr lang="fr-FR" sz="2000" dirty="0" smtClean="0">
                <a:solidFill>
                  <a:srgbClr val="000000"/>
                </a:solidFill>
              </a:rPr>
              <a:t>A) Présentation de l'équipe</a:t>
            </a:r>
          </a:p>
          <a:p>
            <a:pPr lvl="0">
              <a:buNone/>
            </a:pPr>
            <a:r>
              <a:rPr lang="fr-FR" sz="2000" dirty="0" smtClean="0">
                <a:solidFill>
                  <a:srgbClr val="000000"/>
                </a:solidFill>
              </a:rPr>
              <a:t>	B) Présentation du projet</a:t>
            </a:r>
          </a:p>
          <a:p>
            <a:pPr lvl="0">
              <a:buNone/>
            </a:pPr>
            <a:r>
              <a:rPr lang="fr-FR" sz="2000" dirty="0" smtClean="0">
                <a:solidFill>
                  <a:srgbClr val="000000"/>
                </a:solidFill>
              </a:rPr>
              <a:t>	C) Schéma général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II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 smtClean="0">
                <a:solidFill>
                  <a:srgbClr val="000000"/>
                </a:solidFill>
              </a:rPr>
              <a:t>Communication</a:t>
            </a:r>
            <a:endParaRPr lang="en-US" sz="20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</a:rPr>
              <a:t>	A) </a:t>
            </a:r>
            <a:r>
              <a:rPr lang="en-US" sz="2000" dirty="0" smtClean="0">
                <a:solidFill>
                  <a:srgbClr val="000000"/>
                </a:solidFill>
              </a:rPr>
              <a:t>Communication Kuka</a:t>
            </a:r>
            <a:endParaRPr lang="en-US" sz="20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</a:rPr>
              <a:t>	B) </a:t>
            </a:r>
            <a:r>
              <a:rPr lang="en-US" sz="2000" dirty="0" smtClean="0">
                <a:solidFill>
                  <a:srgbClr val="000000"/>
                </a:solidFill>
              </a:rPr>
              <a:t>Communication Souris 3D</a:t>
            </a:r>
          </a:p>
          <a:p>
            <a:pPr lvl="0">
              <a:buNone/>
            </a:pPr>
            <a:r>
              <a:rPr lang="fr-FR" sz="2000" dirty="0" smtClean="0">
                <a:solidFill>
                  <a:srgbClr val="000000"/>
                </a:solidFill>
              </a:rPr>
              <a:t>III) Gestion Trajectoires</a:t>
            </a:r>
          </a:p>
          <a:p>
            <a:pPr lvl="0">
              <a:buNone/>
            </a:pPr>
            <a:r>
              <a:rPr lang="fr-FR" sz="2000" dirty="0" smtClean="0">
                <a:solidFill>
                  <a:srgbClr val="000000"/>
                </a:solidFill>
              </a:rPr>
              <a:t>	A) Schéma</a:t>
            </a:r>
          </a:p>
          <a:p>
            <a:pPr lvl="0">
              <a:buNone/>
            </a:pPr>
            <a:r>
              <a:rPr lang="fr-FR" sz="2000" dirty="0" smtClean="0">
                <a:solidFill>
                  <a:srgbClr val="000000"/>
                </a:solidFill>
              </a:rPr>
              <a:t>	B) Avancement</a:t>
            </a:r>
            <a:endParaRPr lang="fr-FR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 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828800" y="1387799"/>
            <a:ext cx="7315200" cy="605880"/>
          </a:xfrm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A) Présentation de l'équipe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244800" y="180720"/>
            <a:ext cx="7315200" cy="642600"/>
          </a:xfrm>
        </p:spPr>
        <p:txBody>
          <a:bodyPr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>
                <a:solidFill>
                  <a:srgbClr val="000000"/>
                </a:solidFill>
              </a:rPr>
              <a:t>I) Cadres du projet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72398"/>
              </p:ext>
            </p:extLst>
          </p:nvPr>
        </p:nvGraphicFramePr>
        <p:xfrm>
          <a:off x="2051720" y="2924944"/>
          <a:ext cx="5395118" cy="1612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3826"/>
                <a:gridCol w="1443764"/>
                <a:gridCol w="1443764"/>
                <a:gridCol w="1443764"/>
              </a:tblGrid>
              <a:tr h="3784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Nom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Chef de projet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Développement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Algorithme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308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BIDEAU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308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BES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308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HILAIRE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  <a:tr h="308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FAIVRE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828800" y="1387799"/>
            <a:ext cx="7315200" cy="605880"/>
          </a:xfrm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B) Présentation du projet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828440" y="2133720"/>
            <a:ext cx="7162920" cy="4038840"/>
          </a:xfrm>
        </p:spPr>
        <p:txBody>
          <a:bodyPr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4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>
              <a:buNone/>
            </a:pPr>
            <a:endParaRPr lang="en-GB" sz="2000">
              <a:solidFill>
                <a:srgbClr val="000000"/>
              </a:solidFill>
            </a:endParaRPr>
          </a:p>
          <a:p>
            <a:pPr lvl="0">
              <a:buNone/>
            </a:pPr>
            <a:endParaRPr lang="en-US"/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44800" y="180720"/>
            <a:ext cx="7315200" cy="642600"/>
          </a:xfrm>
        </p:spPr>
        <p:txBody>
          <a:bodyPr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>
                <a:solidFill>
                  <a:srgbClr val="000000"/>
                </a:solidFill>
              </a:rPr>
              <a:t>I) Cadres du projet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1886040" y="2160720"/>
            <a:ext cx="6574679" cy="3993017"/>
          </a:xfrm>
        </p:spPr>
        <p:txBody>
          <a:bodyPr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4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 lvl="0">
              <a:spcBef>
                <a:spcPts val="499"/>
              </a:spcBef>
              <a:buNone/>
            </a:pPr>
            <a:endParaRPr lang="en-GB" sz="2000"/>
          </a:p>
          <a:p>
            <a:pPr lvl="0">
              <a:spcBef>
                <a:spcPts val="499"/>
              </a:spcBef>
              <a:buNone/>
            </a:pPr>
            <a:r>
              <a:rPr lang="fr-FR" sz="2000" smtClean="0">
                <a:solidFill>
                  <a:srgbClr val="000000"/>
                </a:solidFill>
              </a:rPr>
              <a:t>Objet de l'étude </a:t>
            </a:r>
            <a:r>
              <a:rPr lang="en-GB" sz="2000" smtClean="0">
                <a:solidFill>
                  <a:srgbClr val="000000"/>
                </a:solidFill>
              </a:rPr>
              <a:t>:</a:t>
            </a:r>
            <a:endParaRPr lang="en-GB" sz="2000">
              <a:solidFill>
                <a:srgbClr val="000000"/>
              </a:solidFill>
            </a:endParaRPr>
          </a:p>
          <a:p>
            <a:pPr lvl="0">
              <a:spcBef>
                <a:spcPts val="499"/>
              </a:spcBef>
              <a:buNone/>
            </a:pPr>
            <a:r>
              <a:rPr lang="en-GB" sz="2000">
                <a:solidFill>
                  <a:srgbClr val="000000"/>
                </a:solidFill>
              </a:rPr>
              <a:t>	- </a:t>
            </a:r>
            <a:r>
              <a:rPr lang="fr-FR" sz="2000" smtClean="0">
                <a:solidFill>
                  <a:srgbClr val="000000"/>
                </a:solidFill>
              </a:rPr>
              <a:t>Travailler sur un bras robotique</a:t>
            </a:r>
            <a:r>
              <a:rPr lang="en-GB" sz="2000">
                <a:solidFill>
                  <a:srgbClr val="000000"/>
                </a:solidFill>
              </a:rPr>
              <a:t>	</a:t>
            </a:r>
            <a:endParaRPr lang="en-GB" sz="2000" smtClean="0">
              <a:solidFill>
                <a:srgbClr val="000000"/>
              </a:solidFill>
            </a:endParaRPr>
          </a:p>
          <a:p>
            <a:pPr lvl="0">
              <a:spcBef>
                <a:spcPts val="499"/>
              </a:spcBef>
              <a:buNone/>
            </a:pPr>
            <a:r>
              <a:rPr lang="en-GB" sz="2000">
                <a:solidFill>
                  <a:srgbClr val="000000"/>
                </a:solidFill>
              </a:rPr>
              <a:t>	</a:t>
            </a:r>
            <a:r>
              <a:rPr lang="fr-FR" sz="2000" smtClean="0">
                <a:solidFill>
                  <a:srgbClr val="000000"/>
                </a:solidFill>
              </a:rPr>
              <a:t>- Déplacer le Kuka grâce a une souris 3D</a:t>
            </a:r>
            <a:endParaRPr lang="fr-FR" sz="2000" smtClean="0">
              <a:solidFill>
                <a:srgbClr val="0099AF"/>
              </a:solidFill>
            </a:endParaRPr>
          </a:p>
          <a:p>
            <a:pPr lvl="0">
              <a:spcBef>
                <a:spcPts val="499"/>
              </a:spcBef>
              <a:buNone/>
            </a:pPr>
            <a:endParaRPr lang="fr-FR" sz="2000" smtClean="0">
              <a:solidFill>
                <a:srgbClr val="0099AF"/>
              </a:solidFill>
            </a:endParaRPr>
          </a:p>
          <a:p>
            <a:pPr lvl="0">
              <a:spcBef>
                <a:spcPts val="499"/>
              </a:spcBef>
              <a:buNone/>
            </a:pPr>
            <a:r>
              <a:rPr lang="fr-FR" sz="2000" smtClean="0">
                <a:solidFill>
                  <a:srgbClr val="000000"/>
                </a:solidFill>
              </a:rPr>
              <a:t> Composition du projet :</a:t>
            </a:r>
          </a:p>
          <a:p>
            <a:pPr lvl="0">
              <a:spcBef>
                <a:spcPts val="499"/>
              </a:spcBef>
              <a:buNone/>
            </a:pPr>
            <a:r>
              <a:rPr lang="fr-FR" sz="2000" smtClean="0">
                <a:solidFill>
                  <a:srgbClr val="000000"/>
                </a:solidFill>
              </a:rPr>
              <a:t>	- Un programme WinDev qui communique avec le Kuka</a:t>
            </a:r>
          </a:p>
          <a:p>
            <a:pPr lvl="0">
              <a:spcBef>
                <a:spcPts val="499"/>
              </a:spcBef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 smtClean="0">
                <a:solidFill>
                  <a:srgbClr val="000000"/>
                </a:solidFill>
              </a:rPr>
              <a:t>- </a:t>
            </a:r>
            <a:r>
              <a:rPr lang="fr-FR" sz="2000" smtClean="0">
                <a:solidFill>
                  <a:srgbClr val="000000"/>
                </a:solidFill>
              </a:rPr>
              <a:t>Un programme WinDev qui communique avec la souris </a:t>
            </a:r>
            <a:r>
              <a:rPr lang="en-US" sz="2000" smtClean="0">
                <a:solidFill>
                  <a:srgbClr val="000000"/>
                </a:solidFill>
              </a:rPr>
              <a:t>3D</a:t>
            </a:r>
            <a:endParaRPr lang="fr-FR" sz="2000" smtClean="0">
              <a:solidFill>
                <a:srgbClr val="000000"/>
              </a:solidFill>
            </a:endParaRPr>
          </a:p>
          <a:p>
            <a:pPr lvl="0">
              <a:spcBef>
                <a:spcPts val="499"/>
              </a:spcBef>
              <a:buNone/>
            </a:pPr>
            <a:endParaRPr lang="en-GB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828800" y="1366483"/>
            <a:ext cx="7315200" cy="648512"/>
          </a:xfrm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C) </a:t>
            </a:r>
            <a:r>
              <a:rPr lang="fr-FR" smtClean="0"/>
              <a:t>Schéma général</a:t>
            </a:r>
            <a:endParaRPr lang="fr-FR"/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44800" y="180720"/>
            <a:ext cx="7315200" cy="642600"/>
          </a:xfrm>
        </p:spPr>
        <p:txBody>
          <a:bodyPr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>
                <a:solidFill>
                  <a:srgbClr val="000000"/>
                </a:solidFill>
              </a:rPr>
              <a:t>I) Cadres du projet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187624" y="249289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770088" y="446195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87624" y="446195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4770088" y="249289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187624" y="24928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Souris 3D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187624" y="446195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Communication Souris 3D</a:t>
            </a:r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770088" y="4509120"/>
            <a:ext cx="174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Communication Kuka</a:t>
            </a:r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770088" y="24928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Kuka</a:t>
            </a:r>
          </a:p>
        </p:txBody>
      </p:sp>
      <p:cxnSp>
        <p:nvCxnSpPr>
          <p:cNvPr id="27" name="Connecteur droit avec flèche 26"/>
          <p:cNvCxnSpPr>
            <a:stCxn id="17" idx="2"/>
            <a:endCxn id="23" idx="0"/>
          </p:cNvCxnSpPr>
          <p:nvPr/>
        </p:nvCxnSpPr>
        <p:spPr>
          <a:xfrm>
            <a:off x="2015716" y="3284984"/>
            <a:ext cx="36004" cy="117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9" idx="0"/>
            <a:endCxn id="21" idx="2"/>
          </p:cNvCxnSpPr>
          <p:nvPr/>
        </p:nvCxnSpPr>
        <p:spPr>
          <a:xfrm flipV="1">
            <a:off x="5598180" y="3284984"/>
            <a:ext cx="0" cy="117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843808" y="4881583"/>
            <a:ext cx="1926280" cy="471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828800" y="1366483"/>
            <a:ext cx="7315200" cy="648512"/>
          </a:xfrm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A) </a:t>
            </a:r>
            <a:r>
              <a:rPr lang="en-GB" dirty="0" smtClean="0"/>
              <a:t>Communication Kuka</a:t>
            </a:r>
            <a:endParaRPr lang="en-GB" dirty="0"/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44800" y="180720"/>
            <a:ext cx="7315200" cy="642600"/>
          </a:xfrm>
        </p:spPr>
        <p:txBody>
          <a:bodyPr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>
                <a:solidFill>
                  <a:srgbClr val="000000"/>
                </a:solidFill>
              </a:rPr>
              <a:t>II) </a:t>
            </a:r>
            <a:r>
              <a:rPr lang="en-US" sz="4000" dirty="0" smtClean="0">
                <a:solidFill>
                  <a:srgbClr val="000000"/>
                </a:solidFill>
              </a:rPr>
              <a:t>Communication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5" name="Espace réservé du texte 3"/>
          <p:cNvSpPr txBox="1">
            <a:spLocks/>
          </p:cNvSpPr>
          <p:nvPr/>
        </p:nvSpPr>
        <p:spPr>
          <a:xfrm>
            <a:off x="1885680" y="2160360"/>
            <a:ext cx="6574679" cy="331334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4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>
              <a:spcBef>
                <a:spcPts val="499"/>
              </a:spcBef>
              <a:buFont typeface="Arial" pitchFamily="34"/>
              <a:buNone/>
            </a:pPr>
            <a:endParaRPr lang="en-GB" sz="2000" kern="0" smtClean="0"/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smtClean="0">
                <a:solidFill>
                  <a:srgbClr val="000000"/>
                </a:solidFill>
              </a:rPr>
              <a:t>Tâches réalisées:</a:t>
            </a: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smtClean="0">
                <a:solidFill>
                  <a:srgbClr val="000000"/>
                </a:solidFill>
              </a:rPr>
              <a:t>	- Client WinDev</a:t>
            </a: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smtClean="0">
                <a:solidFill>
                  <a:srgbClr val="000000"/>
                </a:solidFill>
              </a:rPr>
              <a:t>	- Préparation et envoie d’ordre</a:t>
            </a:r>
          </a:p>
          <a:p>
            <a:pPr>
              <a:spcBef>
                <a:spcPts val="499"/>
              </a:spcBef>
              <a:buFont typeface="Arial" pitchFamily="34"/>
              <a:buNone/>
            </a:pPr>
            <a:endParaRPr lang="fr-FR" sz="2000" kern="0" smtClean="0">
              <a:solidFill>
                <a:srgbClr val="0099AF"/>
              </a:solidFill>
            </a:endParaRP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smtClean="0">
                <a:solidFill>
                  <a:srgbClr val="000000"/>
                </a:solidFill>
              </a:rPr>
              <a:t>Difficultés rencontrées:</a:t>
            </a: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smtClean="0">
                <a:solidFill>
                  <a:srgbClr val="000000"/>
                </a:solidFill>
              </a:rPr>
              <a:t>	- Mauvaise connaissance des fonctions Kuka de la DLL</a:t>
            </a: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smtClean="0">
                <a:solidFill>
                  <a:srgbClr val="000000"/>
                </a:solidFill>
              </a:rPr>
              <a:t>	- Difficulté de compatibilité entre la DLL et WinDev</a:t>
            </a:r>
            <a:endParaRPr lang="fr-FR" sz="20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s of default sty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828800" y="1340768"/>
            <a:ext cx="7315200" cy="648512"/>
          </a:xfrm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B) Communication Souris 3D</a:t>
            </a:r>
            <a:endParaRPr lang="en-GB" dirty="0"/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244800" y="180720"/>
            <a:ext cx="7315200" cy="642600"/>
          </a:xfrm>
        </p:spPr>
        <p:txBody>
          <a:bodyPr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>
                <a:solidFill>
                  <a:srgbClr val="000000"/>
                </a:solidFill>
              </a:rPr>
              <a:t>II) </a:t>
            </a:r>
            <a:r>
              <a:rPr lang="en-US" sz="4000" dirty="0" smtClean="0">
                <a:solidFill>
                  <a:srgbClr val="000000"/>
                </a:solidFill>
              </a:rPr>
              <a:t>Communication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5" name="Espace réservé du texte 3"/>
          <p:cNvSpPr txBox="1">
            <a:spLocks/>
          </p:cNvSpPr>
          <p:nvPr/>
        </p:nvSpPr>
        <p:spPr>
          <a:xfrm>
            <a:off x="1835696" y="2132856"/>
            <a:ext cx="6574679" cy="331334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4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>
              <a:spcBef>
                <a:spcPts val="499"/>
              </a:spcBef>
              <a:buFont typeface="Arial" pitchFamily="34"/>
              <a:buNone/>
            </a:pPr>
            <a:endParaRPr lang="fr-FR" sz="2000" kern="0" smtClean="0"/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smtClean="0">
                <a:solidFill>
                  <a:srgbClr val="000000"/>
                </a:solidFill>
              </a:rPr>
              <a:t>Tâches réalisées:</a:t>
            </a: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smtClean="0">
                <a:solidFill>
                  <a:srgbClr val="000000"/>
                </a:solidFill>
              </a:rPr>
              <a:t>	- Client WinDev</a:t>
            </a: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smtClean="0">
                <a:solidFill>
                  <a:srgbClr val="000000"/>
                </a:solidFill>
              </a:rPr>
              <a:t>	- Récupération des mouvements et traitements</a:t>
            </a:r>
          </a:p>
          <a:p>
            <a:pPr>
              <a:spcBef>
                <a:spcPts val="499"/>
              </a:spcBef>
              <a:buFont typeface="Arial" pitchFamily="34"/>
              <a:buNone/>
            </a:pPr>
            <a:endParaRPr lang="fr-FR" sz="2000" kern="0" smtClean="0">
              <a:solidFill>
                <a:srgbClr val="0099AF"/>
              </a:solidFill>
            </a:endParaRP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smtClean="0">
                <a:solidFill>
                  <a:srgbClr val="000000"/>
                </a:solidFill>
              </a:rPr>
              <a:t>Difficultés rencontrées:</a:t>
            </a: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smtClean="0">
                <a:solidFill>
                  <a:srgbClr val="000000"/>
                </a:solidFill>
              </a:rPr>
              <a:t>	- Mauvaise connaissance des fonctions Kuka de la DLL</a:t>
            </a: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smtClean="0">
                <a:solidFill>
                  <a:srgbClr val="000000"/>
                </a:solidFill>
              </a:rPr>
              <a:t>	- Difficulté de compatibilité entre la DLL et WinDev</a:t>
            </a:r>
            <a:endParaRPr lang="fr-FR" sz="20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 of 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828800" y="1366483"/>
            <a:ext cx="7315200" cy="648512"/>
          </a:xfrm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A) </a:t>
            </a:r>
            <a:r>
              <a:rPr lang="fr-FR" dirty="0" smtClean="0"/>
              <a:t>Schéma</a:t>
            </a:r>
            <a:endParaRPr lang="fr-FR" dirty="0"/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244800" y="180720"/>
            <a:ext cx="7315200" cy="642600"/>
          </a:xfrm>
        </p:spPr>
        <p:txBody>
          <a:bodyPr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>
                <a:solidFill>
                  <a:srgbClr val="000000"/>
                </a:solidFill>
              </a:rPr>
              <a:t>III) </a:t>
            </a:r>
            <a:r>
              <a:rPr lang="fr-FR" sz="4000" dirty="0" smtClean="0">
                <a:solidFill>
                  <a:srgbClr val="000000"/>
                </a:solidFill>
              </a:rPr>
              <a:t>Gestion Trajectoires</a:t>
            </a:r>
            <a:endParaRPr lang="fr-FR" sz="4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249289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660232" y="249289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79912" y="249289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7" idx="2"/>
          </p:cNvCxnSpPr>
          <p:nvPr/>
        </p:nvCxnSpPr>
        <p:spPr>
          <a:xfrm>
            <a:off x="1475656" y="2852936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9" idx="2"/>
          </p:cNvCxnSpPr>
          <p:nvPr/>
        </p:nvCxnSpPr>
        <p:spPr>
          <a:xfrm>
            <a:off x="4283968" y="2852936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2"/>
          </p:cNvCxnSpPr>
          <p:nvPr/>
        </p:nvCxnSpPr>
        <p:spPr>
          <a:xfrm>
            <a:off x="7164288" y="2852936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971600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Souris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779912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WinDev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660232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Kuka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475656" y="3068960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23728" y="28529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Demande de point</a:t>
            </a:r>
            <a:endParaRPr lang="fr-FR" sz="1200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4283968" y="3212976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076056" y="298072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Récupère la position</a:t>
            </a:r>
            <a:endParaRPr lang="fr-FR" sz="1200" dirty="0"/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4283968" y="3573016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716016" y="335699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Renvoie position</a:t>
            </a:r>
            <a:endParaRPr lang="fr-FR" sz="12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4283968" y="393305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4283968" y="414908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644008" y="39330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644008" y="390256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Enregistrement</a:t>
            </a:r>
            <a:endParaRPr lang="fr-FR" sz="1200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1475656" y="4365104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835696" y="411833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Lancement scenario</a:t>
            </a:r>
            <a:endParaRPr lang="fr-FR" sz="1200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4283968" y="4581128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968044" y="450912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Envoie tableau de trajectoires</a:t>
            </a:r>
            <a:endParaRPr lang="fr-FR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828800" y="1366483"/>
            <a:ext cx="7315200" cy="648512"/>
          </a:xfrm>
          <a:solidFill>
            <a:srgbClr val="003366"/>
          </a:solidFill>
        </p:spPr>
        <p:txBody>
          <a:bodyPr wrap="square" lIns="198000" tIns="46800" rIns="90000" bIns="46800" anchorCtr="0">
            <a:spAutoFit/>
          </a:bodyPr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B) </a:t>
            </a:r>
            <a:r>
              <a:rPr lang="fr-FR" dirty="0" smtClean="0"/>
              <a:t>Avancement</a:t>
            </a:r>
            <a:endParaRPr lang="fr-FR" dirty="0"/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244800" y="180720"/>
            <a:ext cx="7315200" cy="642600"/>
          </a:xfrm>
        </p:spPr>
        <p:txBody>
          <a:bodyPr/>
          <a:lstStyle>
            <a:defPPr lvl="0">
              <a:buClr>
                <a:srgbClr val="FFFFFF"/>
              </a:buClr>
              <a:buSzPct val="100000"/>
              <a:buFont typeface="Arial" pitchFamily="34"/>
              <a:buNone/>
            </a:defPPr>
            <a:lvl1pPr lvl="0">
              <a:buClr>
                <a:srgbClr val="FFFFFF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sz="4000" dirty="0">
                <a:solidFill>
                  <a:srgbClr val="000000"/>
                </a:solidFill>
              </a:rPr>
              <a:t>III) </a:t>
            </a:r>
            <a:r>
              <a:rPr lang="fr-FR" sz="4000" dirty="0">
                <a:solidFill>
                  <a:srgbClr val="000000"/>
                </a:solidFill>
              </a:rPr>
              <a:t>Gestion Trajectoires</a:t>
            </a:r>
          </a:p>
        </p:txBody>
      </p:sp>
      <p:sp>
        <p:nvSpPr>
          <p:cNvPr id="5" name="Espace réservé du texte 3"/>
          <p:cNvSpPr txBox="1">
            <a:spLocks/>
          </p:cNvSpPr>
          <p:nvPr/>
        </p:nvSpPr>
        <p:spPr>
          <a:xfrm>
            <a:off x="1835696" y="2132856"/>
            <a:ext cx="6574679" cy="263367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•"/>
              <a:tabLst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399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–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3999" algn="l"/>
                <a:tab pos="100584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ct val="100000"/>
              <a:buFont typeface="Arial" pitchFamily="34"/>
              <a:buChar char="»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743199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183883"/>
                </a:solidFill>
                <a:latin typeface="Arial" pitchFamily="34"/>
                <a:ea typeface="Lucida Sans Unicode" pitchFamily="2"/>
                <a:cs typeface="Tahoma" pitchFamily="2"/>
              </a:defRPr>
            </a:lvl9pPr>
          </a:lstStyle>
          <a:p>
            <a:pPr>
              <a:spcBef>
                <a:spcPts val="499"/>
              </a:spcBef>
              <a:buFont typeface="Arial" pitchFamily="34"/>
              <a:buNone/>
            </a:pPr>
            <a:endParaRPr lang="fr-FR" sz="2000" kern="0" dirty="0" smtClean="0"/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dirty="0" smtClean="0">
                <a:solidFill>
                  <a:srgbClr val="000000"/>
                </a:solidFill>
              </a:rPr>
              <a:t>Tâches réalisées:</a:t>
            </a: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dirty="0" smtClean="0">
                <a:solidFill>
                  <a:srgbClr val="000000"/>
                </a:solidFill>
              </a:rPr>
              <a:t>	</a:t>
            </a:r>
            <a:r>
              <a:rPr lang="fr-FR" sz="2000" kern="0" dirty="0" smtClean="0">
                <a:solidFill>
                  <a:srgbClr val="000000"/>
                </a:solidFill>
              </a:rPr>
              <a:t>- Intégration clients WinDev</a:t>
            </a:r>
            <a:endParaRPr lang="fr-FR" sz="2000" kern="0" dirty="0" smtClean="0">
              <a:solidFill>
                <a:srgbClr val="000000"/>
              </a:solidFill>
            </a:endParaRP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dirty="0" smtClean="0">
                <a:solidFill>
                  <a:srgbClr val="000000"/>
                </a:solidFill>
              </a:rPr>
              <a:t>	</a:t>
            </a:r>
            <a:r>
              <a:rPr lang="fr-FR" sz="2000" kern="0" dirty="0" smtClean="0">
                <a:solidFill>
                  <a:srgbClr val="000000"/>
                </a:solidFill>
              </a:rPr>
              <a:t>- Traitement des tableaux de trajectoires</a:t>
            </a:r>
            <a:endParaRPr lang="fr-FR" sz="2000" kern="0" dirty="0" smtClean="0">
              <a:solidFill>
                <a:srgbClr val="000000"/>
              </a:solidFill>
            </a:endParaRPr>
          </a:p>
          <a:p>
            <a:pPr>
              <a:spcBef>
                <a:spcPts val="499"/>
              </a:spcBef>
              <a:buFont typeface="Arial" pitchFamily="34"/>
              <a:buNone/>
            </a:pPr>
            <a:endParaRPr lang="fr-FR" sz="2000" kern="0" dirty="0" smtClean="0">
              <a:solidFill>
                <a:srgbClr val="0099AF"/>
              </a:solidFill>
            </a:endParaRP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fr-FR" sz="2000" kern="0" dirty="0" smtClean="0">
                <a:solidFill>
                  <a:srgbClr val="000000"/>
                </a:solidFill>
              </a:rPr>
              <a:t>Difficultés rencontrées:</a:t>
            </a:r>
          </a:p>
          <a:p>
            <a:pPr>
              <a:spcBef>
                <a:spcPts val="499"/>
              </a:spcBef>
              <a:buFont typeface="Arial" pitchFamily="34"/>
              <a:buNone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lang="en-US" sz="2000" kern="0" dirty="0" smtClean="0">
                <a:solidFill>
                  <a:srgbClr val="000000"/>
                </a:solidFill>
              </a:rPr>
              <a:t>- </a:t>
            </a:r>
            <a:r>
              <a:rPr lang="fr-FR" sz="2000" kern="0" dirty="0" smtClean="0">
                <a:solidFill>
                  <a:srgbClr val="000000"/>
                </a:solidFill>
              </a:rPr>
              <a:t>Placement des points pour les scenarios de test</a:t>
            </a:r>
            <a:endParaRPr lang="fr-FR" sz="20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125</Words>
  <Application>Microsoft Office PowerPoint</Application>
  <PresentationFormat>Affichage à l'écran (4:3)</PresentationFormat>
  <Paragraphs>91</Paragraphs>
  <Slides>10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Default</vt:lpstr>
      <vt:lpstr>Title1</vt:lpstr>
      <vt:lpstr>Projet d'intégration robotique Kuka  </vt:lpstr>
      <vt:lpstr>Sommaire</vt:lpstr>
      <vt:lpstr>A) Présentation de l'équipe</vt:lpstr>
      <vt:lpstr>B) Présentation du projet</vt:lpstr>
      <vt:lpstr>C) Schéma général</vt:lpstr>
      <vt:lpstr>A) Communication Kuka</vt:lpstr>
      <vt:lpstr>B) Communication Souris 3D</vt:lpstr>
      <vt:lpstr>A) Schéma</vt:lpstr>
      <vt:lpstr>B) Avancement</vt:lpstr>
      <vt:lpstr>Avez-vous des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Retina</dc:creator>
  <cp:lastModifiedBy>Guinux</cp:lastModifiedBy>
  <cp:revision>54</cp:revision>
  <cp:lastPrinted>2007-07-04T17:37:14Z</cp:lastPrinted>
  <dcterms:created xsi:type="dcterms:W3CDTF">2005-02-28T15:06:28Z</dcterms:created>
  <dcterms:modified xsi:type="dcterms:W3CDTF">2015-11-09T17:03:42Z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  <property fmtid="{D5CDD505-2E9C-101B-9397-08002B2CF9AE}" pid="3" name="Info 1">
    <vt:lpwstr/>
  </property>
  <property fmtid="{D5CDD505-2E9C-101B-9397-08002B2CF9AE}" pid="4" name="Info 2">
    <vt:lpwstr/>
  </property>
  <property fmtid="{D5CDD505-2E9C-101B-9397-08002B2CF9AE}" pid="5" name="Info 3">
    <vt:lpwstr/>
  </property>
  <property fmtid="{D5CDD505-2E9C-101B-9397-08002B2CF9AE}" pid="6" name="Info 4">
    <vt:lpwstr/>
  </property>
</Properties>
</file>