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4"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18T22:46:49.939" idx="1">
    <p:pos x="5673" y="1216"/>
    <p:text>The total number of records for each variable is 997,213. The mean value for Assessed Value, Sale Amount, and Sales Ratio is 279,143.70,391,151.20 and 10.45, respectively. The minimum year is 2001, while the maximum year is 2020. This information suggest that our dataset covers a span of nearly two decades of property listing. Also, the date range goes from April 5, 1999, to September 30, 2021. which suggest a broad timeframe for recorded transactions.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18T22:49:50.443" idx="2">
    <p:pos x="5589" y="1361"/>
    <p:text>The graph above shows the top 5 customers contributing to the most purchase and we can see similar purchase counts ranging from 171 to 172 purchases each. This consistency suggest that these customers have a regular buying pattern contributing significantly to sales over time</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2-18T22:52:25.850" idx="3">
    <p:pos x="5582" y="1361"/>
    <p:text>From the the graph above, Bridgeport tops the list with the highest number of purchases which shows that Bridgeport is a significant hub for property transactions. Stamford follows closely behind Bridgeport, indicating substantial purchasing activity in this town as well. Waterbury ranks third in terms of the number of purchases even despite being smaller than Bridgeport and Stamford, Waterbury still exhibits significant real estate activity. It could be as a result of the town's affordability, location, and historical significance that has contribute to its attractiveness to property buyers. Norwalk follows closely behind Waterbury, indicating robust real estate activity in this coastal town. New Haven, home to Yale University and a rich cultural heritage, ranks fifth in the list. Danbury, West Hartford, Hartford, Milford, and Meriden: These towns also feature prominently in the top 10 list, indicating significant real estate activity in each. Location, affordability, amenities, and economic opportunities may influence property transactions in these areas.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2-18T23:02:26.261" idx="4">
    <p:pos x="5214" y="1361"/>
    <p:text>The line graph above shows a notable increase in sales from 2001 to 2004, with sales peaking in 2004. Subsequently, there was a slight decrease in sales from 2004 to 2005. Sales remained relatively stable from 2005 to 2009 before experiencing another slight decrease in 2009. From 2009 to 2020, there was a general upward trend in sales, with fluctuations in certain years. The highest sales amount was recorded in 2020, indicating a significant spike in real estate sales compared to previous years. The fluctuations in real estate sales can be influenced by factors such as, Economic Conditions like GDP growth, unemployment rates, interest rates among other growing factors. During periods of economic growth, people may feel more confident in investing in real estate, leading to an increase in sales. Conversely, during economic downturns, people may be more cautious, resulting in a decrease in sales. Another factor could be Housing Market Supply and Demand: Fluctuations in the supply and demand of housing units can affect sales. For example, if there is an oversupply of housing units compared to demand, it can lead to a decrease in sales as sellers compete to attract buyers. On the other hand, a shortage of housing units can drive up demand and lead to an increase in sales. Changes in government policies relating to taxation, housing subsidies, mortgage rates, and regulations can also impact on real estate sales. For instance, government incentives such as tax credits for first-time homebuyers can stimulate demand and boost sales.</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865249-5E83-4005-B95D-7481D295A5F6}" type="datetimeFigureOut">
              <a:rPr lang="en-US" smtClean="0"/>
              <a:t>2/18/2024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DF3A59F-B6BA-4B0D-A3A7-E826173F01D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68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65249-5E83-4005-B95D-7481D295A5F6}"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3A59F-B6BA-4B0D-A3A7-E826173F01D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391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65249-5E83-4005-B95D-7481D295A5F6}"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3A59F-B6BA-4B0D-A3A7-E826173F01D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63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65249-5E83-4005-B95D-7481D295A5F6}"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3A59F-B6BA-4B0D-A3A7-E826173F01D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89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65249-5E83-4005-B95D-7481D295A5F6}"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3A59F-B6BA-4B0D-A3A7-E826173F01D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350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865249-5E83-4005-B95D-7481D295A5F6}"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3A59F-B6BA-4B0D-A3A7-E826173F01D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88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65249-5E83-4005-B95D-7481D295A5F6}"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3A59F-B6BA-4B0D-A3A7-E826173F01D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5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65249-5E83-4005-B95D-7481D295A5F6}"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3A59F-B6BA-4B0D-A3A7-E826173F01D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75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65249-5E83-4005-B95D-7481D295A5F6}"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3A59F-B6BA-4B0D-A3A7-E826173F01D3}" type="slidenum">
              <a:rPr lang="en-US" smtClean="0"/>
              <a:t>‹#›</a:t>
            </a:fld>
            <a:endParaRPr lang="en-US"/>
          </a:p>
        </p:txBody>
      </p:sp>
    </p:spTree>
    <p:extLst>
      <p:ext uri="{BB962C8B-B14F-4D97-AF65-F5344CB8AC3E}">
        <p14:creationId xmlns:p14="http://schemas.microsoft.com/office/powerpoint/2010/main" val="225100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65249-5E83-4005-B95D-7481D295A5F6}"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3A59F-B6BA-4B0D-A3A7-E826173F01D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50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865249-5E83-4005-B95D-7481D295A5F6}" type="datetimeFigureOut">
              <a:rPr lang="en-US" smtClean="0"/>
              <a:t>2/18/2024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DF3A59F-B6BA-4B0D-A3A7-E826173F01D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9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865249-5E83-4005-B95D-7481D295A5F6}" type="datetimeFigureOut">
              <a:rPr lang="en-US" smtClean="0"/>
              <a:t>2/18/2024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F3A59F-B6BA-4B0D-A3A7-E826173F01D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4684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A783-CD68-D42E-4184-229919DA1E23}"/>
              </a:ext>
            </a:extLst>
          </p:cNvPr>
          <p:cNvSpPr>
            <a:spLocks noGrp="1"/>
          </p:cNvSpPr>
          <p:nvPr>
            <p:ph type="ctrTitle"/>
          </p:nvPr>
        </p:nvSpPr>
        <p:spPr/>
        <p:txBody>
          <a:bodyPr>
            <a:normAutofit/>
          </a:bodyPr>
          <a:lstStyle/>
          <a:p>
            <a:r>
              <a:rPr lang="en-US" sz="6000" dirty="0">
                <a:latin typeface="Times New Roman" panose="02020603050405020304" pitchFamily="18" charset="0"/>
                <a:cs typeface="Times New Roman" panose="02020603050405020304" pitchFamily="18" charset="0"/>
              </a:rPr>
              <a:t>Real Estate Sales Analysis</a:t>
            </a:r>
            <a:br>
              <a:rPr lang="en-US" dirty="0"/>
            </a:br>
            <a:r>
              <a:rPr lang="en-US" sz="1800" dirty="0"/>
              <a:t>2001-2020GL</a:t>
            </a:r>
          </a:p>
        </p:txBody>
      </p:sp>
      <p:sp>
        <p:nvSpPr>
          <p:cNvPr id="3" name="Subtitle 2">
            <a:extLst>
              <a:ext uri="{FF2B5EF4-FFF2-40B4-BE49-F238E27FC236}">
                <a16:creationId xmlns:a16="http://schemas.microsoft.com/office/drawing/2014/main" id="{C24A1537-D520-14AB-2015-11FE1E8E1492}"/>
              </a:ext>
            </a:extLst>
          </p:cNvPr>
          <p:cNvSpPr>
            <a:spLocks noGrp="1"/>
          </p:cNvSpPr>
          <p:nvPr>
            <p:ph type="subTitle" idx="1"/>
          </p:nvPr>
        </p:nvSpPr>
        <p:spPr/>
        <p:txBody>
          <a:bodyPr/>
          <a:lstStyle/>
          <a:p>
            <a:r>
              <a:rPr lang="en-US" dirty="0">
                <a:solidFill>
                  <a:schemeClr val="accent2">
                    <a:lumMod val="75000"/>
                  </a:schemeClr>
                </a:solidFill>
                <a:latin typeface="Algerian" panose="04020705040A02060702" pitchFamily="82" charset="0"/>
              </a:rPr>
              <a:t>OLAGBAJA BABATUNDE ABIDEEN</a:t>
            </a:r>
          </a:p>
        </p:txBody>
      </p:sp>
    </p:spTree>
    <p:extLst>
      <p:ext uri="{BB962C8B-B14F-4D97-AF65-F5344CB8AC3E}">
        <p14:creationId xmlns:p14="http://schemas.microsoft.com/office/powerpoint/2010/main" val="76111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6834-D54B-1859-D645-C167C9152627}"/>
              </a:ext>
            </a:extLst>
          </p:cNvPr>
          <p:cNvSpPr>
            <a:spLocks noGrp="1"/>
          </p:cNvSpPr>
          <p:nvPr>
            <p:ph type="title"/>
          </p:nvPr>
        </p:nvSpPr>
        <p:spPr/>
        <p:txBody>
          <a:bodyPr/>
          <a:lstStyle/>
          <a:p>
            <a:r>
              <a:rPr lang="en-US" dirty="0"/>
              <a:t>Real estate sales over the year</a:t>
            </a:r>
          </a:p>
        </p:txBody>
      </p:sp>
      <p:pic>
        <p:nvPicPr>
          <p:cNvPr id="6" name="Content Placeholder 5">
            <a:extLst>
              <a:ext uri="{FF2B5EF4-FFF2-40B4-BE49-F238E27FC236}">
                <a16:creationId xmlns:a16="http://schemas.microsoft.com/office/drawing/2014/main" id="{5D26E8F0-63E7-D145-CAF3-AAB2A650EFEB}"/>
              </a:ext>
            </a:extLst>
          </p:cNvPr>
          <p:cNvPicPr>
            <a:picLocks noGrp="1" noChangeAspect="1"/>
          </p:cNvPicPr>
          <p:nvPr>
            <p:ph idx="1"/>
          </p:nvPr>
        </p:nvPicPr>
        <p:blipFill>
          <a:blip r:embed="rId2"/>
          <a:stretch>
            <a:fillRect/>
          </a:stretch>
        </p:blipFill>
        <p:spPr>
          <a:xfrm>
            <a:off x="3319639" y="2016125"/>
            <a:ext cx="5867047" cy="3449638"/>
          </a:xfrm>
          <a:prstGeom prst="rect">
            <a:avLst/>
          </a:prstGeom>
        </p:spPr>
      </p:pic>
    </p:spTree>
    <p:extLst>
      <p:ext uri="{BB962C8B-B14F-4D97-AF65-F5344CB8AC3E}">
        <p14:creationId xmlns:p14="http://schemas.microsoft.com/office/powerpoint/2010/main" val="2731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5E8F-1DE2-08A3-635F-4FF81FF0F5FB}"/>
              </a:ext>
            </a:extLst>
          </p:cNvPr>
          <p:cNvSpPr>
            <a:spLocks noGrp="1"/>
          </p:cNvSpPr>
          <p:nvPr>
            <p:ph type="title"/>
          </p:nvPr>
        </p:nvSpPr>
        <p:spPr/>
        <p:txBody>
          <a:bodyPr>
            <a:noAutofit/>
          </a:bodyPr>
          <a:lstStyle/>
          <a:p>
            <a:r>
              <a:rPr lang="en-US" sz="3200" dirty="0"/>
              <a:t>Background of the study</a:t>
            </a:r>
          </a:p>
        </p:txBody>
      </p:sp>
      <p:sp>
        <p:nvSpPr>
          <p:cNvPr id="3" name="Content Placeholder 2">
            <a:extLst>
              <a:ext uri="{FF2B5EF4-FFF2-40B4-BE49-F238E27FC236}">
                <a16:creationId xmlns:a16="http://schemas.microsoft.com/office/drawing/2014/main" id="{475E9513-1830-871E-1EF5-44E3E14A6030}"/>
              </a:ext>
            </a:extLst>
          </p:cNvPr>
          <p:cNvSpPr>
            <a:spLocks noGrp="1"/>
          </p:cNvSpPr>
          <p:nvPr>
            <p:ph idx="1"/>
          </p:nvPr>
        </p:nvSpPr>
        <p:spPr/>
        <p:txBody>
          <a:bodyPr>
            <a:noAutofit/>
          </a:bodyPr>
          <a:lstStyle/>
          <a:p>
            <a:r>
              <a:rPr lang="en-US" sz="2000" dirty="0"/>
              <a:t>Background The Office of Policy and Management maintains a listing of all real estate sales with a sales price of $2,000 or greater that occur between October 1 and September 30 of each year. For each sale record, the file includes town, property address, date of sale, property type (residential, apartment, commercial, industrial, or vacant land), sales price, and property assessment.</a:t>
            </a:r>
          </a:p>
          <a:p>
            <a:endParaRPr lang="en-US" sz="2000" dirty="0"/>
          </a:p>
          <a:p>
            <a:r>
              <a:rPr lang="en-US" sz="2000" b="1" dirty="0"/>
              <a:t>Problem Statement: </a:t>
            </a:r>
            <a:r>
              <a:rPr lang="en-US" sz="2000" dirty="0"/>
              <a:t>Exploring Property Assessment and Sales Data for Informed Decision-Making. </a:t>
            </a:r>
          </a:p>
        </p:txBody>
      </p:sp>
    </p:spTree>
    <p:extLst>
      <p:ext uri="{BB962C8B-B14F-4D97-AF65-F5344CB8AC3E}">
        <p14:creationId xmlns:p14="http://schemas.microsoft.com/office/powerpoint/2010/main" val="43879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EC27-D4DF-39E4-A498-85622898A821}"/>
              </a:ext>
            </a:extLst>
          </p:cNvPr>
          <p:cNvSpPr>
            <a:spLocks noGrp="1"/>
          </p:cNvSpPr>
          <p:nvPr>
            <p:ph type="title"/>
          </p:nvPr>
        </p:nvSpPr>
        <p:spPr/>
        <p:txBody>
          <a:bodyPr/>
          <a:lstStyle/>
          <a:p>
            <a:r>
              <a:rPr lang="en-US" dirty="0"/>
              <a:t>Importation of the data set</a:t>
            </a:r>
            <a:br>
              <a:rPr lang="en-US" dirty="0"/>
            </a:br>
            <a:endParaRPr lang="en-US" dirty="0"/>
          </a:p>
        </p:txBody>
      </p:sp>
      <p:pic>
        <p:nvPicPr>
          <p:cNvPr id="5" name="Content Placeholder 4">
            <a:extLst>
              <a:ext uri="{FF2B5EF4-FFF2-40B4-BE49-F238E27FC236}">
                <a16:creationId xmlns:a16="http://schemas.microsoft.com/office/drawing/2014/main" id="{A994B78C-820F-1812-E8BB-8FB01E48F60E}"/>
              </a:ext>
            </a:extLst>
          </p:cNvPr>
          <p:cNvPicPr>
            <a:picLocks noGrp="1" noChangeAspect="1"/>
          </p:cNvPicPr>
          <p:nvPr>
            <p:ph idx="1"/>
          </p:nvPr>
        </p:nvPicPr>
        <p:blipFill>
          <a:blip r:embed="rId2"/>
          <a:stretch>
            <a:fillRect/>
          </a:stretch>
        </p:blipFill>
        <p:spPr>
          <a:xfrm>
            <a:off x="2776627" y="2016125"/>
            <a:ext cx="6953071" cy="3449638"/>
          </a:xfrm>
        </p:spPr>
      </p:pic>
    </p:spTree>
    <p:extLst>
      <p:ext uri="{BB962C8B-B14F-4D97-AF65-F5344CB8AC3E}">
        <p14:creationId xmlns:p14="http://schemas.microsoft.com/office/powerpoint/2010/main" val="299623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224-3719-8F83-5C00-6E66242D5FAB}"/>
              </a:ext>
            </a:extLst>
          </p:cNvPr>
          <p:cNvSpPr>
            <a:spLocks noGrp="1"/>
          </p:cNvSpPr>
          <p:nvPr>
            <p:ph type="title"/>
          </p:nvPr>
        </p:nvSpPr>
        <p:spPr/>
        <p:txBody>
          <a:bodyPr/>
          <a:lstStyle/>
          <a:p>
            <a:r>
              <a:rPr lang="en-US" dirty="0"/>
              <a:t>Check and visualization of missing values</a:t>
            </a:r>
          </a:p>
        </p:txBody>
      </p:sp>
      <p:pic>
        <p:nvPicPr>
          <p:cNvPr id="5" name="Content Placeholder 4">
            <a:extLst>
              <a:ext uri="{FF2B5EF4-FFF2-40B4-BE49-F238E27FC236}">
                <a16:creationId xmlns:a16="http://schemas.microsoft.com/office/drawing/2014/main" id="{40BD2A58-055C-8C75-FA85-B9726450CCFE}"/>
              </a:ext>
            </a:extLst>
          </p:cNvPr>
          <p:cNvPicPr>
            <a:picLocks noGrp="1" noChangeAspect="1"/>
          </p:cNvPicPr>
          <p:nvPr>
            <p:ph idx="1"/>
          </p:nvPr>
        </p:nvPicPr>
        <p:blipFill>
          <a:blip r:embed="rId2"/>
          <a:stretch>
            <a:fillRect/>
          </a:stretch>
        </p:blipFill>
        <p:spPr>
          <a:xfrm>
            <a:off x="1859412" y="2016125"/>
            <a:ext cx="8787500" cy="3449638"/>
          </a:xfrm>
        </p:spPr>
      </p:pic>
    </p:spTree>
    <p:extLst>
      <p:ext uri="{BB962C8B-B14F-4D97-AF65-F5344CB8AC3E}">
        <p14:creationId xmlns:p14="http://schemas.microsoft.com/office/powerpoint/2010/main" val="246921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AEB3-E0A0-BE2A-BB24-6F3475DA2866}"/>
              </a:ext>
            </a:extLst>
          </p:cNvPr>
          <p:cNvSpPr>
            <a:spLocks noGrp="1"/>
          </p:cNvSpPr>
          <p:nvPr>
            <p:ph type="title"/>
          </p:nvPr>
        </p:nvSpPr>
        <p:spPr/>
        <p:txBody>
          <a:bodyPr/>
          <a:lstStyle/>
          <a:p>
            <a:r>
              <a:rPr lang="en-US" dirty="0"/>
              <a:t>Cleaned data set</a:t>
            </a:r>
          </a:p>
        </p:txBody>
      </p:sp>
      <p:pic>
        <p:nvPicPr>
          <p:cNvPr id="5" name="Content Placeholder 4">
            <a:extLst>
              <a:ext uri="{FF2B5EF4-FFF2-40B4-BE49-F238E27FC236}">
                <a16:creationId xmlns:a16="http://schemas.microsoft.com/office/drawing/2014/main" id="{BCF80A93-7E6C-2E7F-E2D6-02F4CB224787}"/>
              </a:ext>
            </a:extLst>
          </p:cNvPr>
          <p:cNvPicPr>
            <a:picLocks noGrp="1" noChangeAspect="1"/>
          </p:cNvPicPr>
          <p:nvPr>
            <p:ph idx="1"/>
          </p:nvPr>
        </p:nvPicPr>
        <p:blipFill>
          <a:blip r:embed="rId2"/>
          <a:stretch>
            <a:fillRect/>
          </a:stretch>
        </p:blipFill>
        <p:spPr>
          <a:xfrm>
            <a:off x="1547156" y="2092889"/>
            <a:ext cx="9412013" cy="3296110"/>
          </a:xfrm>
        </p:spPr>
      </p:pic>
      <p:pic>
        <p:nvPicPr>
          <p:cNvPr id="7" name="Picture 6">
            <a:extLst>
              <a:ext uri="{FF2B5EF4-FFF2-40B4-BE49-F238E27FC236}">
                <a16:creationId xmlns:a16="http://schemas.microsoft.com/office/drawing/2014/main" id="{3E8CA8EF-D262-D6CF-B720-EFA48A1C2C1A}"/>
              </a:ext>
            </a:extLst>
          </p:cNvPr>
          <p:cNvPicPr>
            <a:picLocks noChangeAspect="1"/>
          </p:cNvPicPr>
          <p:nvPr/>
        </p:nvPicPr>
        <p:blipFill>
          <a:blip r:embed="rId3"/>
          <a:stretch>
            <a:fillRect/>
          </a:stretch>
        </p:blipFill>
        <p:spPr>
          <a:xfrm>
            <a:off x="317293" y="2596082"/>
            <a:ext cx="3933431" cy="2849741"/>
          </a:xfrm>
          <a:prstGeom prst="rect">
            <a:avLst/>
          </a:prstGeom>
        </p:spPr>
      </p:pic>
    </p:spTree>
    <p:extLst>
      <p:ext uri="{BB962C8B-B14F-4D97-AF65-F5344CB8AC3E}">
        <p14:creationId xmlns:p14="http://schemas.microsoft.com/office/powerpoint/2010/main" val="67969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4D25-2ED2-DCEF-0F9D-23138B0D474E}"/>
              </a:ext>
            </a:extLst>
          </p:cNvPr>
          <p:cNvSpPr>
            <a:spLocks noGrp="1"/>
          </p:cNvSpPr>
          <p:nvPr>
            <p:ph type="title"/>
          </p:nvPr>
        </p:nvSpPr>
        <p:spPr/>
        <p:txBody>
          <a:bodyPr/>
          <a:lstStyle/>
          <a:p>
            <a:r>
              <a:rPr lang="en-US" sz="3200" b="1" i="0" dirty="0">
                <a:solidFill>
                  <a:schemeClr val="accent2">
                    <a:lumMod val="75000"/>
                  </a:schemeClr>
                </a:solidFill>
                <a:effectLst/>
                <a:latin typeface="Helvetica Neue"/>
              </a:rPr>
              <a:t>Exploratory Data Analysis</a:t>
            </a:r>
            <a:br>
              <a:rPr lang="en-US" b="1" i="0" dirty="0">
                <a:solidFill>
                  <a:srgbClr val="000000"/>
                </a:solidFill>
                <a:effectLst/>
                <a:latin typeface="Helvetica Neue"/>
              </a:rPr>
            </a:br>
            <a:endParaRPr lang="en-US" dirty="0"/>
          </a:p>
        </p:txBody>
      </p:sp>
      <p:pic>
        <p:nvPicPr>
          <p:cNvPr id="5" name="Content Placeholder 4">
            <a:extLst>
              <a:ext uri="{FF2B5EF4-FFF2-40B4-BE49-F238E27FC236}">
                <a16:creationId xmlns:a16="http://schemas.microsoft.com/office/drawing/2014/main" id="{6DF00F64-6099-4EE2-13FC-0C318B83D9B4}"/>
              </a:ext>
            </a:extLst>
          </p:cNvPr>
          <p:cNvPicPr>
            <a:picLocks noGrp="1" noChangeAspect="1"/>
          </p:cNvPicPr>
          <p:nvPr>
            <p:ph idx="1"/>
          </p:nvPr>
        </p:nvPicPr>
        <p:blipFill>
          <a:blip r:embed="rId2"/>
          <a:stretch>
            <a:fillRect/>
          </a:stretch>
        </p:blipFill>
        <p:spPr>
          <a:xfrm>
            <a:off x="946030" y="1930400"/>
            <a:ext cx="8059275" cy="2122616"/>
          </a:xfrm>
        </p:spPr>
      </p:pic>
    </p:spTree>
    <p:extLst>
      <p:ext uri="{BB962C8B-B14F-4D97-AF65-F5344CB8AC3E}">
        <p14:creationId xmlns:p14="http://schemas.microsoft.com/office/powerpoint/2010/main" val="98492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F9AC-0869-B5E2-59B4-4FCF5331ADF3}"/>
              </a:ext>
            </a:extLst>
          </p:cNvPr>
          <p:cNvSpPr>
            <a:spLocks noGrp="1"/>
          </p:cNvSpPr>
          <p:nvPr>
            <p:ph type="title"/>
          </p:nvPr>
        </p:nvSpPr>
        <p:spPr/>
        <p:txBody>
          <a:bodyPr/>
          <a:lstStyle/>
          <a:p>
            <a:r>
              <a:rPr lang="en-US" dirty="0"/>
              <a:t>Top 5 customers with the most purchases</a:t>
            </a:r>
          </a:p>
        </p:txBody>
      </p:sp>
      <p:pic>
        <p:nvPicPr>
          <p:cNvPr id="5" name="Content Placeholder 4">
            <a:extLst>
              <a:ext uri="{FF2B5EF4-FFF2-40B4-BE49-F238E27FC236}">
                <a16:creationId xmlns:a16="http://schemas.microsoft.com/office/drawing/2014/main" id="{C3E56F80-5E15-BF7E-299C-9BE7F006DAB7}"/>
              </a:ext>
            </a:extLst>
          </p:cNvPr>
          <p:cNvPicPr>
            <a:picLocks noGrp="1" noChangeAspect="1"/>
          </p:cNvPicPr>
          <p:nvPr>
            <p:ph idx="1"/>
          </p:nvPr>
        </p:nvPicPr>
        <p:blipFill>
          <a:blip r:embed="rId2"/>
          <a:stretch>
            <a:fillRect/>
          </a:stretch>
        </p:blipFill>
        <p:spPr>
          <a:xfrm>
            <a:off x="2789917" y="2016125"/>
            <a:ext cx="6926491" cy="3449638"/>
          </a:xfrm>
        </p:spPr>
      </p:pic>
    </p:spTree>
    <p:extLst>
      <p:ext uri="{BB962C8B-B14F-4D97-AF65-F5344CB8AC3E}">
        <p14:creationId xmlns:p14="http://schemas.microsoft.com/office/powerpoint/2010/main" val="249865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7A7C-A916-989D-FA3F-6FE79EDE6BB9}"/>
              </a:ext>
            </a:extLst>
          </p:cNvPr>
          <p:cNvSpPr>
            <a:spLocks noGrp="1"/>
          </p:cNvSpPr>
          <p:nvPr>
            <p:ph type="title"/>
          </p:nvPr>
        </p:nvSpPr>
        <p:spPr/>
        <p:txBody>
          <a:bodyPr/>
          <a:lstStyle/>
          <a:p>
            <a:r>
              <a:rPr lang="en-US" dirty="0"/>
              <a:t>Top 10 Town with the most purchases</a:t>
            </a:r>
          </a:p>
        </p:txBody>
      </p:sp>
      <p:pic>
        <p:nvPicPr>
          <p:cNvPr id="5" name="Content Placeholder 4">
            <a:extLst>
              <a:ext uri="{FF2B5EF4-FFF2-40B4-BE49-F238E27FC236}">
                <a16:creationId xmlns:a16="http://schemas.microsoft.com/office/drawing/2014/main" id="{BC256B56-8506-B683-4444-6E6EA69BDFA7}"/>
              </a:ext>
            </a:extLst>
          </p:cNvPr>
          <p:cNvPicPr>
            <a:picLocks noGrp="1" noChangeAspect="1"/>
          </p:cNvPicPr>
          <p:nvPr>
            <p:ph idx="1"/>
          </p:nvPr>
        </p:nvPicPr>
        <p:blipFill>
          <a:blip r:embed="rId2"/>
          <a:stretch>
            <a:fillRect/>
          </a:stretch>
        </p:blipFill>
        <p:spPr>
          <a:xfrm>
            <a:off x="2800129" y="2016125"/>
            <a:ext cx="6906067" cy="3449638"/>
          </a:xfrm>
        </p:spPr>
      </p:pic>
    </p:spTree>
    <p:extLst>
      <p:ext uri="{BB962C8B-B14F-4D97-AF65-F5344CB8AC3E}">
        <p14:creationId xmlns:p14="http://schemas.microsoft.com/office/powerpoint/2010/main" val="193452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DA94-90BC-38C6-3DC2-6F933FD52FF5}"/>
              </a:ext>
            </a:extLst>
          </p:cNvPr>
          <p:cNvSpPr>
            <a:spLocks noGrp="1"/>
          </p:cNvSpPr>
          <p:nvPr>
            <p:ph type="title"/>
          </p:nvPr>
        </p:nvSpPr>
        <p:spPr/>
        <p:txBody>
          <a:bodyPr/>
          <a:lstStyle/>
          <a:p>
            <a:r>
              <a:rPr lang="en-US" dirty="0"/>
              <a:t>Properties with sales ratio significantly above and below 1</a:t>
            </a:r>
          </a:p>
        </p:txBody>
      </p:sp>
      <p:sp>
        <p:nvSpPr>
          <p:cNvPr id="3" name="Content Placeholder 2">
            <a:extLst>
              <a:ext uri="{FF2B5EF4-FFF2-40B4-BE49-F238E27FC236}">
                <a16:creationId xmlns:a16="http://schemas.microsoft.com/office/drawing/2014/main" id="{45C2100A-0305-8714-853E-D60C42EDA304}"/>
              </a:ext>
            </a:extLst>
          </p:cNvPr>
          <p:cNvSpPr>
            <a:spLocks noGrp="1"/>
          </p:cNvSpPr>
          <p:nvPr>
            <p:ph idx="1"/>
          </p:nvPr>
        </p:nvSpPr>
        <p:spPr/>
        <p:txBody>
          <a:bodyPr>
            <a:normAutofit fontScale="70000" lnSpcReduction="20000"/>
          </a:bodyPr>
          <a:lstStyle/>
          <a:p>
            <a:r>
              <a:rPr lang="en-US" b="1" i="0" dirty="0">
                <a:solidFill>
                  <a:srgbClr val="000000"/>
                </a:solidFill>
                <a:effectLst/>
                <a:latin typeface="Helvetica Neue"/>
              </a:rPr>
              <a:t>The above shows properties with sales ratios significantly above or below 1 and we can observe that Properties with sales ratios significantly above 1 (potential over-assessment): </a:t>
            </a:r>
            <a:r>
              <a:rPr lang="en-US" b="0" i="0" dirty="0">
                <a:solidFill>
                  <a:srgbClr val="000000"/>
                </a:solidFill>
                <a:effectLst/>
                <a:latin typeface="Helvetica Neue"/>
              </a:rPr>
              <a:t>These properties have sales ratios greater than the threshold 1, suggesting that they might be over-assessed. which means that the assessed value of the property is higher than its actual sale amount, leading to potentially higher property taxes for the owners. For example, property with serial number 2020180 in Berlin has an assessed value of 234,200 and a sale amount of 130,000, resulting in a sales ratio of 1.8015, which is significantly above the threshold. </a:t>
            </a:r>
          </a:p>
          <a:p>
            <a:r>
              <a:rPr lang="en-US" b="1" i="0" dirty="0">
                <a:solidFill>
                  <a:srgbClr val="000000"/>
                </a:solidFill>
                <a:effectLst/>
                <a:latin typeface="Helvetica Neue"/>
              </a:rPr>
              <a:t>Also for those less than 1 Properties with sales ratios significantly below 1 (potential under-assessment): </a:t>
            </a:r>
            <a:r>
              <a:rPr lang="en-US" b="0" i="0" dirty="0">
                <a:solidFill>
                  <a:srgbClr val="000000"/>
                </a:solidFill>
                <a:effectLst/>
                <a:latin typeface="Helvetica Neue"/>
              </a:rPr>
              <a:t>These properties have sales ratios less than the inverse of the threshold 1, indicating that they might be under-assessed. Which means that the assessed value of the property is lower than its actual sale amount, potentially resulting in lower property taxes for the owners. For example, property with serial number 2020348 in Ansonia has an assessed value of 150,500 and a sale amount of 325,000, resulting in a sales ratio of 0.463, which is significantly below the threshold. As a result, this will help us identify properties that may need reassessment to ensure fairness and accuracy in property taxation.</a:t>
            </a:r>
            <a:endParaRPr lang="en-US" dirty="0"/>
          </a:p>
        </p:txBody>
      </p:sp>
    </p:spTree>
    <p:extLst>
      <p:ext uri="{BB962C8B-B14F-4D97-AF65-F5344CB8AC3E}">
        <p14:creationId xmlns:p14="http://schemas.microsoft.com/office/powerpoint/2010/main" val="5201242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386</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Gill Sans MT</vt:lpstr>
      <vt:lpstr>Helvetica Neue</vt:lpstr>
      <vt:lpstr>Times New Roman</vt:lpstr>
      <vt:lpstr>Gallery</vt:lpstr>
      <vt:lpstr>Real Estate Sales Analysis 2001-2020GL</vt:lpstr>
      <vt:lpstr>Background of the study</vt:lpstr>
      <vt:lpstr>Importation of the data set </vt:lpstr>
      <vt:lpstr>Check and visualization of missing values</vt:lpstr>
      <vt:lpstr>Cleaned data set</vt:lpstr>
      <vt:lpstr>Exploratory Data Analysis </vt:lpstr>
      <vt:lpstr>Top 5 customers with the most purchases</vt:lpstr>
      <vt:lpstr>Top 10 Town with the most purchases</vt:lpstr>
      <vt:lpstr>Properties with sales ratio significantly above and below 1</vt:lpstr>
      <vt:lpstr>Real estate sales over the 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Sales Analysis 2001-2020GL</dc:title>
  <dc:creator>PC</dc:creator>
  <cp:lastModifiedBy>PC</cp:lastModifiedBy>
  <cp:revision>2</cp:revision>
  <dcterms:created xsi:type="dcterms:W3CDTF">2024-02-19T06:24:20Z</dcterms:created>
  <dcterms:modified xsi:type="dcterms:W3CDTF">2024-02-19T07:05:07Z</dcterms:modified>
</cp:coreProperties>
</file>