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E28"/>
    <a:srgbClr val="22282E"/>
    <a:srgbClr val="ECAB1F"/>
    <a:srgbClr val="448FC0"/>
    <a:srgbClr val="444444"/>
    <a:srgbClr val="5B5B5B"/>
    <a:srgbClr val="1E7DC1"/>
    <a:srgbClr val="1A222D"/>
    <a:srgbClr val="E5E8ED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720" y="-22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DE6C-73F1-4A6E-910A-4EB442F3EC02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01C8-48AC-40EB-9205-AE711EA84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01C8-48AC-40EB-9205-AE711EA846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20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A7A0C6-F780-4B11-B327-DD02DF4480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55" y="-1997"/>
            <a:ext cx="7575263" cy="19241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6BD8EAA-91B9-4F06-A842-98C0A5CE5549}"/>
              </a:ext>
            </a:extLst>
          </p:cNvPr>
          <p:cNvSpPr/>
          <p:nvPr/>
        </p:nvSpPr>
        <p:spPr>
          <a:xfrm rot="350547">
            <a:off x="3556166" y="462897"/>
            <a:ext cx="3448665" cy="29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3600" b="1" dirty="0" err="1" smtClean="0">
                <a:solidFill>
                  <a:srgbClr val="C77E28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Ciss</a:t>
            </a:r>
            <a:r>
              <a:rPr lang="fr-FR" sz="3600" b="1" dirty="0" smtClean="0">
                <a:solidFill>
                  <a:srgbClr val="4C5358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Khadidiatou</a:t>
            </a:r>
            <a:r>
              <a:rPr lang="fr-FR" sz="3600" b="1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Laye</a:t>
            </a:r>
            <a:endParaRPr lang="fr-FR" sz="3600" dirty="0">
              <a:solidFill>
                <a:schemeClr val="bg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AAEA90BF-69AF-4D02-ACE7-1A1B4D5F5369}"/>
              </a:ext>
            </a:extLst>
          </p:cNvPr>
          <p:cNvSpPr txBox="1">
            <a:spLocks noChangeArrowheads="1"/>
          </p:cNvSpPr>
          <p:nvPr/>
        </p:nvSpPr>
        <p:spPr bwMode="auto">
          <a:xfrm rot="355202">
            <a:off x="4562308" y="701661"/>
            <a:ext cx="2822953" cy="61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fr-FR" sz="1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fr-FR" sz="1100" dirty="0" smtClean="0">
                <a:solidFill>
                  <a:schemeClr val="bg1"/>
                </a:solidFill>
                <a:latin typeface="Calibri"/>
                <a:cs typeface="Calibri"/>
              </a:rPr>
              <a:t>                                                                       ETUDIANTE EN SCIENCE HUMAINE/GEOGRAPHIE</a:t>
            </a:r>
            <a:endParaRPr lang="fr-FR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EBD2152-BEE7-49F0-B10F-247C95D8AC10}"/>
              </a:ext>
            </a:extLst>
          </p:cNvPr>
          <p:cNvSpPr/>
          <p:nvPr/>
        </p:nvSpPr>
        <p:spPr>
          <a:xfrm>
            <a:off x="-8908" y="2329382"/>
            <a:ext cx="4754038" cy="377992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7660" indent="-285750">
              <a:lnSpc>
                <a:spcPct val="107000"/>
              </a:lnSpc>
              <a:spcAft>
                <a:spcPts val="800"/>
              </a:spcAft>
              <a:buClr>
                <a:srgbClr val="C77E28"/>
              </a:buClr>
              <a:buSzPct val="153000"/>
              <a:buFont typeface="Wingdings" panose="05000000000000000000" pitchFamily="2" charset="2"/>
              <a:buChar char="§"/>
            </a:pPr>
            <a:r>
              <a:rPr lang="fr-FR" sz="1600" b="1" dirty="0" smtClean="0">
                <a:solidFill>
                  <a:srgbClr val="2228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Parcours</a:t>
            </a:r>
            <a:endParaRPr lang="fr-FR" sz="1050" b="1" dirty="0">
              <a:solidFill>
                <a:srgbClr val="22282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5F66720-3422-460F-99B4-56EAB3AAB0AA}"/>
              </a:ext>
            </a:extLst>
          </p:cNvPr>
          <p:cNvSpPr/>
          <p:nvPr/>
        </p:nvSpPr>
        <p:spPr>
          <a:xfrm>
            <a:off x="-13532" y="7595448"/>
            <a:ext cx="3659683" cy="377992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7660" indent="-285750">
              <a:lnSpc>
                <a:spcPct val="107000"/>
              </a:lnSpc>
              <a:spcAft>
                <a:spcPts val="800"/>
              </a:spcAft>
              <a:buClr>
                <a:srgbClr val="C77E28"/>
              </a:buClr>
              <a:buSzPct val="1530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2228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FORMATIONS</a:t>
            </a:r>
            <a:endParaRPr lang="fr-FR" b="1" dirty="0">
              <a:solidFill>
                <a:srgbClr val="22282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DC796FB9-6F12-4D0A-89B8-BA0A4B6EDA7F}"/>
              </a:ext>
            </a:extLst>
          </p:cNvPr>
          <p:cNvSpPr/>
          <p:nvPr/>
        </p:nvSpPr>
        <p:spPr>
          <a:xfrm flipH="1">
            <a:off x="4746931" y="5676215"/>
            <a:ext cx="2236689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7660" indent="-285750">
              <a:lnSpc>
                <a:spcPct val="107000"/>
              </a:lnSpc>
              <a:spcAft>
                <a:spcPts val="800"/>
              </a:spcAft>
              <a:buClr>
                <a:srgbClr val="C77E28"/>
              </a:buClr>
              <a:buSzPct val="1530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2228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7CA16254-A8DA-421E-A4AF-4EBECCF34DE4}"/>
              </a:ext>
            </a:extLst>
          </p:cNvPr>
          <p:cNvSpPr/>
          <p:nvPr/>
        </p:nvSpPr>
        <p:spPr>
          <a:xfrm>
            <a:off x="5067597" y="8339999"/>
            <a:ext cx="2158902" cy="144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Ecriture</a:t>
            </a:r>
            <a:endParaRPr lang="fr-FR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 ( gymnastique, </a:t>
            </a:r>
          </a:p>
          <a:p>
            <a:pPr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Natation )</a:t>
            </a:r>
            <a:endParaRPr lang="fr-FR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5474A46E-F533-4BE8-A159-83ED48AA3F3D}"/>
              </a:ext>
            </a:extLst>
          </p:cNvPr>
          <p:cNvSpPr/>
          <p:nvPr/>
        </p:nvSpPr>
        <p:spPr>
          <a:xfrm flipH="1">
            <a:off x="4774236" y="7838072"/>
            <a:ext cx="2495702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Clr>
                <a:srgbClr val="C77E28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2228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CENTRES D’INTERET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FDC8A106-B5B7-4F27-A6AE-7B112EC27EDD}"/>
              </a:ext>
            </a:extLst>
          </p:cNvPr>
          <p:cNvSpPr/>
          <p:nvPr/>
        </p:nvSpPr>
        <p:spPr>
          <a:xfrm flipH="1">
            <a:off x="4774237" y="2340980"/>
            <a:ext cx="2236689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7660" indent="-285750">
              <a:lnSpc>
                <a:spcPct val="107000"/>
              </a:lnSpc>
              <a:spcAft>
                <a:spcPts val="800"/>
              </a:spcAft>
              <a:buClr>
                <a:srgbClr val="C77E28"/>
              </a:buClr>
              <a:buSzPct val="1530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22282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3F4508-5180-4200-AAE2-CDB18597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9" y="57970"/>
            <a:ext cx="490235" cy="1111233"/>
          </a:xfrm>
          <a:prstGeom prst="ellipse">
            <a:avLst/>
          </a:prstGeom>
          <a:ln w="25400">
            <a:solidFill>
              <a:srgbClr val="C77E28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4FBC359-92FD-40FE-B069-C73E875A5C3D}"/>
              </a:ext>
            </a:extLst>
          </p:cNvPr>
          <p:cNvSpPr/>
          <p:nvPr/>
        </p:nvSpPr>
        <p:spPr>
          <a:xfrm>
            <a:off x="-7401" y="10517431"/>
            <a:ext cx="7578462" cy="216927"/>
          </a:xfrm>
          <a:prstGeom prst="rect">
            <a:avLst/>
          </a:prstGeom>
          <a:solidFill>
            <a:srgbClr val="ECAB1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7365AE0-E8AA-41E2-92EF-3CEE1145F52C}"/>
              </a:ext>
            </a:extLst>
          </p:cNvPr>
          <p:cNvSpPr/>
          <p:nvPr/>
        </p:nvSpPr>
        <p:spPr>
          <a:xfrm>
            <a:off x="5067950" y="6131963"/>
            <a:ext cx="2262607" cy="1344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Wolof</a:t>
            </a: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Langue maternelle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Français</a:t>
            </a: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lu/parlé/écrit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Anglais</a:t>
            </a:r>
            <a:r>
              <a:rPr lang="fr-F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lu/écrit 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Espagnol</a:t>
            </a: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lu/écrit</a:t>
            </a: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B1E281B-779D-4302-A18C-24D9667D42F0}"/>
              </a:ext>
            </a:extLst>
          </p:cNvPr>
          <p:cNvSpPr>
            <a:spLocks/>
          </p:cNvSpPr>
          <p:nvPr/>
        </p:nvSpPr>
        <p:spPr>
          <a:xfrm>
            <a:off x="5036955" y="2749752"/>
            <a:ext cx="2525895" cy="279140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tabLst>
                <a:tab pos="268288" algn="l"/>
                <a:tab pos="4340225" algn="l"/>
              </a:tabLst>
            </a:pPr>
            <a:r>
              <a:rPr lang="fr-F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Capacité rédactionnelle et d’expression</a:t>
            </a:r>
            <a:r>
              <a:rPr lang="fr-F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acceptables.</a:t>
            </a: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documentaire (cartographie , texte, </a:t>
            </a:r>
            <a:r>
              <a:rPr lang="fr-FR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chorèmes</a:t>
            </a: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 )</a:t>
            </a: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des matériels et supports numériques.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200"/>
              </a:spcAft>
              <a:buClr>
                <a:srgbClr val="C77E28"/>
              </a:buClr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endParaRPr lang="fr-FR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="" xmlns:a16="http://schemas.microsoft.com/office/drawing/2014/main" id="{48FDED1D-A298-4EE3-BCC5-CF5724F3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29678"/>
              </p:ext>
            </p:extLst>
          </p:nvPr>
        </p:nvGraphicFramePr>
        <p:xfrm>
          <a:off x="771589" y="1602080"/>
          <a:ext cx="693020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62">
                  <a:extLst>
                    <a:ext uri="{9D8B030D-6E8A-4147-A177-3AD203B41FA5}">
                      <a16:colId xmlns="" xmlns:a16="http://schemas.microsoft.com/office/drawing/2014/main" val="575066194"/>
                    </a:ext>
                  </a:extLst>
                </a:gridCol>
                <a:gridCol w="1327945">
                  <a:extLst>
                    <a:ext uri="{9D8B030D-6E8A-4147-A177-3AD203B41FA5}">
                      <a16:colId xmlns="" xmlns:a16="http://schemas.microsoft.com/office/drawing/2014/main" val="12333068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496989477"/>
                    </a:ext>
                  </a:extLst>
                </a:gridCol>
                <a:gridCol w="1621652">
                  <a:extLst>
                    <a:ext uri="{9D8B030D-6E8A-4147-A177-3AD203B41FA5}">
                      <a16:colId xmlns="" xmlns:a16="http://schemas.microsoft.com/office/drawing/2014/main" val="363746525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113455747"/>
                    </a:ext>
                  </a:extLst>
                </a:gridCol>
                <a:gridCol w="1312057">
                  <a:extLst>
                    <a:ext uri="{9D8B030D-6E8A-4147-A177-3AD203B41FA5}">
                      <a16:colId xmlns="" xmlns:a16="http://schemas.microsoft.com/office/drawing/2014/main" val="148642575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828026093"/>
                    </a:ext>
                  </a:extLst>
                </a:gridCol>
                <a:gridCol w="1772647">
                  <a:extLst>
                    <a:ext uri="{9D8B030D-6E8A-4147-A177-3AD203B41FA5}">
                      <a16:colId xmlns="" xmlns:a16="http://schemas.microsoft.com/office/drawing/2014/main" val="1930466290"/>
                    </a:ext>
                  </a:extLst>
                </a:gridCol>
              </a:tblGrid>
              <a:tr h="133773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23ans</a:t>
                      </a:r>
                      <a:r>
                        <a:rPr lang="fr-FR" sz="105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, Célibataire </a:t>
                      </a:r>
                    </a:p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YOFF APECSY2,</a:t>
                      </a:r>
                      <a:r>
                        <a:rPr lang="fr-FR" sz="1050" b="1" kern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050" b="1" kern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Dakar/Sénégal</a:t>
                      </a:r>
                      <a:endParaRPr lang="fr-FR" sz="1050" b="1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771984341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Arial" panose="020B0604020202020204" pitchFamily="34" charset="0"/>
                        </a:rPr>
                        <a:t>barakatou@outlook.com</a:t>
                      </a:r>
                      <a:endParaRPr lang="fr-FR" sz="105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fr-FR" sz="105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7280013"/>
                  </a:ext>
                </a:extLst>
              </a:tr>
            </a:tbl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="" xmlns:a16="http://schemas.microsoft.com/office/drawing/2014/main" id="{1098836D-FF29-4F21-88C9-222497923EBD}"/>
              </a:ext>
            </a:extLst>
          </p:cNvPr>
          <p:cNvPicPr/>
          <p:nvPr/>
        </p:nvPicPr>
        <p:blipFill>
          <a:blip r:embed="rId5">
            <a:extLst/>
          </a:blip>
          <a:stretch>
            <a:fillRect/>
          </a:stretch>
        </p:blipFill>
        <p:spPr bwMode="auto">
          <a:xfrm>
            <a:off x="761282" y="1551222"/>
            <a:ext cx="14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4D6C1DD9-B1CC-4E02-9862-2341DAAD071F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310489" y="1602080"/>
            <a:ext cx="14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4AD19DC5-7BE1-4583-8F62-2C5AB716D46E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184982" y="1778120"/>
            <a:ext cx="14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="" xmlns:a16="http://schemas.microsoft.com/office/drawing/2014/main" id="{F957C849-839C-469A-909C-A62F09AC0F92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679672" y="1638216"/>
            <a:ext cx="144000" cy="14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7B867B82-C84C-44D4-AAC2-246E34C9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19527"/>
              </p:ext>
            </p:extLst>
          </p:nvPr>
        </p:nvGraphicFramePr>
        <p:xfrm>
          <a:off x="293259" y="2787081"/>
          <a:ext cx="4400550" cy="360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0">
                  <a:extLst>
                    <a:ext uri="{9D8B030D-6E8A-4147-A177-3AD203B41FA5}">
                      <a16:colId xmlns="" xmlns:a16="http://schemas.microsoft.com/office/drawing/2014/main" val="1175269204"/>
                    </a:ext>
                  </a:extLst>
                </a:gridCol>
              </a:tblGrid>
              <a:tr h="200238">
                <a:tc>
                  <a:txBody>
                    <a:bodyPr/>
                    <a:lstStyle/>
                    <a:p>
                      <a:r>
                        <a:rPr lang="fr-FR" sz="1100" b="1" kern="1200" dirty="0" smtClean="0">
                          <a:solidFill>
                            <a:srgbClr val="C77E28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Titulaire</a:t>
                      </a:r>
                      <a:r>
                        <a:rPr lang="fr-FR" sz="1100" b="1" kern="1200" baseline="0" dirty="0" smtClean="0">
                          <a:solidFill>
                            <a:srgbClr val="C77E28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baccalauréat L2 en sciences sociales et humaines</a:t>
                      </a:r>
                      <a:endParaRPr lang="fr-FR" sz="1100" b="1" dirty="0">
                        <a:solidFill>
                          <a:srgbClr val="C77E28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0345321"/>
                  </a:ext>
                </a:extLst>
              </a:tr>
              <a:tr h="2460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Optionnelles : Sciences</a:t>
                      </a: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la vie et de la Terre ; Langues Vivantes : Anglais et Espagnol.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Etudiante à la faculté des lettres et sciences humaines (FLSH) de l’Université Cheikh </a:t>
                      </a:r>
                      <a:r>
                        <a:rPr lang="fr-FR" sz="1100" b="1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Anta</a:t>
                      </a: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fr-FR" sz="1100" b="1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Diop</a:t>
                      </a: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Dakar : en Licence 2 de Géographie.</a:t>
                      </a: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2253346"/>
                  </a:ext>
                </a:extLst>
              </a:tr>
              <a:tr h="3376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3556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3531171"/>
                  </a:ext>
                </a:extLst>
              </a:tr>
              <a:tr h="2389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endParaRPr lang="fr-FR" sz="1100" b="1" kern="1200" dirty="0">
                        <a:solidFill>
                          <a:srgbClr val="C77E28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4097859"/>
                  </a:ext>
                </a:extLst>
              </a:tr>
              <a:tr h="1870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380603"/>
                  </a:ext>
                </a:extLst>
              </a:tr>
              <a:tr h="3376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444500" marR="0" lvl="0" indent="-88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4500" algn="l"/>
                        </a:tabLst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3157527"/>
                  </a:ext>
                </a:extLst>
              </a:tr>
              <a:tr h="200238">
                <a:tc>
                  <a:txBody>
                    <a:bodyPr/>
                    <a:lstStyle/>
                    <a:p>
                      <a:endParaRPr lang="fr-FR" sz="1100" b="1" dirty="0">
                        <a:solidFill>
                          <a:srgbClr val="C77E28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5196970"/>
                  </a:ext>
                </a:extLst>
              </a:tr>
              <a:tr h="2002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052392"/>
                  </a:ext>
                </a:extLst>
              </a:tr>
              <a:tr h="3376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39475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053C67E6-5119-4166-9451-2AF241D0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4066"/>
              </p:ext>
            </p:extLst>
          </p:nvPr>
        </p:nvGraphicFramePr>
        <p:xfrm>
          <a:off x="292911" y="8037665"/>
          <a:ext cx="4400549" cy="172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74">
                  <a:extLst>
                    <a:ext uri="{9D8B030D-6E8A-4147-A177-3AD203B41FA5}">
                      <a16:colId xmlns="" xmlns:a16="http://schemas.microsoft.com/office/drawing/2014/main" val="1175269204"/>
                    </a:ext>
                  </a:extLst>
                </a:gridCol>
                <a:gridCol w="3352875">
                  <a:extLst>
                    <a:ext uri="{9D8B030D-6E8A-4147-A177-3AD203B41FA5}">
                      <a16:colId xmlns="" xmlns:a16="http://schemas.microsoft.com/office/drawing/2014/main" val="3316831983"/>
                    </a:ext>
                  </a:extLst>
                </a:gridCol>
              </a:tblGrid>
              <a:tr h="1823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2014-2015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Faculté </a:t>
                      </a:r>
                      <a:r>
                        <a:rPr lang="fr-FR" sz="1100" b="1" kern="120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</a:t>
                      </a:r>
                      <a:r>
                        <a:rPr lang="fr-FR" sz="1100" b="1" kern="1200" baseline="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Lettres et Sciences Humaines UCAD</a:t>
                      </a:r>
                      <a:endParaRPr lang="fr-FR" sz="1100" b="1" kern="1200" dirty="0">
                        <a:solidFill>
                          <a:srgbClr val="C77E28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5113" marR="0" lvl="0" indent="-85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Formation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 cours ( Licence2 )</a:t>
                      </a:r>
                      <a:endParaRPr lang="fr-FR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5113" marR="0" lvl="0" indent="-85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3531171"/>
                  </a:ext>
                </a:extLst>
              </a:tr>
              <a:tr h="1956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2014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Lycée</a:t>
                      </a:r>
                      <a:r>
                        <a:rPr lang="fr-FR" sz="1100" b="1" kern="1200" baseline="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des Parcelles assainies unité 13 (LPA13)</a:t>
                      </a:r>
                      <a:endParaRPr lang="fr-FR" sz="1100" b="1" kern="1200" dirty="0">
                        <a:solidFill>
                          <a:srgbClr val="C77E28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5113" marR="0" lvl="0" indent="-85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Baccalauréat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L2 </a:t>
                      </a:r>
                      <a:endParaRPr lang="fr-FR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5113" marR="0" lvl="0" indent="-85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161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2011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Collège</a:t>
                      </a:r>
                      <a:r>
                        <a:rPr lang="fr-FR" sz="1100" b="1" kern="1200" baseline="0" dirty="0" smtClean="0">
                          <a:solidFill>
                            <a:srgbClr val="C77E28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d’enseignement moyen de Yoff Village</a:t>
                      </a:r>
                      <a:endParaRPr lang="fr-FR" sz="1100" b="1" kern="1200" dirty="0">
                        <a:solidFill>
                          <a:srgbClr val="C77E28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5113" marR="0" lvl="0" indent="-857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BFEM</a:t>
                      </a:r>
                      <a:endParaRPr lang="fr-FR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48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4444"/>
        </a:solidFill>
        <a:ln w="25400"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160</Words>
  <Application>Microsoft Office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compaq</cp:lastModifiedBy>
  <cp:revision>115</cp:revision>
  <dcterms:created xsi:type="dcterms:W3CDTF">2015-07-03T12:55:42Z</dcterms:created>
  <dcterms:modified xsi:type="dcterms:W3CDTF">2018-03-09T18:08:43Z</dcterms:modified>
</cp:coreProperties>
</file>