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4"/>
  </p:sldMasterIdLst>
  <p:notesMasterIdLst>
    <p:notesMasterId r:id="rId12"/>
  </p:notesMasterIdLst>
  <p:sldIdLst>
    <p:sldId id="285" r:id="rId5"/>
    <p:sldId id="293" r:id="rId6"/>
    <p:sldId id="296" r:id="rId7"/>
    <p:sldId id="299" r:id="rId8"/>
    <p:sldId id="292" r:id="rId9"/>
    <p:sldId id="295" r:id="rId10"/>
    <p:sldId id="29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AD684E-E51E-4EE7-B605-3E9783E2714E}" type="doc">
      <dgm:prSet loTypeId="urn:microsoft.com/office/officeart/2005/8/layout/list1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E2FD985-B880-428E-927E-E61C4945C2D5}">
      <dgm:prSet/>
      <dgm:spPr/>
      <dgm:t>
        <a:bodyPr/>
        <a:lstStyle/>
        <a:p>
          <a:r>
            <a:rPr lang="pl-PL" dirty="0"/>
            <a:t>Nieprzyjemności dla pasażerów</a:t>
          </a:r>
          <a:endParaRPr lang="en-US" dirty="0"/>
        </a:p>
      </dgm:t>
    </dgm:pt>
    <dgm:pt modelId="{92D6E027-6BC9-42B0-9652-9CB2E8CE896E}" type="parTrans" cxnId="{B6DC8D70-31B5-4AA7-B87E-91EEF81CD1E1}">
      <dgm:prSet/>
      <dgm:spPr/>
      <dgm:t>
        <a:bodyPr/>
        <a:lstStyle/>
        <a:p>
          <a:endParaRPr lang="en-US"/>
        </a:p>
      </dgm:t>
    </dgm:pt>
    <dgm:pt modelId="{6D2574E7-CE47-45C3-871A-541785869734}" type="sibTrans" cxnId="{B6DC8D70-31B5-4AA7-B87E-91EEF81CD1E1}">
      <dgm:prSet/>
      <dgm:spPr/>
      <dgm:t>
        <a:bodyPr/>
        <a:lstStyle/>
        <a:p>
          <a:endParaRPr lang="en-US"/>
        </a:p>
      </dgm:t>
    </dgm:pt>
    <dgm:pt modelId="{927ED997-F283-4125-82E2-AC92E96E14F2}">
      <dgm:prSet/>
      <dgm:spPr/>
      <dgm:t>
        <a:bodyPr/>
        <a:lstStyle/>
        <a:p>
          <a:r>
            <a:rPr lang="pl-PL"/>
            <a:t>Spóźnienie na umówione spotkanie/wydarzenie</a:t>
          </a:r>
          <a:endParaRPr lang="en-US"/>
        </a:p>
      </dgm:t>
    </dgm:pt>
    <dgm:pt modelId="{EFD62489-D0A5-4673-92A4-FAD0A05A6793}" type="parTrans" cxnId="{5FCEC247-B373-4AC2-B3B2-31D04075FE33}">
      <dgm:prSet/>
      <dgm:spPr/>
      <dgm:t>
        <a:bodyPr/>
        <a:lstStyle/>
        <a:p>
          <a:endParaRPr lang="en-US"/>
        </a:p>
      </dgm:t>
    </dgm:pt>
    <dgm:pt modelId="{D5EB0D5D-2D2B-454F-A5AE-69EA0DA1EC9A}" type="sibTrans" cxnId="{5FCEC247-B373-4AC2-B3B2-31D04075FE33}">
      <dgm:prSet/>
      <dgm:spPr/>
      <dgm:t>
        <a:bodyPr/>
        <a:lstStyle/>
        <a:p>
          <a:endParaRPr lang="en-US"/>
        </a:p>
      </dgm:t>
    </dgm:pt>
    <dgm:pt modelId="{0EC87BBE-05B6-4C09-8502-212E3F43BB5A}">
      <dgm:prSet/>
      <dgm:spPr/>
      <dgm:t>
        <a:bodyPr/>
        <a:lstStyle/>
        <a:p>
          <a:r>
            <a:rPr lang="pl-PL"/>
            <a:t>Utrata ważnych chwil w życiu dziecka pasażera </a:t>
          </a:r>
          <a:endParaRPr lang="en-US"/>
        </a:p>
      </dgm:t>
    </dgm:pt>
    <dgm:pt modelId="{A3A4F015-159C-4435-B1E4-553E69C0A496}" type="parTrans" cxnId="{ED8133F1-6D0E-49CD-A36A-6B27B5637B4C}">
      <dgm:prSet/>
      <dgm:spPr/>
      <dgm:t>
        <a:bodyPr/>
        <a:lstStyle/>
        <a:p>
          <a:endParaRPr lang="en-US"/>
        </a:p>
      </dgm:t>
    </dgm:pt>
    <dgm:pt modelId="{DEE07282-6A7D-4FE6-B963-6841350DF57E}" type="sibTrans" cxnId="{ED8133F1-6D0E-49CD-A36A-6B27B5637B4C}">
      <dgm:prSet/>
      <dgm:spPr/>
      <dgm:t>
        <a:bodyPr/>
        <a:lstStyle/>
        <a:p>
          <a:endParaRPr lang="en-US"/>
        </a:p>
      </dgm:t>
    </dgm:pt>
    <dgm:pt modelId="{0CF82F10-D276-4D5A-BD36-0CEA6F847CAE}">
      <dgm:prSet/>
      <dgm:spPr/>
      <dgm:t>
        <a:bodyPr/>
        <a:lstStyle/>
        <a:p>
          <a:r>
            <a:rPr lang="pl-PL" dirty="0"/>
            <a:t>Konsekwencje dla przewoźników</a:t>
          </a:r>
          <a:endParaRPr lang="en-US" dirty="0"/>
        </a:p>
      </dgm:t>
    </dgm:pt>
    <dgm:pt modelId="{4E716DD9-B3FD-4ED6-9831-482B5AA997C7}" type="parTrans" cxnId="{93C89DB9-E71C-467E-8201-1AB888D97DC1}">
      <dgm:prSet/>
      <dgm:spPr/>
      <dgm:t>
        <a:bodyPr/>
        <a:lstStyle/>
        <a:p>
          <a:endParaRPr lang="en-US"/>
        </a:p>
      </dgm:t>
    </dgm:pt>
    <dgm:pt modelId="{E8704595-F08F-4665-A3F9-A90C4B73DD09}" type="sibTrans" cxnId="{93C89DB9-E71C-467E-8201-1AB888D97DC1}">
      <dgm:prSet/>
      <dgm:spPr/>
      <dgm:t>
        <a:bodyPr/>
        <a:lstStyle/>
        <a:p>
          <a:endParaRPr lang="en-US"/>
        </a:p>
      </dgm:t>
    </dgm:pt>
    <dgm:pt modelId="{84F11F81-C61A-4242-81A0-DEC9A52630C2}">
      <dgm:prSet/>
      <dgm:spPr/>
      <dgm:t>
        <a:bodyPr/>
        <a:lstStyle/>
        <a:p>
          <a:r>
            <a:rPr lang="pl-PL"/>
            <a:t>Frustracja klientów, </a:t>
          </a:r>
          <a:endParaRPr lang="en-US"/>
        </a:p>
      </dgm:t>
    </dgm:pt>
    <dgm:pt modelId="{B0BD20D9-60EB-46AC-9925-49FF328550D3}" type="parTrans" cxnId="{0AE6C9C9-A0CB-4AFB-8B0E-F6A2308B3F25}">
      <dgm:prSet/>
      <dgm:spPr/>
      <dgm:t>
        <a:bodyPr/>
        <a:lstStyle/>
        <a:p>
          <a:endParaRPr lang="en-US"/>
        </a:p>
      </dgm:t>
    </dgm:pt>
    <dgm:pt modelId="{DB04869E-566D-446F-9039-C4098155AC47}" type="sibTrans" cxnId="{0AE6C9C9-A0CB-4AFB-8B0E-F6A2308B3F25}">
      <dgm:prSet/>
      <dgm:spPr/>
      <dgm:t>
        <a:bodyPr/>
        <a:lstStyle/>
        <a:p>
          <a:endParaRPr lang="en-US"/>
        </a:p>
      </dgm:t>
    </dgm:pt>
    <dgm:pt modelId="{47780882-5E5E-4244-81A2-11129343CF02}">
      <dgm:prSet/>
      <dgm:spPr/>
      <dgm:t>
        <a:bodyPr/>
        <a:lstStyle/>
        <a:p>
          <a:r>
            <a:rPr lang="pl-PL"/>
            <a:t>Nieprzychylne opinie na temat linii lotniczej</a:t>
          </a:r>
          <a:endParaRPr lang="en-US"/>
        </a:p>
      </dgm:t>
    </dgm:pt>
    <dgm:pt modelId="{5C7327FF-82FD-4A3B-8434-F14B0B870574}" type="parTrans" cxnId="{45E576C9-CFB5-48FB-A107-E552034C382F}">
      <dgm:prSet/>
      <dgm:spPr/>
      <dgm:t>
        <a:bodyPr/>
        <a:lstStyle/>
        <a:p>
          <a:endParaRPr lang="en-US"/>
        </a:p>
      </dgm:t>
    </dgm:pt>
    <dgm:pt modelId="{B96ECDCF-DED6-48A6-95B3-3D9DF25DE097}" type="sibTrans" cxnId="{45E576C9-CFB5-48FB-A107-E552034C382F}">
      <dgm:prSet/>
      <dgm:spPr/>
      <dgm:t>
        <a:bodyPr/>
        <a:lstStyle/>
        <a:p>
          <a:endParaRPr lang="en-US"/>
        </a:p>
      </dgm:t>
    </dgm:pt>
    <dgm:pt modelId="{A5FD0CE3-D0A9-4835-BDD9-732473AD040E}">
      <dgm:prSet/>
      <dgm:spPr/>
      <dgm:t>
        <a:bodyPr/>
        <a:lstStyle/>
        <a:p>
          <a:r>
            <a:rPr lang="pl-PL" dirty="0"/>
            <a:t>Spadek wiarygodności firmy</a:t>
          </a:r>
          <a:endParaRPr lang="en-US" dirty="0"/>
        </a:p>
      </dgm:t>
    </dgm:pt>
    <dgm:pt modelId="{D58E9500-83FB-4C47-82CA-3C40B264287F}" type="parTrans" cxnId="{473AF597-4C26-4971-B6A2-7D1C0BE14364}">
      <dgm:prSet/>
      <dgm:spPr/>
      <dgm:t>
        <a:bodyPr/>
        <a:lstStyle/>
        <a:p>
          <a:endParaRPr lang="en-US"/>
        </a:p>
      </dgm:t>
    </dgm:pt>
    <dgm:pt modelId="{263BF84D-C173-4B42-8236-6305384F871E}" type="sibTrans" cxnId="{473AF597-4C26-4971-B6A2-7D1C0BE14364}">
      <dgm:prSet/>
      <dgm:spPr/>
      <dgm:t>
        <a:bodyPr/>
        <a:lstStyle/>
        <a:p>
          <a:endParaRPr lang="en-US"/>
        </a:p>
      </dgm:t>
    </dgm:pt>
    <dgm:pt modelId="{F7446426-B27E-4E6F-B0D0-372DE7D34B1D}">
      <dgm:prSet/>
      <dgm:spPr/>
      <dgm:t>
        <a:bodyPr/>
        <a:lstStyle/>
        <a:p>
          <a:r>
            <a:rPr lang="pl-PL" dirty="0"/>
            <a:t>Wyższe koszty np. obsługi i eksploatacji</a:t>
          </a:r>
          <a:endParaRPr lang="en-US" dirty="0"/>
        </a:p>
      </dgm:t>
    </dgm:pt>
    <dgm:pt modelId="{B24579A3-5728-4D66-95C9-5F55DE663F33}" type="parTrans" cxnId="{76ED4E08-2782-48EB-B5DF-DC05BF9FBB3D}">
      <dgm:prSet/>
      <dgm:spPr/>
      <dgm:t>
        <a:bodyPr/>
        <a:lstStyle/>
        <a:p>
          <a:endParaRPr lang="en-US"/>
        </a:p>
      </dgm:t>
    </dgm:pt>
    <dgm:pt modelId="{AF886EA4-8041-4269-8D17-CCC5E0BFFF2B}" type="sibTrans" cxnId="{76ED4E08-2782-48EB-B5DF-DC05BF9FBB3D}">
      <dgm:prSet/>
      <dgm:spPr/>
    </dgm:pt>
    <dgm:pt modelId="{0A9140FA-E942-4389-B4AF-7C1935EA8AA2}" type="pres">
      <dgm:prSet presAssocID="{D5AD684E-E51E-4EE7-B605-3E9783E2714E}" presName="linear" presStyleCnt="0">
        <dgm:presLayoutVars>
          <dgm:dir/>
          <dgm:animLvl val="lvl"/>
          <dgm:resizeHandles val="exact"/>
        </dgm:presLayoutVars>
      </dgm:prSet>
      <dgm:spPr/>
    </dgm:pt>
    <dgm:pt modelId="{6B27FA6F-67E4-472A-BA99-7EF068165B01}" type="pres">
      <dgm:prSet presAssocID="{AE2FD985-B880-428E-927E-E61C4945C2D5}" presName="parentLin" presStyleCnt="0"/>
      <dgm:spPr/>
    </dgm:pt>
    <dgm:pt modelId="{5DE20FA2-713C-4E5A-BE68-5E1EAD874DC0}" type="pres">
      <dgm:prSet presAssocID="{AE2FD985-B880-428E-927E-E61C4945C2D5}" presName="parentLeftMargin" presStyleLbl="node1" presStyleIdx="0" presStyleCnt="2"/>
      <dgm:spPr/>
    </dgm:pt>
    <dgm:pt modelId="{5DFB8EB2-38BE-4EA9-97C7-3AB5094979B2}" type="pres">
      <dgm:prSet presAssocID="{AE2FD985-B880-428E-927E-E61C4945C2D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36824F-F68E-4230-A733-0263371E340A}" type="pres">
      <dgm:prSet presAssocID="{AE2FD985-B880-428E-927E-E61C4945C2D5}" presName="negativeSpace" presStyleCnt="0"/>
      <dgm:spPr/>
    </dgm:pt>
    <dgm:pt modelId="{C50FAC22-DBE4-4EF9-BF87-0A1CAE57E23F}" type="pres">
      <dgm:prSet presAssocID="{AE2FD985-B880-428E-927E-E61C4945C2D5}" presName="childText" presStyleLbl="conFgAcc1" presStyleIdx="0" presStyleCnt="2">
        <dgm:presLayoutVars>
          <dgm:bulletEnabled val="1"/>
        </dgm:presLayoutVars>
      </dgm:prSet>
      <dgm:spPr/>
    </dgm:pt>
    <dgm:pt modelId="{9DB43EB1-E492-4360-82E4-876E268E3E01}" type="pres">
      <dgm:prSet presAssocID="{6D2574E7-CE47-45C3-871A-541785869734}" presName="spaceBetweenRectangles" presStyleCnt="0"/>
      <dgm:spPr/>
    </dgm:pt>
    <dgm:pt modelId="{A7F3C888-6105-4B4D-908A-BAEEDD03E22C}" type="pres">
      <dgm:prSet presAssocID="{0CF82F10-D276-4D5A-BD36-0CEA6F847CAE}" presName="parentLin" presStyleCnt="0"/>
      <dgm:spPr/>
    </dgm:pt>
    <dgm:pt modelId="{B2D19ABF-FACD-4A6C-8A8A-96A6B695DC20}" type="pres">
      <dgm:prSet presAssocID="{0CF82F10-D276-4D5A-BD36-0CEA6F847CAE}" presName="parentLeftMargin" presStyleLbl="node1" presStyleIdx="0" presStyleCnt="2"/>
      <dgm:spPr/>
    </dgm:pt>
    <dgm:pt modelId="{4D8B0D7D-D2BE-44DE-860F-BFFE28BC774B}" type="pres">
      <dgm:prSet presAssocID="{0CF82F10-D276-4D5A-BD36-0CEA6F847C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AFCD48F-A381-47A5-A7BC-7A491F664556}" type="pres">
      <dgm:prSet presAssocID="{0CF82F10-D276-4D5A-BD36-0CEA6F847CAE}" presName="negativeSpace" presStyleCnt="0"/>
      <dgm:spPr/>
    </dgm:pt>
    <dgm:pt modelId="{2AA339DC-2C42-4860-9387-79FA03DC1E05}" type="pres">
      <dgm:prSet presAssocID="{0CF82F10-D276-4D5A-BD36-0CEA6F847CA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6ED4E08-2782-48EB-B5DF-DC05BF9FBB3D}" srcId="{0CF82F10-D276-4D5A-BD36-0CEA6F847CAE}" destId="{F7446426-B27E-4E6F-B0D0-372DE7D34B1D}" srcOrd="3" destOrd="0" parTransId="{B24579A3-5728-4D66-95C9-5F55DE663F33}" sibTransId="{AF886EA4-8041-4269-8D17-CCC5E0BFFF2B}"/>
    <dgm:cxn modelId="{0AE59111-EAA3-4D5D-92B4-A392AC38B526}" type="presOf" srcId="{D5AD684E-E51E-4EE7-B605-3E9783E2714E}" destId="{0A9140FA-E942-4389-B4AF-7C1935EA8AA2}" srcOrd="0" destOrd="0" presId="urn:microsoft.com/office/officeart/2005/8/layout/list1"/>
    <dgm:cxn modelId="{3F9FF719-4BAE-4EC6-A433-65E101844997}" type="presOf" srcId="{0EC87BBE-05B6-4C09-8502-212E3F43BB5A}" destId="{C50FAC22-DBE4-4EF9-BF87-0A1CAE57E23F}" srcOrd="0" destOrd="1" presId="urn:microsoft.com/office/officeart/2005/8/layout/list1"/>
    <dgm:cxn modelId="{0B4A461C-EF00-4F6D-B157-8C5363B30E57}" type="presOf" srcId="{AE2FD985-B880-428E-927E-E61C4945C2D5}" destId="{5DFB8EB2-38BE-4EA9-97C7-3AB5094979B2}" srcOrd="1" destOrd="0" presId="urn:microsoft.com/office/officeart/2005/8/layout/list1"/>
    <dgm:cxn modelId="{7ADF6731-4C3B-4CAD-B411-62519D9FCF84}" type="presOf" srcId="{0CF82F10-D276-4D5A-BD36-0CEA6F847CAE}" destId="{4D8B0D7D-D2BE-44DE-860F-BFFE28BC774B}" srcOrd="1" destOrd="0" presId="urn:microsoft.com/office/officeart/2005/8/layout/list1"/>
    <dgm:cxn modelId="{5FCEC247-B373-4AC2-B3B2-31D04075FE33}" srcId="{AE2FD985-B880-428E-927E-E61C4945C2D5}" destId="{927ED997-F283-4125-82E2-AC92E96E14F2}" srcOrd="0" destOrd="0" parTransId="{EFD62489-D0A5-4673-92A4-FAD0A05A6793}" sibTransId="{D5EB0D5D-2D2B-454F-A5AE-69EA0DA1EC9A}"/>
    <dgm:cxn modelId="{9F68236F-A153-43BD-BC0A-6183B663A88D}" type="presOf" srcId="{AE2FD985-B880-428E-927E-E61C4945C2D5}" destId="{5DE20FA2-713C-4E5A-BE68-5E1EAD874DC0}" srcOrd="0" destOrd="0" presId="urn:microsoft.com/office/officeart/2005/8/layout/list1"/>
    <dgm:cxn modelId="{B6DC8D70-31B5-4AA7-B87E-91EEF81CD1E1}" srcId="{D5AD684E-E51E-4EE7-B605-3E9783E2714E}" destId="{AE2FD985-B880-428E-927E-E61C4945C2D5}" srcOrd="0" destOrd="0" parTransId="{92D6E027-6BC9-42B0-9652-9CB2E8CE896E}" sibTransId="{6D2574E7-CE47-45C3-871A-541785869734}"/>
    <dgm:cxn modelId="{75A6A156-823B-40B0-A191-B37BDD2DC750}" type="presOf" srcId="{F7446426-B27E-4E6F-B0D0-372DE7D34B1D}" destId="{2AA339DC-2C42-4860-9387-79FA03DC1E05}" srcOrd="0" destOrd="3" presId="urn:microsoft.com/office/officeart/2005/8/layout/list1"/>
    <dgm:cxn modelId="{0C2FBC93-2873-4798-9351-7C4CFEA235EF}" type="presOf" srcId="{0CF82F10-D276-4D5A-BD36-0CEA6F847CAE}" destId="{B2D19ABF-FACD-4A6C-8A8A-96A6B695DC20}" srcOrd="0" destOrd="0" presId="urn:microsoft.com/office/officeart/2005/8/layout/list1"/>
    <dgm:cxn modelId="{473AF597-4C26-4971-B6A2-7D1C0BE14364}" srcId="{0CF82F10-D276-4D5A-BD36-0CEA6F847CAE}" destId="{A5FD0CE3-D0A9-4835-BDD9-732473AD040E}" srcOrd="2" destOrd="0" parTransId="{D58E9500-83FB-4C47-82CA-3C40B264287F}" sibTransId="{263BF84D-C173-4B42-8236-6305384F871E}"/>
    <dgm:cxn modelId="{474DFF9D-AD27-4EE1-B4B0-842B7980A359}" type="presOf" srcId="{A5FD0CE3-D0A9-4835-BDD9-732473AD040E}" destId="{2AA339DC-2C42-4860-9387-79FA03DC1E05}" srcOrd="0" destOrd="2" presId="urn:microsoft.com/office/officeart/2005/8/layout/list1"/>
    <dgm:cxn modelId="{0B293BA1-EF39-499F-87E6-077501EB8350}" type="presOf" srcId="{927ED997-F283-4125-82E2-AC92E96E14F2}" destId="{C50FAC22-DBE4-4EF9-BF87-0A1CAE57E23F}" srcOrd="0" destOrd="0" presId="urn:microsoft.com/office/officeart/2005/8/layout/list1"/>
    <dgm:cxn modelId="{93C89DB9-E71C-467E-8201-1AB888D97DC1}" srcId="{D5AD684E-E51E-4EE7-B605-3E9783E2714E}" destId="{0CF82F10-D276-4D5A-BD36-0CEA6F847CAE}" srcOrd="1" destOrd="0" parTransId="{4E716DD9-B3FD-4ED6-9831-482B5AA997C7}" sibTransId="{E8704595-F08F-4665-A3F9-A90C4B73DD09}"/>
    <dgm:cxn modelId="{45E576C9-CFB5-48FB-A107-E552034C382F}" srcId="{0CF82F10-D276-4D5A-BD36-0CEA6F847CAE}" destId="{47780882-5E5E-4244-81A2-11129343CF02}" srcOrd="1" destOrd="0" parTransId="{5C7327FF-82FD-4A3B-8434-F14B0B870574}" sibTransId="{B96ECDCF-DED6-48A6-95B3-3D9DF25DE097}"/>
    <dgm:cxn modelId="{0AE6C9C9-A0CB-4AFB-8B0E-F6A2308B3F25}" srcId="{0CF82F10-D276-4D5A-BD36-0CEA6F847CAE}" destId="{84F11F81-C61A-4242-81A0-DEC9A52630C2}" srcOrd="0" destOrd="0" parTransId="{B0BD20D9-60EB-46AC-9925-49FF328550D3}" sibTransId="{DB04869E-566D-446F-9039-C4098155AC47}"/>
    <dgm:cxn modelId="{0D696FDA-936E-48B3-BC88-2D171E946BCE}" type="presOf" srcId="{84F11F81-C61A-4242-81A0-DEC9A52630C2}" destId="{2AA339DC-2C42-4860-9387-79FA03DC1E05}" srcOrd="0" destOrd="0" presId="urn:microsoft.com/office/officeart/2005/8/layout/list1"/>
    <dgm:cxn modelId="{686C25E8-3483-4400-A2BA-0458451AD2A8}" type="presOf" srcId="{47780882-5E5E-4244-81A2-11129343CF02}" destId="{2AA339DC-2C42-4860-9387-79FA03DC1E05}" srcOrd="0" destOrd="1" presId="urn:microsoft.com/office/officeart/2005/8/layout/list1"/>
    <dgm:cxn modelId="{ED8133F1-6D0E-49CD-A36A-6B27B5637B4C}" srcId="{AE2FD985-B880-428E-927E-E61C4945C2D5}" destId="{0EC87BBE-05B6-4C09-8502-212E3F43BB5A}" srcOrd="1" destOrd="0" parTransId="{A3A4F015-159C-4435-B1E4-553E69C0A496}" sibTransId="{DEE07282-6A7D-4FE6-B963-6841350DF57E}"/>
    <dgm:cxn modelId="{7C2588F2-3EE5-4C17-8FE4-C5B2EDE280F8}" type="presParOf" srcId="{0A9140FA-E942-4389-B4AF-7C1935EA8AA2}" destId="{6B27FA6F-67E4-472A-BA99-7EF068165B01}" srcOrd="0" destOrd="0" presId="urn:microsoft.com/office/officeart/2005/8/layout/list1"/>
    <dgm:cxn modelId="{E1088291-CCBE-4BFE-88C5-C256F76F91B4}" type="presParOf" srcId="{6B27FA6F-67E4-472A-BA99-7EF068165B01}" destId="{5DE20FA2-713C-4E5A-BE68-5E1EAD874DC0}" srcOrd="0" destOrd="0" presId="urn:microsoft.com/office/officeart/2005/8/layout/list1"/>
    <dgm:cxn modelId="{FE2B2648-C8E7-4357-A297-81631327555C}" type="presParOf" srcId="{6B27FA6F-67E4-472A-BA99-7EF068165B01}" destId="{5DFB8EB2-38BE-4EA9-97C7-3AB5094979B2}" srcOrd="1" destOrd="0" presId="urn:microsoft.com/office/officeart/2005/8/layout/list1"/>
    <dgm:cxn modelId="{65DC6CE4-65BE-452B-8F0E-8FFE50773557}" type="presParOf" srcId="{0A9140FA-E942-4389-B4AF-7C1935EA8AA2}" destId="{7436824F-F68E-4230-A733-0263371E340A}" srcOrd="1" destOrd="0" presId="urn:microsoft.com/office/officeart/2005/8/layout/list1"/>
    <dgm:cxn modelId="{8A577885-5223-4F9B-9ACF-097E9FF13885}" type="presParOf" srcId="{0A9140FA-E942-4389-B4AF-7C1935EA8AA2}" destId="{C50FAC22-DBE4-4EF9-BF87-0A1CAE57E23F}" srcOrd="2" destOrd="0" presId="urn:microsoft.com/office/officeart/2005/8/layout/list1"/>
    <dgm:cxn modelId="{EDE5BD45-8061-4B85-A06C-4A23A93233DB}" type="presParOf" srcId="{0A9140FA-E942-4389-B4AF-7C1935EA8AA2}" destId="{9DB43EB1-E492-4360-82E4-876E268E3E01}" srcOrd="3" destOrd="0" presId="urn:microsoft.com/office/officeart/2005/8/layout/list1"/>
    <dgm:cxn modelId="{23EFDA97-747F-4F75-AF80-3F872EC27E7C}" type="presParOf" srcId="{0A9140FA-E942-4389-B4AF-7C1935EA8AA2}" destId="{A7F3C888-6105-4B4D-908A-BAEEDD03E22C}" srcOrd="4" destOrd="0" presId="urn:microsoft.com/office/officeart/2005/8/layout/list1"/>
    <dgm:cxn modelId="{7540121F-6657-4AE3-8692-B17C68A0E122}" type="presParOf" srcId="{A7F3C888-6105-4B4D-908A-BAEEDD03E22C}" destId="{B2D19ABF-FACD-4A6C-8A8A-96A6B695DC20}" srcOrd="0" destOrd="0" presId="urn:microsoft.com/office/officeart/2005/8/layout/list1"/>
    <dgm:cxn modelId="{D26BA55F-A87F-467D-931F-CB037FDA34A8}" type="presParOf" srcId="{A7F3C888-6105-4B4D-908A-BAEEDD03E22C}" destId="{4D8B0D7D-D2BE-44DE-860F-BFFE28BC774B}" srcOrd="1" destOrd="0" presId="urn:microsoft.com/office/officeart/2005/8/layout/list1"/>
    <dgm:cxn modelId="{A9353E4C-118D-41EA-9BFE-EFD937C6D50E}" type="presParOf" srcId="{0A9140FA-E942-4389-B4AF-7C1935EA8AA2}" destId="{EAFCD48F-A381-47A5-A7BC-7A491F664556}" srcOrd="5" destOrd="0" presId="urn:microsoft.com/office/officeart/2005/8/layout/list1"/>
    <dgm:cxn modelId="{06495C5A-5207-4BCF-A307-62734755E42B}" type="presParOf" srcId="{0A9140FA-E942-4389-B4AF-7C1935EA8AA2}" destId="{2AA339DC-2C42-4860-9387-79FA03DC1E0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FAC22-DBE4-4EF9-BF87-0A1CAE57E23F}">
      <dsp:nvSpPr>
        <dsp:cNvPr id="0" name=""/>
        <dsp:cNvSpPr/>
      </dsp:nvSpPr>
      <dsp:spPr>
        <a:xfrm>
          <a:off x="0" y="278902"/>
          <a:ext cx="5963317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62820" tIns="374904" rIns="4628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Spóźnienie na umówione spotkanie/wydarzenie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Utrata ważnych chwil w życiu dziecka pasażera </a:t>
          </a:r>
          <a:endParaRPr lang="en-US" sz="1800" kern="1200"/>
        </a:p>
      </dsp:txBody>
      <dsp:txXfrm>
        <a:off x="0" y="278902"/>
        <a:ext cx="5963317" cy="1020600"/>
      </dsp:txXfrm>
    </dsp:sp>
    <dsp:sp modelId="{5DFB8EB2-38BE-4EA9-97C7-3AB5094979B2}">
      <dsp:nvSpPr>
        <dsp:cNvPr id="0" name=""/>
        <dsp:cNvSpPr/>
      </dsp:nvSpPr>
      <dsp:spPr>
        <a:xfrm>
          <a:off x="298165" y="13222"/>
          <a:ext cx="4174321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779" tIns="0" rIns="15777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Nieprzyjemności dla pasażerów</a:t>
          </a:r>
          <a:endParaRPr lang="en-US" sz="1800" kern="1200" dirty="0"/>
        </a:p>
      </dsp:txBody>
      <dsp:txXfrm>
        <a:off x="324104" y="39161"/>
        <a:ext cx="4122443" cy="479482"/>
      </dsp:txXfrm>
    </dsp:sp>
    <dsp:sp modelId="{2AA339DC-2C42-4860-9387-79FA03DC1E05}">
      <dsp:nvSpPr>
        <dsp:cNvPr id="0" name=""/>
        <dsp:cNvSpPr/>
      </dsp:nvSpPr>
      <dsp:spPr>
        <a:xfrm>
          <a:off x="0" y="1662383"/>
          <a:ext cx="5963317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62820" tIns="374904" rIns="4628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Frustracja klientów,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Nieprzychylne opinie na temat linii lotniczej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Spadek wiarygodności firmy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Wyższe koszty np. obsługi i eksploatacji</a:t>
          </a:r>
          <a:endParaRPr lang="en-US" sz="1800" kern="1200" dirty="0"/>
        </a:p>
      </dsp:txBody>
      <dsp:txXfrm>
        <a:off x="0" y="1662383"/>
        <a:ext cx="5963317" cy="1587600"/>
      </dsp:txXfrm>
    </dsp:sp>
    <dsp:sp modelId="{4D8B0D7D-D2BE-44DE-860F-BFFE28BC774B}">
      <dsp:nvSpPr>
        <dsp:cNvPr id="0" name=""/>
        <dsp:cNvSpPr/>
      </dsp:nvSpPr>
      <dsp:spPr>
        <a:xfrm>
          <a:off x="298165" y="1396703"/>
          <a:ext cx="4174321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779" tIns="0" rIns="15777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Konsekwencje dla przewoźników</a:t>
          </a:r>
          <a:endParaRPr lang="en-US" sz="1800" kern="1200" dirty="0"/>
        </a:p>
      </dsp:txBody>
      <dsp:txXfrm>
        <a:off x="324104" y="1422642"/>
        <a:ext cx="4122443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9389-D342-42C9-A280-8ADE336DA885}" type="datetime1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97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ED82-9221-4209-9FC6-897FECC94D85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9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5C5F-8991-4788-8021-97F7E97CAA77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1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732C-99B6-468D-8E86-54127C661C29}" type="datetime1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7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6AA6-1553-455E-A701-5DB89675312A}" type="datetime1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3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7D05-0AAA-4191-8602-39A011BE220C}" type="datetime1">
              <a:rPr lang="en-US" smtClean="0"/>
              <a:t>9/25/2021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8012-90E5-4BF2-B13D-6DEC2EE5E086}" type="datetime1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4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E2D-C320-4C5E-98F1-D60DBA71A352}" type="datetime1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3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C99D-E4E2-4DDF-8629-131208CB18B0}" type="datetime1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8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0CF4-5FC9-46F3-B596-BE1F927BA2F1}" type="datetime1">
              <a:rPr lang="en-US" smtClean="0"/>
              <a:t>9/25/2021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9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F1ABFC0-89FE-4355-9E74-11DC57FEA97E}" type="datetime1">
              <a:rPr lang="en-US" smtClean="0"/>
              <a:t>9/25/2021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2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7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sdot/flight-delays?select=flights.csv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0423-92ED-41A8-B13E-ED2A99FC3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018" y="2602806"/>
            <a:ext cx="3800211" cy="2312297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pl-PL" sz="3600" dirty="0">
                <a:solidFill>
                  <a:schemeClr val="tx1"/>
                </a:solidFill>
              </a:rPr>
              <a:t>Predykcja opóźnień lotów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4D8F8-4E82-4BDB-B682-C4008F4B2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8846" y="5563651"/>
            <a:ext cx="4288556" cy="1040350"/>
          </a:xfrm>
          <a:solidFill>
            <a:schemeClr val="bg1">
              <a:alpha val="75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tx1"/>
                </a:solidFill>
              </a:rPr>
              <a:t>Biedermann Artur</a:t>
            </a:r>
          </a:p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tx1"/>
                </a:solidFill>
              </a:rPr>
              <a:t>Piotrowska Ania</a:t>
            </a:r>
          </a:p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tx1"/>
                </a:solidFill>
              </a:rPr>
              <a:t>Romańska Agnieszka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 descr="A jet flying in the sky&#10;&#10;Description automatically generated with low confidence">
            <a:extLst>
              <a:ext uri="{FF2B5EF4-FFF2-40B4-BE49-F238E27FC236}">
                <a16:creationId xmlns:a16="http://schemas.microsoft.com/office/drawing/2014/main" id="{EF2830EB-5864-4DF0-ABB8-6E1C91BC1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3" b="-2"/>
          <a:stretch/>
        </p:blipFill>
        <p:spPr>
          <a:xfrm>
            <a:off x="-1" y="-1"/>
            <a:ext cx="7537704" cy="6858000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D06BF554-F5EA-49F4-A55B-8921FBF3B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105" y="253999"/>
            <a:ext cx="2312297" cy="231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6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F00C-9F65-4734-AE32-27540220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err="1"/>
              <a:t>Uzasadnienie</a:t>
            </a:r>
            <a:r>
              <a:rPr lang="en-US"/>
              <a:t> </a:t>
            </a:r>
            <a:r>
              <a:rPr lang="en-US" err="1"/>
              <a:t>społeczne</a:t>
            </a:r>
            <a:r>
              <a:rPr lang="en-US"/>
              <a:t>, </a:t>
            </a:r>
            <a:r>
              <a:rPr lang="en-US" err="1"/>
              <a:t>biznesowe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AC30520-F405-4328-A3BD-8C0EE2E64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1768763"/>
            <a:ext cx="3328416" cy="3328416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505DF8A-4B4F-4AA8-AB29-35B6FFD0F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634950"/>
              </p:ext>
            </p:extLst>
          </p:nvPr>
        </p:nvGraphicFramePr>
        <p:xfrm>
          <a:off x="803243" y="2638044"/>
          <a:ext cx="5963317" cy="326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417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CDFA637-4954-42C4-93B7-31BB237D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51" y="249569"/>
            <a:ext cx="3799301" cy="523791"/>
          </a:xfrm>
        </p:spPr>
        <p:txBody>
          <a:bodyPr>
            <a:noAutofit/>
          </a:bodyPr>
          <a:lstStyle/>
          <a:p>
            <a:r>
              <a:rPr lang="pl-PL" sz="1800" dirty="0"/>
              <a:t>Zrozumienie danych</a:t>
            </a:r>
            <a:endParaRPr lang="en-US" sz="1800" dirty="0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02532985-1FCF-4E6E-ABB2-65651F25E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573" y="70243"/>
            <a:ext cx="4250078" cy="2818282"/>
          </a:xfr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E220842-73D7-47AA-B547-D20F71024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539" y="827931"/>
            <a:ext cx="4698293" cy="52379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2015 Flight Delays and Cancellations | Kaggle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F39CBAE8-CABF-4B30-911D-0372FC601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39" y="3667572"/>
            <a:ext cx="4250078" cy="2940859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069AF1FD-F43D-4014-8DDF-AB1997FD5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508" y="3115462"/>
            <a:ext cx="5350417" cy="36983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80E62D-C9FF-4A41-A7A1-EB764860A798}"/>
              </a:ext>
            </a:extLst>
          </p:cNvPr>
          <p:cNvSpPr txBox="1"/>
          <p:nvPr/>
        </p:nvSpPr>
        <p:spPr>
          <a:xfrm>
            <a:off x="0" y="1503809"/>
            <a:ext cx="57646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pl-PL" sz="1600" dirty="0">
                <a:solidFill>
                  <a:schemeClr val="tx2">
                    <a:lumMod val="75000"/>
                  </a:schemeClr>
                </a:solidFill>
              </a:rPr>
              <a:t>	airlines.csv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l-PL" sz="1600" dirty="0">
                <a:solidFill>
                  <a:schemeClr val="tx2">
                    <a:lumMod val="75000"/>
                  </a:schemeClr>
                </a:solidFill>
              </a:rPr>
              <a:t>	airports.csv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l-PL" sz="1600" dirty="0">
                <a:solidFill>
                  <a:schemeClr val="tx2">
                    <a:lumMod val="75000"/>
                  </a:schemeClr>
                </a:solidFill>
              </a:rPr>
              <a:t>	flights.csv</a:t>
            </a:r>
          </a:p>
          <a:p>
            <a:pPr lvl="1">
              <a:spcAft>
                <a:spcPts val="1200"/>
              </a:spcAft>
            </a:pPr>
            <a:r>
              <a:rPr lang="pl-PL" sz="1600" dirty="0">
                <a:solidFill>
                  <a:schemeClr val="tx2">
                    <a:lumMod val="75000"/>
                  </a:schemeClr>
                </a:solidFill>
              </a:rPr>
              <a:t>Krajowe loty największych przewoźników na terenie USA</a:t>
            </a:r>
          </a:p>
          <a:p>
            <a:pPr lvl="1">
              <a:spcAft>
                <a:spcPts val="1200"/>
              </a:spcAft>
            </a:pPr>
            <a:r>
              <a:rPr lang="pl-PL" sz="1600" dirty="0">
                <a:solidFill>
                  <a:schemeClr val="tx2">
                    <a:lumMod val="75000"/>
                  </a:schemeClr>
                </a:solidFill>
              </a:rPr>
              <a:t>Dane dotyczą lotów z 2015 roku</a:t>
            </a:r>
          </a:p>
        </p:txBody>
      </p:sp>
    </p:spTree>
    <p:extLst>
      <p:ext uri="{BB962C8B-B14F-4D97-AF65-F5344CB8AC3E}">
        <p14:creationId xmlns:p14="http://schemas.microsoft.com/office/powerpoint/2010/main" val="302540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DCA64ECD-31EB-409A-A55C-473CA7FC02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7576" y="116568"/>
            <a:ext cx="10436916" cy="6187848"/>
          </a:xfrm>
        </p:spPr>
      </p:pic>
    </p:spTree>
    <p:extLst>
      <p:ext uri="{BB962C8B-B14F-4D97-AF65-F5344CB8AC3E}">
        <p14:creationId xmlns:p14="http://schemas.microsoft.com/office/powerpoint/2010/main" val="149570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E826-83A4-4C22-956B-8A925E39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35" y="362390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Przygotowanie danych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EE41B-35B7-4807-84D8-5D8FB886C10A}"/>
              </a:ext>
            </a:extLst>
          </p:cNvPr>
          <p:cNvSpPr txBox="1"/>
          <p:nvPr/>
        </p:nvSpPr>
        <p:spPr>
          <a:xfrm>
            <a:off x="3744820" y="362390"/>
            <a:ext cx="7071910" cy="207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85750" defTabSz="9144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Usunięcie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danych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dotyczących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powodów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opóźnień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lotów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niekompletne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285750" defTabSz="9144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Oczyszczanie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danych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628650" indent="-285750" defTabSz="9144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Zmiana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wyświetlania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zmiennych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godzinowych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28650" indent="-285750" defTabSz="9144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Usunięcie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zbędnych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kolumn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defTabSz="9144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696564-AD95-42D6-9137-0FEBCC7FA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535" y="127390"/>
            <a:ext cx="1188721" cy="1188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D65BC4-F6B9-4690-B317-AAE6BCEFC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61" y="2433711"/>
            <a:ext cx="10141374" cy="41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0077-2580-4D72-8762-DFC0EAAA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39" y="213620"/>
            <a:ext cx="2765700" cy="858129"/>
          </a:xfrm>
        </p:spPr>
        <p:txBody>
          <a:bodyPr/>
          <a:lstStyle/>
          <a:p>
            <a:r>
              <a:rPr lang="pl-PL" dirty="0"/>
              <a:t>modelowanie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0D887-4E4C-4B0D-AA69-A3C1CA417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26239" y="489012"/>
            <a:ext cx="2099670" cy="362377"/>
          </a:xfrm>
        </p:spPr>
        <p:txBody>
          <a:bodyPr>
            <a:normAutofit fontScale="77500" lnSpcReduction="20000"/>
          </a:bodyPr>
          <a:lstStyle/>
          <a:p>
            <a:r>
              <a:rPr lang="pl-PL" sz="2800" dirty="0" err="1">
                <a:solidFill>
                  <a:schemeClr val="tx1"/>
                </a:solidFill>
              </a:rPr>
              <a:t>Ridge</a:t>
            </a:r>
            <a:endParaRPr lang="pl-PL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4429ED7-FF6F-41E0-B7C3-E277A477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9" y="1340401"/>
            <a:ext cx="2934643" cy="2525792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4B35F60-A96D-4D6A-A06F-D54DD5EFB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169" y="3996452"/>
            <a:ext cx="3634740" cy="2354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3D53B1-0C9F-4A07-9FE3-F1BB73632BF7}"/>
              </a:ext>
            </a:extLst>
          </p:cNvPr>
          <p:cNvSpPr txBox="1"/>
          <p:nvPr/>
        </p:nvSpPr>
        <p:spPr>
          <a:xfrm>
            <a:off x="6302707" y="427242"/>
            <a:ext cx="266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 err="1"/>
              <a:t>LinearRegression</a:t>
            </a:r>
            <a:endParaRPr lang="pl-PL" sz="2200" dirty="0"/>
          </a:p>
        </p:txBody>
      </p:sp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DC64DE8-E011-40BD-ACF2-7C7F13E25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725" y="1041755"/>
            <a:ext cx="3095815" cy="2525792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078F466C-4843-4168-928B-8FBB95970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6093" y="3996452"/>
            <a:ext cx="388620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5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AF5AF-562E-4FEB-ACED-B726D1C85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63707" y="279111"/>
            <a:ext cx="1879423" cy="385978"/>
          </a:xfrm>
        </p:spPr>
        <p:txBody>
          <a:bodyPr>
            <a:normAutofit fontScale="92500" lnSpcReduction="20000"/>
          </a:bodyPr>
          <a:lstStyle/>
          <a:p>
            <a:r>
              <a:rPr lang="pl-PL" sz="2600" dirty="0">
                <a:solidFill>
                  <a:schemeClr val="tx1"/>
                </a:solidFill>
              </a:rPr>
              <a:t>Lasso</a:t>
            </a:r>
          </a:p>
          <a:p>
            <a:endParaRPr lang="en-US" dirty="0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B1CCB43-A9C0-47A5-9606-C332D6CD6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62" y="1070942"/>
            <a:ext cx="3178368" cy="2931504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9C024B36-655D-4925-8BFF-AEA7152EB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169" y="4218829"/>
            <a:ext cx="3688080" cy="23164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FE0E29-EE3D-4C6D-9888-9193143344D6}"/>
              </a:ext>
            </a:extLst>
          </p:cNvPr>
          <p:cNvSpPr txBox="1">
            <a:spLocks/>
          </p:cNvSpPr>
          <p:nvPr/>
        </p:nvSpPr>
        <p:spPr bwMode="blackWhite">
          <a:xfrm>
            <a:off x="7349843" y="1670589"/>
            <a:ext cx="2461260" cy="62285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WDROŻENIE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C1229-2ACB-4A80-9566-A996BA5DCEF4}"/>
              </a:ext>
            </a:extLst>
          </p:cNvPr>
          <p:cNvSpPr txBox="1"/>
          <p:nvPr/>
        </p:nvSpPr>
        <p:spPr>
          <a:xfrm>
            <a:off x="6822716" y="2813447"/>
            <a:ext cx="49430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Modele:</a:t>
            </a:r>
          </a:p>
          <a:p>
            <a:endParaRPr lang="pl-P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dirty="0"/>
              <a:t> </a:t>
            </a:r>
            <a:r>
              <a:rPr lang="pl-PL" dirty="0" err="1"/>
              <a:t>Ridge</a:t>
            </a:r>
            <a:r>
              <a:rPr lang="pl-PL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dirty="0"/>
              <a:t> </a:t>
            </a:r>
            <a:r>
              <a:rPr lang="pl-PL" dirty="0" err="1"/>
              <a:t>Linear</a:t>
            </a:r>
            <a:r>
              <a:rPr lang="pl-PL" dirty="0"/>
              <a:t> </a:t>
            </a:r>
            <a:r>
              <a:rPr lang="pl-PL" dirty="0" err="1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517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009F5EF-575C-40E7-A9C5-EC1F2A5548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451F4C-A3A1-4FF3-AEA5-AE3EFF175B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775A23-75CA-4614-9647-C9B2CE742C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776</TotalTime>
  <Words>119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</vt:lpstr>
      <vt:lpstr>Parcel</vt:lpstr>
      <vt:lpstr>Predykcja opóźnień lotów</vt:lpstr>
      <vt:lpstr>Uzasadnienie społeczne, biznesowe</vt:lpstr>
      <vt:lpstr>Zrozumienie danych</vt:lpstr>
      <vt:lpstr>PowerPoint Presentation</vt:lpstr>
      <vt:lpstr>Przygotowanie danych</vt:lpstr>
      <vt:lpstr>modelowanie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Predykcja opóźnień samolotów</dc:title>
  <dc:creator>Anna Piotrowska/FSC/PL</dc:creator>
  <cp:lastModifiedBy>Anna Piotrowska/FSC/PL</cp:lastModifiedBy>
  <cp:revision>31</cp:revision>
  <dcterms:created xsi:type="dcterms:W3CDTF">2021-09-15T13:54:19Z</dcterms:created>
  <dcterms:modified xsi:type="dcterms:W3CDTF">2021-09-25T09:12:14Z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