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9D1-5973-E440-DCEA-A00427F65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1EF51-EFF3-969E-4BC1-4FD912E73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270FC-B942-2CEF-D7BB-4E7D68E7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28A6-08AF-D0A1-ABF3-45D6D0BA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72EC-BEA4-5A80-6D89-8B54DDD7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49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7B06-BC32-F5F7-1732-8C0C2342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0D8F2-DEE2-44F8-DC1B-0EDF1298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59B4-B648-B623-2232-28BFA313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8429-1591-7134-0920-CE16F08F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5784-B4B2-30F3-AEE0-C3F5445D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95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1441F-F439-1F39-DD19-444AF3836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880FE-5739-F1B8-A4CE-740D31081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7619-B861-D7D9-55AA-F0B79899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B54C-D5AE-F7C9-0EB4-B5290569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8C4C-0E08-4E12-CFB1-DD0E8A4C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45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7F92-EAA7-B0F5-1D47-65DA2F05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192-C6A7-2A37-42C5-D55B4B1DA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2676-BC9E-C94E-9D54-0750DBE7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6C8F-995D-9238-4788-A44D5ABC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ED8D5-852F-1542-34D8-108A32E3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9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0A74-75A8-996F-8DD3-7A4ED10B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1AFC1-A892-8344-EA9F-663E5B62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1333-E83C-3343-04AA-C0DEB0D4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8AA3-28A9-9DE6-2A51-B19EA32F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9361-8DEB-CB6D-5177-9F86CCAD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53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E1FC-4D73-FDCA-3942-0ED18706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29C71-0706-F28B-C45D-AE95A5236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1DF2F-16CC-10C7-933D-A97B44B4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B7BCB-3617-D498-9D18-00365A0F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B60E7-03E2-2522-A9E2-3B2E5CB8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124BB-1475-02D2-A718-235DF772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1813-7380-3ABE-42F1-BC546A01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7B85A-565B-4148-F5FC-F8C098D1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DDAFD-370D-B1E6-3C00-D80B8208F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49674-1040-6550-A16C-B104F4B50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79704-957D-3028-B7FB-4719E458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ECB7C-DF07-E77C-7FB5-6FAC8E71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9A063-504E-A6DB-7B8E-7EE20405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8DC5E-B84D-7919-1C86-8976C42F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2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DAE7-D1F0-2EA5-27A8-7B8C2996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835A6-2CAD-0ABB-F83D-EC95760D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49252-BBD0-6EB7-35BF-89952C62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A94FB-DAF6-C3F9-EEDF-5BF95A5B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59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7DE75-AED8-A3B1-9051-06654569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DC6E2-7067-7D70-2342-76166E1B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BD6AC-702A-2ECC-C1F6-D9A2AE9E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33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61F1-D00A-DC0D-1965-B85AE80F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588E-85E8-665D-B818-B9E9A654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FA3D-D26D-139A-0EE1-1D8303F0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CB737-9DAC-A69E-2084-CB4F7815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C13CB-C1A3-A459-EF1E-C30A887D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7CDC1-E18A-E0D1-A909-D53064F5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4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FACC-AA9A-77EF-25F1-12F6D6FA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3EC11-617E-0E22-C126-9C683A40D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96013-9827-6DFB-EE1C-2408D7E18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FFFFD-0A01-9468-A4E0-90A04715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B8D2D-C88C-7C75-E998-01EC5DC4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16C8C-5F2B-454C-2077-69CE7E27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7CCAF-C449-5896-6230-88283746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9A6F-B2E9-B287-5780-7384441A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EA02-7D69-6FD0-0549-7D30B0BB4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EF51F-13EE-453A-8C0F-7EE607DC074D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15AA-B2E2-14BD-3D14-5B4E6EBAC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5CBE-BCF1-8202-C089-9783CEA52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75AFA-06EC-4708-BB44-B04536F15D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70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6310-355F-1E6E-AFE8-82754DE0E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542" y="322052"/>
            <a:ext cx="11339261" cy="2058837"/>
          </a:xfrm>
        </p:spPr>
        <p:txBody>
          <a:bodyPr/>
          <a:lstStyle/>
          <a:p>
            <a:r>
              <a:rPr lang="de-DE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de-DE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Classifying</a:t>
            </a:r>
            <a:r>
              <a:rPr lang="de-DE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Digital Time Signals </a:t>
            </a:r>
            <a:r>
              <a:rPr lang="de-DE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de-DE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de-DE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</a:t>
            </a:r>
            <a:r>
              <a:rPr lang="de-DE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Networks </a:t>
            </a:r>
            <a:r>
              <a:rPr lang="de-DE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Source </a:t>
            </a:r>
            <a:r>
              <a:rPr lang="de-DE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br>
              <a:rPr lang="de-D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CB32F-C01A-5F04-45D4-892784E7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587" y="1491442"/>
            <a:ext cx="8655169" cy="601902"/>
          </a:xfrm>
        </p:spPr>
        <p:txBody>
          <a:bodyPr>
            <a:normAutofit/>
          </a:bodyPr>
          <a:lstStyle/>
          <a:p>
            <a:r>
              <a:rPr lang="en-US" sz="1100" dirty="0"/>
              <a:t>Time-Series Classification Using Convolutional Neural Networks</a:t>
            </a:r>
            <a:endParaRPr lang="de-DE" sz="11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36647-3F79-1E18-2746-72907F42260E}"/>
              </a:ext>
            </a:extLst>
          </p:cNvPr>
          <p:cNvSpPr txBox="1"/>
          <p:nvPr/>
        </p:nvSpPr>
        <p:spPr>
          <a:xfrm>
            <a:off x="1524000" y="3232030"/>
            <a:ext cx="3191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Presented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:</a:t>
            </a:r>
          </a:p>
          <a:p>
            <a:r>
              <a:rPr lang="de-DE" dirty="0"/>
              <a:t>Bidhan Paul</a:t>
            </a:r>
            <a:br>
              <a:rPr lang="de-DE" dirty="0"/>
            </a:br>
            <a:r>
              <a:rPr lang="de-DE" dirty="0"/>
              <a:t>1427608</a:t>
            </a:r>
            <a:br>
              <a:rPr lang="de-DE" dirty="0"/>
            </a:br>
            <a:br>
              <a:rPr lang="de-DE" dirty="0"/>
            </a:br>
            <a:r>
              <a:rPr lang="de-DE" dirty="0"/>
              <a:t>Fahim </a:t>
            </a:r>
            <a:r>
              <a:rPr lang="de-DE" dirty="0" err="1"/>
              <a:t>Talukdar</a:t>
            </a:r>
            <a:br>
              <a:rPr lang="de-DE" dirty="0"/>
            </a:br>
            <a:r>
              <a:rPr lang="de-DE" dirty="0"/>
              <a:t>1428610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571AC-4841-EE16-5848-133AC32CD92E}"/>
              </a:ext>
            </a:extLst>
          </p:cNvPr>
          <p:cNvSpPr txBox="1"/>
          <p:nvPr/>
        </p:nvSpPr>
        <p:spPr>
          <a:xfrm>
            <a:off x="8412029" y="3232030"/>
            <a:ext cx="3191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Submitted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:</a:t>
            </a:r>
          </a:p>
          <a:p>
            <a:r>
              <a:rPr lang="de-DE" dirty="0"/>
              <a:t>Prof. Dr. Andreas Pech</a:t>
            </a:r>
            <a:br>
              <a:rPr lang="de-DE" dirty="0"/>
            </a:br>
            <a:r>
              <a:rPr lang="de-DE" sz="1200" b="1" dirty="0"/>
              <a:t>Frankfurt University </a:t>
            </a:r>
            <a:r>
              <a:rPr lang="de-DE" sz="1200" b="1" dirty="0" err="1"/>
              <a:t>of</a:t>
            </a:r>
            <a:r>
              <a:rPr lang="de-DE" sz="1200" b="1" dirty="0"/>
              <a:t> Applied </a:t>
            </a:r>
            <a:r>
              <a:rPr lang="de-DE" sz="1200" b="1" dirty="0" err="1"/>
              <a:t>Scineces</a:t>
            </a:r>
            <a:endParaRPr lang="de-DE" sz="1200" b="1" dirty="0"/>
          </a:p>
        </p:txBody>
      </p:sp>
      <p:pic>
        <p:nvPicPr>
          <p:cNvPr id="7" name="Picture 6" descr="A logo for a university&#10;&#10;Description automatically generated">
            <a:extLst>
              <a:ext uri="{FF2B5EF4-FFF2-40B4-BE49-F238E27FC236}">
                <a16:creationId xmlns:a16="http://schemas.microsoft.com/office/drawing/2014/main" id="{EE496D42-2A68-9234-4F9D-2D2722009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756" y="45686"/>
            <a:ext cx="1623631" cy="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5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F048-83D5-3A75-0401-72DC661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 </a:t>
            </a:r>
            <a:r>
              <a:rPr lang="de-DE" dirty="0" err="1"/>
              <a:t>Application</a:t>
            </a:r>
            <a:endParaRPr lang="de-DE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15B04D-F26F-B077-5F3F-9C4CBAF0F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63" y="1499053"/>
            <a:ext cx="7337874" cy="5130346"/>
          </a:xfrm>
        </p:spPr>
      </p:pic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E58E82C3-EE3E-3745-47D3-0EB388F78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66" y="124097"/>
            <a:ext cx="1623631" cy="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9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F048-83D5-3A75-0401-72DC661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 </a:t>
            </a:r>
            <a:r>
              <a:rPr lang="de-DE" dirty="0" err="1"/>
              <a:t>Application</a:t>
            </a:r>
            <a:endParaRPr lang="de-DE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E42688B-3D55-A095-79E7-FC0D4B420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44" y="1499052"/>
            <a:ext cx="6974712" cy="4803775"/>
          </a:xfrm>
        </p:spPr>
      </p:pic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69AA08A4-C8E3-E0C2-BFC9-421F6145C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97" y="97971"/>
            <a:ext cx="1623631" cy="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1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399C-3F3B-1FE6-AA64-8BFD278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091070-0DD6-6F3C-5312-3634144FCE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81995"/>
            <a:ext cx="504497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CNN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98.50%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96.67%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an AUC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0.96,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excellent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Tkinter-based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GUI,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model’s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applicability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4B282622-3FDF-CA7C-339C-759E571D1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51" y="202474"/>
            <a:ext cx="1623631" cy="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2660-D532-412C-192B-4BED116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74D1-5F02-D2A9-ED2C-EDEF18C56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de-D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1AC455-78A1-4F6B-D644-D3BC1A06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03669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prevalent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decision-making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robust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 (CNN)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deploy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user-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GUI.</a:t>
            </a:r>
          </a:p>
        </p:txBody>
      </p:sp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7365BDFC-541E-D79D-A334-5EF5B36F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325" y="92015"/>
            <a:ext cx="1623631" cy="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9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5973-4EF9-F4C5-6AD0-AAD2E8F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 and Preprocessing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8DFF-7306-BD59-0BCA-AA63FE2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z="1800" b="1" dirty="0"/>
              <a:t>Data Source</a:t>
            </a:r>
            <a:br>
              <a:rPr lang="de-DE" dirty="0"/>
            </a:br>
            <a:r>
              <a:rPr lang="de-DE" sz="1600" dirty="0"/>
              <a:t>Source 1</a:t>
            </a:r>
            <a:br>
              <a:rPr lang="de-DE" sz="1600" dirty="0"/>
            </a:br>
            <a:r>
              <a:rPr lang="de-DE" sz="1600" dirty="0"/>
              <a:t>Source 2</a:t>
            </a:r>
          </a:p>
          <a:p>
            <a:r>
              <a:rPr lang="en-US" sz="1600" b="1" dirty="0"/>
              <a:t>Data Characteristics: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Type: </a:t>
            </a:r>
            <a:r>
              <a:rPr lang="en-US" sz="1600" dirty="0"/>
              <a:t>Time-series signals</a:t>
            </a:r>
            <a:br>
              <a:rPr lang="en-US" sz="1600" dirty="0"/>
            </a:br>
            <a:r>
              <a:rPr lang="en-US" sz="1600" b="1" dirty="0"/>
              <a:t>Features:</a:t>
            </a:r>
            <a:r>
              <a:rPr lang="en-US" sz="1600" dirty="0"/>
              <a:t> Columns G to DZZ selected for analysis</a:t>
            </a:r>
          </a:p>
          <a:p>
            <a:r>
              <a:rPr lang="en-US" sz="1600" b="1" dirty="0"/>
              <a:t>Labels: </a:t>
            </a:r>
            <a:br>
              <a:rPr lang="en-US" sz="1600" b="1" dirty="0"/>
            </a:br>
            <a:r>
              <a:rPr lang="en-US" sz="1600" dirty="0"/>
              <a:t>Object-1 labeled as 0</a:t>
            </a:r>
            <a:br>
              <a:rPr lang="en-US" sz="1600" dirty="0"/>
            </a:br>
            <a:r>
              <a:rPr lang="en-US" sz="1600" dirty="0"/>
              <a:t>Object-2 labeled as 1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Preprocessing Steps:</a:t>
            </a:r>
            <a:br>
              <a:rPr lang="en-US" sz="1600" b="1" dirty="0"/>
            </a:br>
            <a:r>
              <a:rPr lang="en-US" sz="1600" dirty="0"/>
              <a:t>Handling missing values by replacing </a:t>
            </a:r>
            <a:r>
              <a:rPr lang="en-US" sz="1600" dirty="0" err="1"/>
              <a:t>NaN</a:t>
            </a:r>
            <a:r>
              <a:rPr lang="en-US" sz="1600" dirty="0"/>
              <a:t> with zero </a:t>
            </a:r>
            <a:r>
              <a:rPr lang="en-US" sz="1600" b="1" dirty="0"/>
              <a:t>Wavelet</a:t>
            </a:r>
            <a:r>
              <a:rPr lang="en-US" sz="1600" dirty="0"/>
              <a:t>-based denoising using Daubechies 4 (</a:t>
            </a:r>
            <a:r>
              <a:rPr lang="en-US" sz="1600" b="1" dirty="0"/>
              <a:t>'db4'</a:t>
            </a:r>
            <a:r>
              <a:rPr lang="en-US" sz="1600" dirty="0"/>
              <a:t>) wavelet Feature normalization with </a:t>
            </a:r>
            <a:r>
              <a:rPr lang="en-US" sz="1600" dirty="0" err="1"/>
              <a:t>StandardScaler</a:t>
            </a:r>
            <a:r>
              <a:rPr lang="en-US" sz="1600" dirty="0"/>
              <a:t>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C64C445-C28D-B5B8-76EC-2DBCED283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69" y="1825625"/>
            <a:ext cx="5423140" cy="3615426"/>
          </a:xfrm>
          <a:prstGeom prst="rect">
            <a:avLst/>
          </a:prstGeom>
        </p:spPr>
      </p:pic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11A204AB-78BA-FF35-9E74-F83D6406E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937" y="97972"/>
            <a:ext cx="1623631" cy="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7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9FED-CDCB-38C9-E67B-E2D5421F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Architecture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3E5B0-C51B-354B-B895-88A2AAE3972D}"/>
              </a:ext>
            </a:extLst>
          </p:cNvPr>
          <p:cNvSpPr txBox="1"/>
          <p:nvPr/>
        </p:nvSpPr>
        <p:spPr>
          <a:xfrm>
            <a:off x="838200" y="1759312"/>
            <a:ext cx="5188789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Convolutional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Layers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de-DE" altLang="de-D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Conv1D Layer 1: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8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filters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kernel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size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ReLU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activation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same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padding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MaxPooling1D Layer 1: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Pool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size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Conv1D Layer 2: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16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filters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kernel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size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ReLU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activation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same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padding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MaxPooling1D Layer 2: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Pool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size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Conv1D Layer 3: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32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filters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kernel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size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ReLU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activation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same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padding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MaxPooling1D Layer 3: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Pool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size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Flatten and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Dense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Layers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Flatten Layer: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Converts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tensor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vector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Dense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Layer: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64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neurons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ReLU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activation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Dropout Layer: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50%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dropout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rate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prevent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overfitting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 Layer: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neuron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sigmoid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activation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binary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classification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A yellow rectangular object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801AF68-824C-56E5-0A3D-A7261ECB3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43" y="1733278"/>
            <a:ext cx="6029234" cy="3391444"/>
          </a:xfrm>
          <a:prstGeom prst="rect">
            <a:avLst/>
          </a:prstGeom>
        </p:spPr>
      </p:pic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47707283-E996-A6C7-F33B-A036795F4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746" y="137160"/>
            <a:ext cx="1623631" cy="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9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7E8A-38C4-3295-8D77-F12A94F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and Validation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114E95-C94B-7B46-BF6E-469A724B1C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51"/>
            <a:ext cx="411202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Callbacks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Early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Stopping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=5),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 Scheduler 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=0.5,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Trends: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41.97%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97.00%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stabilized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96.67%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onward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decreased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consistently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decreased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026E3727-AA0B-A692-1D39-0A147FC6A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130628"/>
            <a:ext cx="1623631" cy="64945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6FD96B-4066-43D4-CBDC-724ADA7C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5185"/>
            <a:ext cx="5390334" cy="29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8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52CB-13A9-8B55-7903-3ECFBCF3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2434E-8488-546B-CC89-54F09F2A9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48063"/>
            <a:ext cx="659821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confusion matrix provides a detailed breakdown of the model’s classification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on the validation set.</a:t>
            </a:r>
            <a:b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Results:</a:t>
            </a: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Positives (TP):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Correctly predicted Object-2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Negatives (TN):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Correctly predicted Object-1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Positives (FP):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Object-1 samples incorrectly predicted as Object-2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Negatives (FN):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Object-2 samples incorrectly predicted as Object-1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Interpretation:</a:t>
            </a:r>
            <a:endParaRPr kumimoji="0" lang="de-DE" alt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number of TP and TN indicates effective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FP and FN suggest minimal misclassifications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B8CFD2B-E0A0-8AD9-75DB-7D19AFD26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29" y="3063890"/>
            <a:ext cx="4084608" cy="3491063"/>
          </a:xfrm>
          <a:prstGeom prst="rect">
            <a:avLst/>
          </a:prstGeom>
        </p:spPr>
      </p:pic>
      <p:pic>
        <p:nvPicPr>
          <p:cNvPr id="5123" name="Picture 3" descr="Understanding Confusion Matrix | by Sarang Narkhede | Towards Data Science">
            <a:extLst>
              <a:ext uri="{FF2B5EF4-FFF2-40B4-BE49-F238E27FC236}">
                <a16:creationId xmlns:a16="http://schemas.microsoft.com/office/drawing/2014/main" id="{28037873-5251-47E9-F4E9-2EE7DB14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236" y="580662"/>
            <a:ext cx="33909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286FD3EF-AB85-D96A-D2D4-C9F901E46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721" y="148168"/>
            <a:ext cx="1623631" cy="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4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4C1C-212C-3255-DC72-ADDFD9CD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ROC </a:t>
            </a:r>
            <a:r>
              <a:rPr lang="de-DE" dirty="0" err="1"/>
              <a:t>Curve</a:t>
            </a:r>
            <a:r>
              <a:rPr lang="de-DE" dirty="0"/>
              <a:t> and AUC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D60AA0-60C4-BC41-AC87-9421529AE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9959" y="2234874"/>
            <a:ext cx="458330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Plots True Positive Rate (TPR)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against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 Rate (FPR) at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threshold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 (Area Under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AUC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0.99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excellent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discriminative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ability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high AUC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model’s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capability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distinguish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effectively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ROC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top-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corner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F7084BC7-A7EA-98DB-C57F-E28EE4061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692" y="143691"/>
            <a:ext cx="1623631" cy="64945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1CFEFB5-021E-4A58-3885-BD26B80F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90" y="1397991"/>
            <a:ext cx="5574710" cy="44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9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98EF-8B78-C5CC-98E3-08E92B62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on </a:t>
            </a:r>
            <a:r>
              <a:rPr lang="de-DE" dirty="0" err="1"/>
              <a:t>Unseen</a:t>
            </a:r>
            <a:r>
              <a:rPr lang="de-DE" dirty="0"/>
              <a:t>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C747A9-A4A3-8B32-62FF-A512D027BF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46"/>
            <a:ext cx="452239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Procedure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5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probabilities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Unseen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Data: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True Labels: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Implications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unseen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capabilities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A08084D9-2A37-0B05-88DD-06D06863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0" y="130629"/>
            <a:ext cx="1623631" cy="64945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6043D00-0CE8-BDE5-DAA4-1AF0C37C5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5184"/>
            <a:ext cx="5385435" cy="34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58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6A82-1142-2EC3-0E49-4E265AA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 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510E56-0ABE-C533-5CE4-6ADD95DF5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3190"/>
            <a:ext cx="671183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 (GUI)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Features: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Upload: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directly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plotted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and user-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friendly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non-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model’s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capabilities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D0108B97-D3C6-9271-3A61-C42E5E69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817" y="105713"/>
            <a:ext cx="1623631" cy="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1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Analyzing and Classifying Digital Time Signals Using Convolutional Neural Networks for Source Identification </vt:lpstr>
      <vt:lpstr>Introduction</vt:lpstr>
      <vt:lpstr>Data Visualization and Preprocessing</vt:lpstr>
      <vt:lpstr>Model Architecture </vt:lpstr>
      <vt:lpstr>Training and Validation</vt:lpstr>
      <vt:lpstr>Confusion Matrix</vt:lpstr>
      <vt:lpstr>ROC Curve and AUC</vt:lpstr>
      <vt:lpstr>Testing on Unseen Data</vt:lpstr>
      <vt:lpstr>GUI Application</vt:lpstr>
      <vt:lpstr>GUI Application</vt:lpstr>
      <vt:lpstr>GUI 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Bidhan Paul</dc:creator>
  <cp:lastModifiedBy>Bidhan Paul</cp:lastModifiedBy>
  <cp:revision>65</cp:revision>
  <dcterms:created xsi:type="dcterms:W3CDTF">2024-09-29T20:45:33Z</dcterms:created>
  <dcterms:modified xsi:type="dcterms:W3CDTF">2024-09-30T15:35:46Z</dcterms:modified>
</cp:coreProperties>
</file>