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3"/>
    <p:sldId id="257" r:id="rId4"/>
    <p:sldId id="284" r:id="rId5"/>
    <p:sldId id="295" r:id="rId6"/>
    <p:sldId id="296" r:id="rId7"/>
    <p:sldId id="297" r:id="rId8"/>
    <p:sldId id="307" r:id="rId9"/>
    <p:sldId id="308" r:id="rId10"/>
    <p:sldId id="309" r:id="rId11"/>
    <p:sldId id="310" r:id="rId12"/>
    <p:sldId id="311" r:id="rId13"/>
    <p:sldId id="312" r:id="rId14"/>
    <p:sldId id="313" r:id="rId15"/>
    <p:sldId id="314" r:id="rId16"/>
    <p:sldId id="315" r:id="rId17"/>
    <p:sldId id="321" r:id="rId18"/>
    <p:sldId id="322" r:id="rId19"/>
    <p:sldId id="323" r:id="rId20"/>
    <p:sldId id="324" r:id="rId21"/>
    <p:sldId id="325" r:id="rId22"/>
    <p:sldId id="326" r:id="rId23"/>
    <p:sldId id="3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2" name="Rectangle"/>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a:p>
        </p:txBody>
      </p:sp>
      <p:sp>
        <p:nvSpPr>
          <p:cNvPr id="4" name="Date Placeholder 3"/>
          <p:cNvSpPr>
            <a:spLocks noGrp="1"/>
          </p:cNvSpPr>
          <p:nvPr>
            <p:ph type="dt" sz="half" idx="10"/>
          </p:nvPr>
        </p:nvSpPr>
        <p:spPr/>
        <p:txBody>
          <a:bodyPr/>
          <a:lstStyle/>
          <a:p>
            <a:fld id="{9184DA70-C731-4C70-880D-CCD4705E623C}" type="datetime1">
              <a:rPr lang="en-US" noProof="0" smtClean="0"/>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5" name="Rectangle"/>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endParaRPr lang="en-US" noProof="0"/>
          </a:p>
        </p:txBody>
      </p:sp>
      <p:sp>
        <p:nvSpPr>
          <p:cNvPr id="12" name="Content Placeholder 3"/>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195" indent="-342900">
              <a:buClr>
                <a:schemeClr val="tx1"/>
              </a:buClr>
              <a:buFont typeface="+mj-lt"/>
              <a:buAutoNum type="arabicPeriod"/>
              <a:defRPr sz="1400">
                <a:solidFill>
                  <a:schemeClr val="tx1"/>
                </a:solidFill>
              </a:defRPr>
            </a:lvl2pPr>
            <a:lvl3pPr marL="612775" indent="-228600">
              <a:buClr>
                <a:schemeClr val="tx1"/>
              </a:buClr>
              <a:buFont typeface="+mj-lt"/>
              <a:buAutoNum type="arabicPeriod"/>
              <a:defRPr sz="1100">
                <a:solidFill>
                  <a:schemeClr val="tx1"/>
                </a:solidFill>
              </a:defRPr>
            </a:lvl3pPr>
            <a:lvl4pPr marL="795655" indent="-228600">
              <a:buClr>
                <a:schemeClr val="tx1"/>
              </a:buClr>
              <a:buFont typeface="+mj-lt"/>
              <a:buAutoNum type="arabicPeriod"/>
              <a:defRPr sz="1100">
                <a:solidFill>
                  <a:schemeClr val="tx1"/>
                </a:solidFill>
              </a:defRPr>
            </a:lvl4pPr>
            <a:lvl5pPr marL="978535" indent="-228600">
              <a:buClr>
                <a:schemeClr val="tx1"/>
              </a:buClr>
              <a:buFont typeface="+mj-lt"/>
              <a:buAutoNum type="arabicPeriod"/>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5" name="Rectangle"/>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9" name="Content Placeholder 3"/>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175" indent="-182880">
              <a:buClr>
                <a:schemeClr val="tx1"/>
              </a:buClr>
              <a:buFont typeface="Arial" panose="020B0604020202020204" pitchFamily="34" charset="0"/>
              <a:buChar char="•"/>
              <a:defRPr sz="1400">
                <a:solidFill>
                  <a:schemeClr val="tx1"/>
                </a:solidFill>
              </a:defRPr>
            </a:lvl2pPr>
            <a:lvl3pPr marL="567055" indent="-182880">
              <a:buClr>
                <a:schemeClr val="tx1"/>
              </a:buClr>
              <a:buFont typeface="Arial" panose="020B0604020202020204" pitchFamily="34" charset="0"/>
              <a:buChar char="•"/>
              <a:defRPr sz="1100">
                <a:solidFill>
                  <a:schemeClr val="tx1"/>
                </a:solidFill>
              </a:defRPr>
            </a:lvl3pPr>
            <a:lvl4pPr marL="749935" indent="-182880">
              <a:buClr>
                <a:schemeClr val="tx1"/>
              </a:buClr>
              <a:buFont typeface="Arial" panose="020B0604020202020204" pitchFamily="34" charset="0"/>
              <a:buChar char="•"/>
              <a:defRPr sz="1100">
                <a:solidFill>
                  <a:schemeClr val="tx1"/>
                </a:solidFill>
              </a:defRPr>
            </a:lvl4pPr>
            <a:lvl5pPr marL="932815"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4" name="Content Placeholder 3"/>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175" indent="-182880">
              <a:buClr>
                <a:schemeClr val="tx1"/>
              </a:buClr>
              <a:buFont typeface="Arial" panose="020B0604020202020204" pitchFamily="34" charset="0"/>
              <a:buChar char="•"/>
              <a:defRPr sz="1400">
                <a:solidFill>
                  <a:schemeClr val="tx1"/>
                </a:solidFill>
              </a:defRPr>
            </a:lvl2pPr>
            <a:lvl3pPr marL="567055" indent="-182880">
              <a:buClr>
                <a:schemeClr val="tx1"/>
              </a:buClr>
              <a:buFont typeface="Arial" panose="020B0604020202020204" pitchFamily="34" charset="0"/>
              <a:buChar char="•"/>
              <a:defRPr sz="1100">
                <a:solidFill>
                  <a:schemeClr val="tx1"/>
                </a:solidFill>
              </a:defRPr>
            </a:lvl3pPr>
            <a:lvl4pPr marL="749935" indent="-182880">
              <a:buClr>
                <a:schemeClr val="tx1"/>
              </a:buClr>
              <a:buFont typeface="Arial" panose="020B0604020202020204" pitchFamily="34" charset="0"/>
              <a:buChar char="•"/>
              <a:defRPr sz="1100">
                <a:solidFill>
                  <a:schemeClr val="tx1"/>
                </a:solidFill>
              </a:defRPr>
            </a:lvl4pPr>
            <a:lvl5pPr marL="932815"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a:p>
        </p:txBody>
      </p:sp>
      <p:sp>
        <p:nvSpPr>
          <p:cNvPr id="4" name="Date Placeholder 3"/>
          <p:cNvSpPr>
            <a:spLocks noGrp="1"/>
          </p:cNvSpPr>
          <p:nvPr>
            <p:ph type="dt" sz="half" idx="10"/>
          </p:nvPr>
        </p:nvSpPr>
        <p:spPr/>
        <p:txBody>
          <a:bodyPr/>
          <a:lstStyle/>
          <a:p>
            <a:fld id="{9184DA70-C731-4C70-880D-CCD4705E623C}" type="datetime1">
              <a:rPr lang="en-US" noProof="0" smtClean="0"/>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Date Placeholder 6"/>
          <p:cNvSpPr>
            <a:spLocks noGrp="1"/>
          </p:cNvSpPr>
          <p:nvPr>
            <p:ph type="dt" sz="half" idx="10"/>
          </p:nvPr>
        </p:nvSpPr>
        <p:spPr/>
        <p:txBody>
          <a:bodyPr/>
          <a:lstStyle/>
          <a:p>
            <a:fld id="{4BE1D723-8F53-4F53-90B0-1982A396982E}" type="datetime1">
              <a:rPr lang="en-US" noProof="0" smtClean="0"/>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11" name="Title Placeholder 1"/>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 name="Date Placeholder 1"/>
          <p:cNvSpPr>
            <a:spLocks noGrp="1"/>
          </p:cNvSpPr>
          <p:nvPr>
            <p:ph type="dt" sz="half" idx="10"/>
          </p:nvPr>
        </p:nvSpPr>
        <p:spPr/>
        <p:txBody>
          <a:bodyPr/>
          <a:lstStyle/>
          <a:p>
            <a:fld id="{D9DF0F1C-5577-4ACB-BB62-DF8F3C494C7E}" type="datetime1">
              <a:rPr lang="en-US" noProof="0" smtClean="0"/>
            </a:fld>
            <a:endParaRPr lang="en-US" noProof="0" dirty="0"/>
          </a:p>
        </p:txBody>
      </p:sp>
      <p:sp>
        <p:nvSpPr>
          <p:cNvPr id="11" name="Footer Placeholder 10"/>
          <p:cNvSpPr>
            <a:spLocks noGrp="1"/>
          </p:cNvSpPr>
          <p:nvPr>
            <p:ph type="ftr" sz="quarter" idx="11"/>
          </p:nvPr>
        </p:nvSpPr>
        <p:spPr/>
        <p:txBody>
          <a:bodyPr/>
          <a:lstStyle/>
          <a:p>
            <a:endParaRPr lang="en-US" noProof="0" dirty="0"/>
          </a:p>
        </p:txBody>
      </p:sp>
      <p:sp>
        <p:nvSpPr>
          <p:cNvPr id="12" name="Slide Number Placeholder 11"/>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17" name="Title Placeholder 1"/>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p:cNvSpPr>
            <a:spLocks noGrp="1"/>
          </p:cNvSpPr>
          <p:nvPr>
            <p:ph type="dt" sz="half" idx="10"/>
          </p:nvPr>
        </p:nvSpPr>
        <p:spPr/>
        <p:txBody>
          <a:bodyPr/>
          <a:lstStyle/>
          <a:p>
            <a:fld id="{1775B394-D9F9-4F0C-B15D-605F45CB9E9F}" type="datetime1">
              <a:rPr lang="en-US" noProof="0" smtClean="0"/>
            </a:fld>
            <a:endParaRPr lang="en-US" noProof="0" dirty="0"/>
          </a:p>
        </p:txBody>
      </p:sp>
      <p:sp>
        <p:nvSpPr>
          <p:cNvPr id="7" name="Footer Placeholder 6"/>
          <p:cNvSpPr>
            <a:spLocks noGrp="1"/>
          </p:cNvSpPr>
          <p:nvPr>
            <p:ph type="ftr" sz="quarter" idx="11"/>
          </p:nvPr>
        </p:nvSpPr>
        <p:spPr/>
        <p:txBody>
          <a:bodyPr/>
          <a:lstStyle/>
          <a:p>
            <a:endParaRPr lang="en-US" noProof="0" dirty="0"/>
          </a:p>
        </p:txBody>
      </p:sp>
      <p:sp>
        <p:nvSpPr>
          <p:cNvPr id="8" name="Slide Number Placeholder 7"/>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14" name="Title Placeholder 1"/>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p:cNvSpPr>
            <a:spLocks noGrp="1"/>
          </p:cNvSpPr>
          <p:nvPr>
            <p:ph type="dt" sz="half" idx="10"/>
          </p:nvPr>
        </p:nvSpPr>
        <p:spPr/>
        <p:txBody>
          <a:bodyPr/>
          <a:lstStyle/>
          <a:p>
            <a:fld id="{1775B394-D9F9-4F0C-B15D-605F45CB9E9F}" type="datetime1">
              <a:rPr lang="en-US" noProof="0" smtClean="0"/>
            </a:fld>
            <a:endParaRPr lang="en-US" noProof="0" dirty="0"/>
          </a:p>
        </p:txBody>
      </p:sp>
      <p:sp>
        <p:nvSpPr>
          <p:cNvPr id="7" name="Footer Placeholder 6"/>
          <p:cNvSpPr>
            <a:spLocks noGrp="1"/>
          </p:cNvSpPr>
          <p:nvPr>
            <p:ph type="ftr" sz="quarter" idx="11"/>
          </p:nvPr>
        </p:nvSpPr>
        <p:spPr/>
        <p:txBody>
          <a:bodyPr/>
          <a:lstStyle/>
          <a:p>
            <a:endParaRPr lang="en-US" noProof="0" dirty="0"/>
          </a:p>
        </p:txBody>
      </p:sp>
      <p:sp>
        <p:nvSpPr>
          <p:cNvPr id="8" name="Slide Number Placeholder 7"/>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19" name="Picture Placeholder 3"/>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endParaRPr lang="en-US" noProof="0"/>
          </a:p>
        </p:txBody>
      </p:sp>
      <p:sp>
        <p:nvSpPr>
          <p:cNvPr id="23" name="Text Placeholder 3"/>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endParaRPr lang="en-US" noProof="0"/>
          </a:p>
        </p:txBody>
      </p:sp>
      <p:sp>
        <p:nvSpPr>
          <p:cNvPr id="24" name="Text Placeholder 3"/>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endParaRPr lang="en-US" noProof="0"/>
          </a:p>
        </p:txBody>
      </p:sp>
      <p:sp>
        <p:nvSpPr>
          <p:cNvPr id="25" name="Title Placeholder 1"/>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5" name="Rectangle"/>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endParaRPr lang="en-US" noProof="0"/>
          </a:p>
        </p:txBody>
      </p:sp>
      <p:sp>
        <p:nvSpPr>
          <p:cNvPr id="12" name="Content Placeholder 3"/>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295" indent="0">
              <a:buClr>
                <a:schemeClr val="tx1"/>
              </a:buClr>
              <a:buFont typeface="Arial" panose="020B0604020202020204" pitchFamily="34" charset="0"/>
              <a:buNone/>
              <a:defRPr sz="1400">
                <a:solidFill>
                  <a:schemeClr val="tx1"/>
                </a:solidFill>
              </a:defRPr>
            </a:lvl2pPr>
            <a:lvl3pPr marL="384175" indent="0">
              <a:buClr>
                <a:schemeClr val="tx1"/>
              </a:buClr>
              <a:buFont typeface="Arial" panose="020B0604020202020204" pitchFamily="34" charset="0"/>
              <a:buNone/>
              <a:defRPr sz="1100">
                <a:solidFill>
                  <a:schemeClr val="tx1"/>
                </a:solidFill>
              </a:defRPr>
            </a:lvl3pPr>
            <a:lvl4pPr marL="567055" indent="0">
              <a:buClr>
                <a:schemeClr val="tx1"/>
              </a:buClr>
              <a:buFont typeface="Arial" panose="020B0604020202020204" pitchFamily="34" charset="0"/>
              <a:buNone/>
              <a:defRPr sz="1100">
                <a:solidFill>
                  <a:schemeClr val="tx1"/>
                </a:solidFill>
              </a:defRPr>
            </a:lvl4pPr>
            <a:lvl5pPr marL="749935"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5" name="Rectangle"/>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endParaRPr lang="en-US" noProof="0"/>
          </a:p>
        </p:txBody>
      </p:sp>
      <p:sp>
        <p:nvSpPr>
          <p:cNvPr id="12" name="Content Placeholder 3"/>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195" indent="-342900">
              <a:buClr>
                <a:schemeClr val="tx1"/>
              </a:buClr>
              <a:buFont typeface="+mj-lt"/>
              <a:buAutoNum type="arabicPeriod"/>
              <a:defRPr sz="1400"/>
            </a:lvl2pPr>
            <a:lvl3pPr marL="612775" indent="-228600">
              <a:buClr>
                <a:schemeClr val="tx1"/>
              </a:buClr>
              <a:buFont typeface="+mj-lt"/>
              <a:buAutoNum type="arabicPeriod"/>
              <a:defRPr sz="1100"/>
            </a:lvl3pPr>
            <a:lvl4pPr marL="795655" indent="-228600">
              <a:buClr>
                <a:schemeClr val="tx1"/>
              </a:buClr>
              <a:buFont typeface="+mj-lt"/>
              <a:buAutoNum type="arabicPeriod"/>
              <a:defRPr sz="1100"/>
            </a:lvl4pPr>
            <a:lvl5pPr marL="978535" indent="-228600">
              <a:buClr>
                <a:schemeClr val="tx1"/>
              </a:buClr>
              <a:buFont typeface="+mj-lt"/>
              <a:buAutoNum type="arabicPeriod"/>
              <a:defRPr sz="1100"/>
            </a:lvl5pPr>
          </a:lstStyle>
          <a:p>
            <a:pPr lvl="0"/>
            <a:r>
              <a:rPr lang="en-US" noProof="0"/>
              <a:t>Quote Goes Here</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3550" y="251460"/>
            <a:ext cx="11567795" cy="1383665"/>
          </a:xfrm>
          <a:prstGeom prst="rect">
            <a:avLst/>
          </a:prstGeom>
        </p:spPr>
        <p:txBody>
          <a:bodyPr wrap="square">
            <a:spAutoFit/>
          </a:bodyPr>
          <a:lstStyle/>
          <a:p>
            <a:pPr algn="ctr">
              <a:lnSpc>
                <a:spcPct val="100000"/>
              </a:lnSpc>
              <a:spcAft>
                <a:spcPts val="600"/>
              </a:spcAft>
            </a:pPr>
            <a:r>
              <a:rPr lang="en-US" sz="28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The Complete 2020 Web Development Bootcamp/</a:t>
            </a:r>
            <a:br>
              <a:rPr lang="en-US" sz="28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br>
            <a:r>
              <a:rPr lang="en-US" sz="28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Deep Learning A-Z: Hands-on Artificial Neural Networks</a:t>
            </a:r>
            <a:br>
              <a:rPr lang="en-US" sz="28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br>
            <a:endParaRPr lang="en-US" sz="2800" dirty="0">
              <a:effectLst/>
              <a:latin typeface="Liberation Serif"/>
              <a:ea typeface="Droid Sans Fallback"/>
              <a:cs typeface="FreeSans"/>
            </a:endParaRPr>
          </a:p>
        </p:txBody>
      </p:sp>
      <p:sp>
        <p:nvSpPr>
          <p:cNvPr id="7" name="Rectangle 6"/>
          <p:cNvSpPr/>
          <p:nvPr/>
        </p:nvSpPr>
        <p:spPr>
          <a:xfrm>
            <a:off x="4656921" y="1217947"/>
            <a:ext cx="3399155" cy="553085"/>
          </a:xfrm>
          <a:prstGeom prst="rect">
            <a:avLst/>
          </a:prstGeom>
        </p:spPr>
        <p:txBody>
          <a:bodyPr wrap="none">
            <a:spAutoFit/>
          </a:bodyPr>
          <a:lstStyle/>
          <a:p>
            <a:pPr algn="ctr">
              <a:lnSpc>
                <a:spcPct val="150000"/>
              </a:lnSpc>
              <a:spcAft>
                <a:spcPts val="600"/>
              </a:spcAft>
            </a:pPr>
            <a:r>
              <a:rPr lang="en-IN" sz="2000" dirty="0">
                <a:solidFill>
                  <a:srgbClr val="000000"/>
                </a:solidFill>
                <a:latin typeface="Times New Roman" panose="02020603050405020304" pitchFamily="18" charset="0"/>
                <a:ea typeface="Times New Roman" panose="02020603050405020304" pitchFamily="18" charset="0"/>
                <a:cs typeface="FreeSans"/>
              </a:rPr>
              <a:t>Industrial Training Presentation</a:t>
            </a:r>
            <a:endParaRPr lang="en-US" sz="2000" dirty="0">
              <a:latin typeface="Liberation Serif"/>
              <a:ea typeface="Droid Sans Fallback"/>
              <a:cs typeface="FreeSans"/>
            </a:endParaRPr>
          </a:p>
        </p:txBody>
      </p:sp>
      <p:sp>
        <p:nvSpPr>
          <p:cNvPr id="9" name="Rectangle 8"/>
          <p:cNvSpPr/>
          <p:nvPr/>
        </p:nvSpPr>
        <p:spPr>
          <a:xfrm>
            <a:off x="3061252" y="3263831"/>
            <a:ext cx="6724431" cy="10915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spcAft>
                <a:spcPts val="600"/>
              </a:spcAft>
            </a:pPr>
            <a:r>
              <a:rPr lang="en-IN" sz="2000" dirty="0">
                <a:solidFill>
                  <a:srgbClr val="000000"/>
                </a:solidFill>
                <a:latin typeface="Times New Roman" panose="02020603050405020304" pitchFamily="18" charset="0"/>
                <a:ea typeface="Times New Roman" panose="02020603050405020304" pitchFamily="18" charset="0"/>
                <a:cs typeface="FreeSans"/>
              </a:rPr>
              <a:t>Presented by:</a:t>
            </a:r>
            <a:endParaRPr lang="en-IN" sz="2000" dirty="0">
              <a:solidFill>
                <a:srgbClr val="000000"/>
              </a:solidFill>
              <a:latin typeface="Times New Roman" panose="02020603050405020304" pitchFamily="18" charset="0"/>
              <a:ea typeface="Times New Roman" panose="02020603050405020304" pitchFamily="18" charset="0"/>
              <a:cs typeface="FreeSans"/>
            </a:endParaRPr>
          </a:p>
          <a:p>
            <a:pPr algn="ctr">
              <a:lnSpc>
                <a:spcPct val="150000"/>
              </a:lnSpc>
              <a:spcAft>
                <a:spcPts val="600"/>
              </a:spcAft>
            </a:pPr>
            <a:r>
              <a:rPr lang="en-US" altLang="en-IN" sz="2000" b="1" dirty="0">
                <a:solidFill>
                  <a:srgbClr val="000000"/>
                </a:solidFill>
                <a:latin typeface="Times New Roman" panose="02020603050405020304" pitchFamily="18" charset="0"/>
                <a:ea typeface="Times New Roman" panose="02020603050405020304" pitchFamily="18" charset="0"/>
                <a:cs typeface="FreeSans"/>
              </a:rPr>
              <a:t>BIDISHA BORGOHAIN</a:t>
            </a:r>
            <a:r>
              <a:rPr lang="en-IN" sz="2000" b="1" dirty="0">
                <a:solidFill>
                  <a:srgbClr val="000000"/>
                </a:solidFill>
                <a:latin typeface="Times New Roman" panose="02020603050405020304" pitchFamily="18" charset="0"/>
                <a:ea typeface="Times New Roman" panose="02020603050405020304" pitchFamily="18" charset="0"/>
                <a:cs typeface="FreeSans"/>
              </a:rPr>
              <a:t> (2017003</a:t>
            </a:r>
            <a:r>
              <a:rPr lang="en-US" altLang="en-IN" sz="2000" b="1" dirty="0">
                <a:solidFill>
                  <a:srgbClr val="000000"/>
                </a:solidFill>
                <a:latin typeface="Times New Roman" panose="02020603050405020304" pitchFamily="18" charset="0"/>
                <a:ea typeface="Times New Roman" panose="02020603050405020304" pitchFamily="18" charset="0"/>
                <a:cs typeface="FreeSans"/>
              </a:rPr>
              <a:t>49</a:t>
            </a:r>
            <a:r>
              <a:rPr lang="en-IN" sz="2000" b="1" dirty="0">
                <a:solidFill>
                  <a:srgbClr val="000000"/>
                </a:solidFill>
                <a:latin typeface="Times New Roman" panose="02020603050405020304" pitchFamily="18" charset="0"/>
                <a:ea typeface="Times New Roman" panose="02020603050405020304" pitchFamily="18" charset="0"/>
                <a:cs typeface="FreeSans"/>
              </a:rPr>
              <a:t>.)</a:t>
            </a:r>
            <a:r>
              <a:rPr lang="en-US" sz="2000" b="1" dirty="0">
                <a:latin typeface="Liberation Serif"/>
                <a:ea typeface="Times New Roman" panose="02020603050405020304" pitchFamily="18" charset="0"/>
                <a:cs typeface="FreeSans"/>
              </a:rPr>
              <a:t>,</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7</a:t>
            </a:r>
            <a:r>
              <a:rPr lang="en-US" sz="2000" b="1" baseline="30000" dirty="0">
                <a:latin typeface="Times New Roman" panose="02020603050405020304" pitchFamily="18" charset="0"/>
                <a:ea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Sem/Sec B</a:t>
            </a:r>
            <a:endPar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57545" y="1891665"/>
            <a:ext cx="1332230" cy="1162685"/>
          </a:xfrm>
          <a:prstGeom prst="rect">
            <a:avLst/>
          </a:prstGeom>
        </p:spPr>
      </p:pic>
      <p:sp>
        <p:nvSpPr>
          <p:cNvPr id="4" name="Rectangle 3"/>
          <p:cNvSpPr/>
          <p:nvPr/>
        </p:nvSpPr>
        <p:spPr>
          <a:xfrm>
            <a:off x="3308496" y="4969683"/>
            <a:ext cx="6096000" cy="1179810"/>
          </a:xfrm>
          <a:prstGeom prst="rect">
            <a:avLst/>
          </a:prstGeom>
        </p:spPr>
        <p:txBody>
          <a:bodyPr>
            <a:spAutoFit/>
          </a:bodyPr>
          <a:lstStyle/>
          <a:p>
            <a:pPr algn="ctr">
              <a:spcAft>
                <a:spcPts val="990"/>
              </a:spcAft>
            </a:pPr>
            <a:endParaRPr lang="en-IN" dirty="0">
              <a:solidFill>
                <a:srgbClr val="000000"/>
              </a:solidFill>
              <a:latin typeface="Times New Roman" panose="02020603050405020304" pitchFamily="18" charset="0"/>
              <a:cs typeface="Times New Roman" panose="02020603050405020304" pitchFamily="18" charset="0"/>
            </a:endParaRPr>
          </a:p>
          <a:p>
            <a:pPr algn="ctr">
              <a:spcAft>
                <a:spcPts val="990"/>
              </a:spcAft>
            </a:pPr>
            <a:r>
              <a:rPr lang="en-IN" dirty="0">
                <a:solidFill>
                  <a:srgbClr val="000000"/>
                </a:solidFill>
                <a:latin typeface="Times New Roman" panose="02020603050405020304" pitchFamily="18" charset="0"/>
                <a:cs typeface="Times New Roman" panose="02020603050405020304" pitchFamily="18" charset="0"/>
              </a:rPr>
              <a:t>Department of Computer Science and Engineering</a:t>
            </a:r>
            <a:endParaRPr lang="en-US" dirty="0">
              <a:latin typeface="Times New Roman" panose="02020603050405020304" pitchFamily="18" charset="0"/>
              <a:cs typeface="Times New Roman" panose="02020603050405020304" pitchFamily="18" charset="0"/>
            </a:endParaRPr>
          </a:p>
          <a:p>
            <a:pPr algn="ctr">
              <a:spcAft>
                <a:spcPts val="990"/>
              </a:spcAft>
            </a:pPr>
            <a:r>
              <a:rPr lang="en-IN" dirty="0">
                <a:solidFill>
                  <a:srgbClr val="000000"/>
                </a:solidFill>
                <a:latin typeface="Times New Roman" panose="02020603050405020304" pitchFamily="18" charset="0"/>
                <a:cs typeface="Times New Roman" panose="02020603050405020304" pitchFamily="18" charset="0"/>
              </a:rPr>
              <a:t>Sikkim Manipal Institute of Technology</a:t>
            </a:r>
            <a:endParaRPr lang="en-US" dirty="0">
              <a:latin typeface="Times New Roman" panose="02020603050405020304" pitchFamily="18" charset="0"/>
              <a:cs typeface="Times New Roman" panose="02020603050405020304" pitchFamily="18" charset="0"/>
            </a:endParaRPr>
          </a:p>
        </p:txBody>
      </p:sp>
      <p:pic>
        <p:nvPicPr>
          <p:cNvPr id="8" name="Picture 7" descr="KAALRAV 2020 -ThecollegeFeve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928110" y="4413885"/>
            <a:ext cx="5004435" cy="9645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14" name="Picture 1"/>
          <p:cNvPicPr>
            <a:picLocks noChangeAspect="1"/>
          </p:cNvPicPr>
          <p:nvPr>
            <p:ph idx="1"/>
          </p:nvPr>
        </p:nvPicPr>
        <p:blipFill>
          <a:blip r:embed="rId1"/>
          <a:srcRect l="904" t="4286" r="2109" b="5079"/>
          <a:stretch>
            <a:fillRect/>
          </a:stretch>
        </p:blipFill>
        <p:spPr>
          <a:xfrm>
            <a:off x="2781935" y="942975"/>
            <a:ext cx="6689090" cy="3761105"/>
          </a:xfrm>
          <a:prstGeom prst="rect">
            <a:avLst/>
          </a:prstGeom>
          <a:noFill/>
          <a:ln>
            <a:noFill/>
          </a:ln>
        </p:spPr>
      </p:pic>
      <p:sp>
        <p:nvSpPr>
          <p:cNvPr id="4" name="Text Box 3"/>
          <p:cNvSpPr txBox="1"/>
          <p:nvPr/>
        </p:nvSpPr>
        <p:spPr>
          <a:xfrm>
            <a:off x="2510790" y="5088255"/>
            <a:ext cx="7235825" cy="82994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The current date gets displayed and the user can add items to the list as well as delete the items when it is done.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18" name="Picture 18" descr="Screenshot (812)"/>
          <p:cNvPicPr>
            <a:picLocks noChangeAspect="1"/>
          </p:cNvPicPr>
          <p:nvPr>
            <p:ph idx="1"/>
          </p:nvPr>
        </p:nvPicPr>
        <p:blipFill>
          <a:blip r:embed="rId1"/>
          <a:stretch>
            <a:fillRect/>
          </a:stretch>
        </p:blipFill>
        <p:spPr>
          <a:xfrm>
            <a:off x="772795" y="1094105"/>
            <a:ext cx="10646410" cy="2343785"/>
          </a:xfrm>
          <a:prstGeom prst="rect">
            <a:avLst/>
          </a:prstGeom>
        </p:spPr>
      </p:pic>
      <p:sp>
        <p:nvSpPr>
          <p:cNvPr id="4" name="Text Box 3"/>
          <p:cNvSpPr txBox="1"/>
          <p:nvPr/>
        </p:nvSpPr>
        <p:spPr>
          <a:xfrm>
            <a:off x="1097280" y="3911600"/>
            <a:ext cx="10058400" cy="1198880"/>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When a new user registers, a new entry gets created in the database along with his/her details. The details get stored as normal text however the password gets stored as encrypted text in the database.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097280" y="806981"/>
            <a:ext cx="10058400" cy="587584"/>
          </a:xfrm>
        </p:spPr>
        <p:txBody>
          <a:bodyPr/>
          <a:p>
            <a:pPr algn="ctr"/>
            <a:r>
              <a:rPr lang="en-US" sz="32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List App</a:t>
            </a:r>
            <a:endParaRPr lang="en-US" sz="32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9" name="Picture 19" descr="Screenshot (672)"/>
          <p:cNvPicPr>
            <a:picLocks noChangeAspect="1"/>
          </p:cNvPicPr>
          <p:nvPr>
            <p:ph idx="1"/>
          </p:nvPr>
        </p:nvPicPr>
        <p:blipFill>
          <a:blip r:embed="rId1"/>
          <a:srcRect l="904" t="4565" r="1048" b="6151"/>
          <a:stretch>
            <a:fillRect/>
          </a:stretch>
        </p:blipFill>
        <p:spPr>
          <a:xfrm>
            <a:off x="2751455" y="1530350"/>
            <a:ext cx="6689090" cy="3761105"/>
          </a:xfrm>
          <a:prstGeom prst="rect">
            <a:avLst/>
          </a:prstGeom>
        </p:spPr>
      </p:pic>
      <p:sp>
        <p:nvSpPr>
          <p:cNvPr id="4" name="Text Box 3"/>
          <p:cNvSpPr txBox="1"/>
          <p:nvPr/>
        </p:nvSpPr>
        <p:spPr>
          <a:xfrm>
            <a:off x="2535555" y="5405120"/>
            <a:ext cx="7182485" cy="82994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A Grocery list app for adding and deleting items using the React framework and JavaScript.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 Deep Learning is a subfield of machine learning concerned with algorithms inspired by the structure and function of the brain called artificial neural networks.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Deep learning is an artificial intelligence (AI) function that imitates the workings of the human brain in processing data and creating patterns for use in decision making. </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 It unravels huge amounts of unstructured data that would normally take humans decades to understand and process.</a:t>
            </a:r>
            <a:endParaRPr lang="en-US" sz="24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p>
            <a:r>
              <a:rPr lang="en-US" dirty="0">
                <a:solidFill>
                  <a:schemeClr val="tx1"/>
                </a:solidFill>
                <a:latin typeface="Times New Roman" panose="02020603050405020304" pitchFamily="18" charset="0"/>
                <a:cs typeface="Times New Roman" panose="02020603050405020304" pitchFamily="18" charset="0"/>
                <a:sym typeface="+mn-ea"/>
              </a:rPr>
              <a:t>Introduction – DEEP LEARNING</a:t>
            </a:r>
            <a:br>
              <a:rPr lang="en-US" dirty="0">
                <a:solidFill>
                  <a:schemeClr val="tx1"/>
                </a:solidFill>
                <a:latin typeface="Times New Roman" panose="02020603050405020304" pitchFamily="18" charset="0"/>
                <a:cs typeface="Times New Roman" panose="02020603050405020304" pitchFamily="18" charset="0"/>
              </a:rPr>
            </a:b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097280" y="1530351"/>
            <a:ext cx="10058400" cy="3760891"/>
          </a:xfrm>
        </p:spPr>
        <p:txBody>
          <a:bodyPr>
            <a:noAutofit/>
          </a:bodyPr>
          <a:p>
            <a:pPr>
              <a:buFont typeface="Wingdings" panose="05000000000000000000" charset="0"/>
              <a:buChar char="q"/>
            </a:pPr>
            <a:r>
              <a:rPr lang="en-US" sz="2400">
                <a:latin typeface="Times New Roman" panose="02020603050405020304" pitchFamily="18" charset="0"/>
                <a:cs typeface="Times New Roman" panose="02020603050405020304" pitchFamily="18" charset="0"/>
              </a:rPr>
              <a:t> Artifial Neural Network: Artificial neural networks (ANNs) are computing systems vaguely inspired by the biological neural networks that constitute animal brains.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400">
                <a:latin typeface="Times New Roman" panose="02020603050405020304" pitchFamily="18" charset="0"/>
                <a:cs typeface="Times New Roman" panose="02020603050405020304" pitchFamily="18" charset="0"/>
              </a:rPr>
              <a:t> Convolutional Neural Network: Class of deep neural networks, most commonly applied to analyzing visual imagery. </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400">
                <a:latin typeface="Times New Roman" panose="02020603050405020304" pitchFamily="18" charset="0"/>
                <a:cs typeface="Times New Roman" panose="02020603050405020304" pitchFamily="18" charset="0"/>
              </a:rPr>
              <a:t> Recurrent Neural Network: RNNs can take one or more input vectors and produce one or more output vectors and the output(s) are influenced not just by weights applied on inputs like a regular NN, but also by a “hidden” state vector representing the context based on prior input(s)/output(s).</a:t>
            </a:r>
            <a:endParaRPr lang="en-US" sz="24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066800" y="1670685"/>
            <a:ext cx="10058400" cy="4348480"/>
          </a:xfrm>
        </p:spPr>
        <p:txBody>
          <a:bodyPr>
            <a:normAutofit lnSpcReduction="10000"/>
          </a:bodyPr>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1.The churn rate, also known as the rate of attrition or customer churn, is the rate at which customers stop doing business with an entity. In case of banking, it is the rate at which customers discontinue their subscriptions within a given time period.</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2.A bank or company can compare its churn and growth rates to determine if there was overall growth or loss.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3.A high churn rate could adversely affect profits and impede growth. Churn rate is an important factor in banking because most banks and credit 	unions pour a lot of effort into marketing to lure people in, but it is of no good or profitable if the customers don't stick around.</a:t>
            </a:r>
            <a:endParaRPr lang="en-US" sz="24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833120" y="1188720"/>
            <a:ext cx="10526395" cy="587375"/>
          </a:xfrm>
        </p:spPr>
        <p:txBody>
          <a:bodyPr>
            <a:normAutofit fontScale="90000"/>
          </a:bodyPr>
          <a:p>
            <a:pPr algn="ctr"/>
            <a:r>
              <a:rPr lang="en-US" sz="3555">
                <a:latin typeface="Times New Roman" panose="02020603050405020304" pitchFamily="18" charset="0"/>
                <a:cs typeface="Times New Roman" panose="02020603050405020304" pitchFamily="18" charset="0"/>
              </a:rPr>
              <a:t>Churn Rate prediction using Artificial Neural Network</a:t>
            </a:r>
            <a:br>
              <a:rPr lang="en-US" sz="3555">
                <a:latin typeface="Times New Roman" panose="02020603050405020304" pitchFamily="18" charset="0"/>
                <a:cs typeface="Times New Roman" panose="02020603050405020304" pitchFamily="18" charset="0"/>
              </a:rPr>
            </a:br>
            <a:r>
              <a:rPr lang="en-US" sz="2665">
                <a:latin typeface="Times New Roman" panose="02020603050405020304" pitchFamily="18" charset="0"/>
                <a:cs typeface="Times New Roman" panose="02020603050405020304" pitchFamily="18" charset="0"/>
              </a:rPr>
              <a:t>abstract</a:t>
            </a:r>
            <a:endParaRPr lang="en-US" sz="2665">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sz="2400">
                <a:latin typeface="Times New Roman" panose="02020603050405020304" pitchFamily="18" charset="0"/>
                <a:cs typeface="Times New Roman" panose="02020603050405020304" pitchFamily="18" charset="0"/>
              </a:rPr>
              <a:t>My project “Churn  Rate Prediction using ANN’ analyse customer behaviour</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and predict accordingly  whether they will stay with the bank or leave it. Bank can use this information to identify the loyal customers and also make necessary precautions to decrease the churn rate.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The model outputs either 0 or 1. 1 means the customer has a high chance of staying with the bank and 0 means the customer has a low chance of staying with the bank.</a:t>
            </a:r>
            <a:endParaRPr lang="en-US" sz="24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pPr algn="ctr"/>
            <a:r>
              <a:rPr lang="en-US" sz="3200">
                <a:latin typeface="Times New Roman" panose="02020603050405020304" pitchFamily="18" charset="0"/>
                <a:cs typeface="Times New Roman" panose="02020603050405020304" pitchFamily="18" charset="0"/>
              </a:rPr>
              <a:t>Introduction</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latin typeface="Times New Roman" panose="02020603050405020304" pitchFamily="18" charset="0"/>
                <a:cs typeface="Times New Roman" panose="02020603050405020304" pitchFamily="18" charset="0"/>
              </a:rPr>
              <a:t>implementation</a:t>
            </a:r>
            <a:endParaRPr lang="en-US" sz="3200">
              <a:latin typeface="Times New Roman" panose="02020603050405020304" pitchFamily="18" charset="0"/>
              <a:cs typeface="Times New Roman" panose="02020603050405020304" pitchFamily="18" charset="0"/>
            </a:endParaRPr>
          </a:p>
        </p:txBody>
      </p:sp>
      <p:pic>
        <p:nvPicPr>
          <p:cNvPr id="4" name="Picture 3" descr="Screenshot (780)"/>
          <p:cNvPicPr>
            <a:picLocks noChangeAspect="1"/>
          </p:cNvPicPr>
          <p:nvPr>
            <p:ph idx="1"/>
          </p:nvPr>
        </p:nvPicPr>
        <p:blipFill>
          <a:blip r:embed="rId1"/>
          <a:stretch>
            <a:fillRect/>
          </a:stretch>
        </p:blipFill>
        <p:spPr>
          <a:xfrm>
            <a:off x="843280" y="1753235"/>
            <a:ext cx="6666230" cy="3470275"/>
          </a:xfrm>
          <a:prstGeom prst="rect">
            <a:avLst/>
          </a:prstGeom>
        </p:spPr>
      </p:pic>
      <p:sp>
        <p:nvSpPr>
          <p:cNvPr id="5" name="Text Box 4"/>
          <p:cNvSpPr txBox="1"/>
          <p:nvPr/>
        </p:nvSpPr>
        <p:spPr>
          <a:xfrm>
            <a:off x="1670685" y="5404485"/>
            <a:ext cx="3956050" cy="398780"/>
          </a:xfrm>
          <a:prstGeom prst="rect">
            <a:avLst/>
          </a:prstGeom>
          <a:noFill/>
        </p:spPr>
        <p:txBody>
          <a:bodyPr wrap="square" rtlCol="0">
            <a:spAutoFit/>
          </a:bodyPr>
          <a:p>
            <a:r>
              <a:rPr lang="en-US"/>
              <a:t></a:t>
            </a:r>
            <a:r>
              <a:rPr lang="en-US" sz="2000">
                <a:latin typeface="Times New Roman" panose="02020603050405020304" pitchFamily="18" charset="0"/>
                <a:cs typeface="Times New Roman" panose="02020603050405020304" pitchFamily="18" charset="0"/>
              </a:rPr>
              <a:t>A brief look at the dataset</a:t>
            </a:r>
            <a:endParaRPr lang="en-US" sz="2000">
              <a:latin typeface="Times New Roman" panose="02020603050405020304" pitchFamily="18" charset="0"/>
              <a:cs typeface="Times New Roman" panose="02020603050405020304" pitchFamily="18" charset="0"/>
            </a:endParaRPr>
          </a:p>
        </p:txBody>
      </p:sp>
      <p:sp>
        <p:nvSpPr>
          <p:cNvPr id="6" name="Text Box 5"/>
          <p:cNvSpPr txBox="1"/>
          <p:nvPr/>
        </p:nvSpPr>
        <p:spPr>
          <a:xfrm>
            <a:off x="7705725" y="2122805"/>
            <a:ext cx="3576320" cy="132207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Exited is the dependent feature,i.e, the target outputs.</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There are no null features.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Picture 4" descr="Screenshot (781)"/>
          <p:cNvPicPr>
            <a:picLocks noChangeAspect="1"/>
          </p:cNvPicPr>
          <p:nvPr>
            <p:ph sz="half" idx="2"/>
          </p:nvPr>
        </p:nvPicPr>
        <p:blipFill>
          <a:blip r:embed="rId1"/>
          <a:stretch>
            <a:fillRect/>
          </a:stretch>
        </p:blipFill>
        <p:spPr>
          <a:xfrm>
            <a:off x="751205" y="793115"/>
            <a:ext cx="6212205" cy="3712210"/>
          </a:xfrm>
          <a:prstGeom prst="rect">
            <a:avLst/>
          </a:prstGeom>
        </p:spPr>
      </p:pic>
      <p:pic>
        <p:nvPicPr>
          <p:cNvPr id="7" name="Picture 7" descr="Screenshot (782)"/>
          <p:cNvPicPr>
            <a:picLocks noChangeAspect="1"/>
          </p:cNvPicPr>
          <p:nvPr>
            <p:ph sz="half" idx="14"/>
          </p:nvPr>
        </p:nvPicPr>
        <p:blipFill>
          <a:blip r:embed="rId2"/>
          <a:stretch>
            <a:fillRect/>
          </a:stretch>
        </p:blipFill>
        <p:spPr>
          <a:xfrm>
            <a:off x="5931535" y="4716780"/>
            <a:ext cx="5509895" cy="1405890"/>
          </a:xfrm>
          <a:prstGeom prst="rect">
            <a:avLst/>
          </a:prstGeom>
        </p:spPr>
      </p:pic>
      <p:sp>
        <p:nvSpPr>
          <p:cNvPr id="6" name="Text Box 5"/>
          <p:cNvSpPr txBox="1"/>
          <p:nvPr/>
        </p:nvSpPr>
        <p:spPr>
          <a:xfrm>
            <a:off x="7378065" y="1572260"/>
            <a:ext cx="2927350" cy="255333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Handling categorical data:</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LabelEncoder is used for label encoding the gender column.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OneHotEncoding is done on the geography column</a:t>
            </a:r>
            <a:r>
              <a:rPr lang="en-US"/>
              <a:t>.</a:t>
            </a:r>
            <a:endParaRPr lang="en-US"/>
          </a:p>
        </p:txBody>
      </p:sp>
      <p:sp>
        <p:nvSpPr>
          <p:cNvPr id="8" name="Text Box 7"/>
          <p:cNvSpPr txBox="1"/>
          <p:nvPr/>
        </p:nvSpPr>
        <p:spPr>
          <a:xfrm>
            <a:off x="1010920" y="4646295"/>
            <a:ext cx="4556760" cy="132207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sym typeface="+mn-ea"/>
              </a:rPr>
              <a:t>We split the data set in 8:2 ratio. 80% data is used for training and rest 20% or testing.</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Then we import StandardScaler or feature scaling.</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9" name="Picture 9" descr="Screenshot (783)"/>
          <p:cNvPicPr>
            <a:picLocks noChangeAspect="1"/>
          </p:cNvPicPr>
          <p:nvPr>
            <p:ph idx="1"/>
          </p:nvPr>
        </p:nvPicPr>
        <p:blipFill>
          <a:blip r:embed="rId1"/>
          <a:stretch>
            <a:fillRect/>
          </a:stretch>
        </p:blipFill>
        <p:spPr>
          <a:xfrm>
            <a:off x="816610" y="807085"/>
            <a:ext cx="7437120" cy="3865880"/>
          </a:xfrm>
          <a:prstGeom prst="rect">
            <a:avLst/>
          </a:prstGeom>
        </p:spPr>
      </p:pic>
      <p:sp>
        <p:nvSpPr>
          <p:cNvPr id="5" name="Text Box 4"/>
          <p:cNvSpPr txBox="1"/>
          <p:nvPr/>
        </p:nvSpPr>
        <p:spPr>
          <a:xfrm>
            <a:off x="8409305" y="807085"/>
            <a:ext cx="2746375" cy="439991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We then build the ANN . We build a Sequential model.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 activation function used in the hidden layers:  relu.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Number of hidden layers: 2</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Number of neurons per hidden layer: 6</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Number of neurons in the output layer: 1</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Activation function in the output layer: sigmoid</a:t>
            </a:r>
            <a:endParaRPr lang="en-US" sz="2000">
              <a:latin typeface="Times New Roman" panose="02020603050405020304" pitchFamily="18" charset="0"/>
              <a:cs typeface="Times New Roman" panose="02020603050405020304" pitchFamily="18" charset="0"/>
            </a:endParaRPr>
          </a:p>
        </p:txBody>
      </p:sp>
      <p:sp>
        <p:nvSpPr>
          <p:cNvPr id="6" name="Text Box 5"/>
          <p:cNvSpPr txBox="1"/>
          <p:nvPr/>
        </p:nvSpPr>
        <p:spPr>
          <a:xfrm>
            <a:off x="1097280" y="4763770"/>
            <a:ext cx="6202045" cy="175323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sym typeface="+mn-ea"/>
              </a:rPr>
              <a:t>We then train the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Optimizer used: Adam</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Loss function used: Binary Cross Entropy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Batch size: 32</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Number of epochs: 100</a:t>
            </a:r>
            <a:endParaRPr lang="en-US">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sz="3200" dirty="0">
                <a:solidFill>
                  <a:schemeClr val="tx1"/>
                </a:solidFill>
                <a:latin typeface="Times New Roman" panose="02020603050405020304" pitchFamily="18" charset="0"/>
                <a:cs typeface="Times New Roman" panose="02020603050405020304" pitchFamily="18" charset="0"/>
              </a:rPr>
              <a:t>Contents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sz="half" idx="2"/>
          </p:nvPr>
        </p:nvSpPr>
        <p:spPr>
          <a:xfrm>
            <a:off x="5521960" y="983615"/>
            <a:ext cx="5981065" cy="5047615"/>
          </a:xfrm>
        </p:spPr>
        <p:txBody>
          <a:bodyPr>
            <a:normAutofit lnSpcReduction="20000"/>
          </a:bodyPr>
          <a:lstStyle/>
          <a:p>
            <a:pPr marL="0" indent="0">
              <a:buNone/>
            </a:pPr>
            <a:r>
              <a:rPr lang="en-US" sz="24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Introduction – Web Development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Front End – HTML, CSS,  Bootstrap, React   and JavaScript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  Back End – NodeJS and MongoDB</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To-Do List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5.  Grocery List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6.  Introduction-Deep Learning</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7.  Artificial Neural Network</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8.  Convolutional Neural Network</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9.  Recurrent Neural Network</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10. Churn  Rate Prediction using ANN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10" name="Picture 10" descr="Screenshot (785)"/>
          <p:cNvPicPr>
            <a:picLocks noChangeAspect="1"/>
          </p:cNvPicPr>
          <p:nvPr>
            <p:ph idx="1"/>
          </p:nvPr>
        </p:nvPicPr>
        <p:blipFill>
          <a:blip r:embed="rId1"/>
          <a:stretch>
            <a:fillRect/>
          </a:stretch>
        </p:blipFill>
        <p:spPr>
          <a:xfrm>
            <a:off x="1097280" y="942975"/>
            <a:ext cx="7211695" cy="4213860"/>
          </a:xfrm>
          <a:prstGeom prst="rect">
            <a:avLst/>
          </a:prstGeom>
        </p:spPr>
      </p:pic>
      <p:sp>
        <p:nvSpPr>
          <p:cNvPr id="4" name="Text Box 3"/>
          <p:cNvSpPr txBox="1"/>
          <p:nvPr/>
        </p:nvSpPr>
        <p:spPr>
          <a:xfrm>
            <a:off x="8600440" y="942975"/>
            <a:ext cx="2535555" cy="255333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Predicting the Test set results: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We keep the threshold as 0.5 which means &gt;0.5 will give the output as 1 and &lt;=0.5 will give the output as 0.</a:t>
            </a:r>
            <a:endParaRPr lang="en-US" sz="2000">
              <a:latin typeface="Times New Roman" panose="02020603050405020304" pitchFamily="18" charset="0"/>
              <a:cs typeface="Times New Roman" panose="02020603050405020304" pitchFamily="18" charset="0"/>
            </a:endParaRPr>
          </a:p>
        </p:txBody>
      </p:sp>
      <p:sp>
        <p:nvSpPr>
          <p:cNvPr id="6" name="Text Box 5"/>
          <p:cNvSpPr txBox="1"/>
          <p:nvPr/>
        </p:nvSpPr>
        <p:spPr>
          <a:xfrm>
            <a:off x="8600440" y="3609975"/>
            <a:ext cx="2851785" cy="255333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We use a confusion matrix to visualize the performance of our model. We then compute the accuracy of our model on the test dataset and the accuracy comes out to be 86%.</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825500" y="1243965"/>
            <a:ext cx="10601960" cy="4820920"/>
          </a:xfrm>
        </p:spPr>
        <p:txBody>
          <a:bodyPr>
            <a:noAutofit/>
          </a:bodyPr>
          <a:p>
            <a:pPr>
              <a:lnSpc>
                <a:spcPct val="150000"/>
              </a:lnSpc>
            </a:pPr>
            <a:r>
              <a:rPr lang="en-US">
                <a:latin typeface="Times New Roman" panose="02020603050405020304" pitchFamily="18" charset="0"/>
                <a:cs typeface="Times New Roman" panose="02020603050405020304" pitchFamily="18" charset="0"/>
              </a:rPr>
              <a:t>Nowadays almost everything happens online - Online transactions, online banking, online shopping etc.Every company needs to maintain their website inorder to maintain communication between them and their potential clients, sell their products or services, generate leads for the business, and increase the popularity of the company and much more.Therefore a full stack web developer has become much in demand in recent years.</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In a world generating millions of data on a daily basis, deep learning can help utilise those data, learn from them and effectively use that knowledge for prediction, image classiication, speech recognition and much more. </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Both these courses introduced me to new technologies and helped to develop my skills which will be helpul in my work life.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097280" y="762531"/>
            <a:ext cx="10058400" cy="587584"/>
          </a:xfrm>
        </p:spPr>
        <p:txBody>
          <a:bodyPr/>
          <a:p>
            <a:pPr algn="ctr"/>
            <a:r>
              <a:rPr lang="en-US" sz="3200">
                <a:latin typeface="Times New Roman" panose="02020603050405020304" pitchFamily="18" charset="0"/>
                <a:cs typeface="Times New Roman" panose="02020603050405020304" pitchFamily="18" charset="0"/>
              </a:rPr>
              <a:t>SUMMARY</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97280" y="861391"/>
            <a:ext cx="10058400" cy="5007701"/>
          </a:xfrm>
        </p:spPr>
        <p:txBody>
          <a:bodyPr>
            <a:normAutofit/>
          </a:bodyPr>
          <a:lstStyle/>
          <a:p>
            <a:pPr marL="384175" lvl="2" indent="0">
              <a:buNone/>
            </a:pPr>
            <a:r>
              <a:rPr lang="en-IN" sz="9000" dirty="0">
                <a:latin typeface="Times New Roman" panose="02020603050405020304" pitchFamily="18" charset="0"/>
                <a:cs typeface="Times New Roman" panose="02020603050405020304" pitchFamily="18" charset="0"/>
              </a:rPr>
              <a:t>		</a:t>
            </a:r>
            <a:endParaRPr lang="en-IN" sz="9000" dirty="0">
              <a:latin typeface="Times New Roman" panose="02020603050405020304" pitchFamily="18" charset="0"/>
              <a:cs typeface="Times New Roman" panose="02020603050405020304" pitchFamily="18" charset="0"/>
            </a:endParaRPr>
          </a:p>
          <a:p>
            <a:pPr marL="384175" lvl="2" indent="0">
              <a:buNone/>
            </a:pPr>
            <a:r>
              <a:rPr lang="en-IN" sz="9000" dirty="0">
                <a:latin typeface="Times New Roman" panose="02020603050405020304" pitchFamily="18" charset="0"/>
                <a:cs typeface="Times New Roman" panose="02020603050405020304" pitchFamily="18" charset="0"/>
              </a:rPr>
              <a:t>	  THANK YOU</a:t>
            </a:r>
            <a:endParaRPr lang="en-IN" sz="9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2247265" y="958215"/>
            <a:ext cx="7710805" cy="963295"/>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Introduction – WEB DEVELOPMENT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half" idx="2"/>
          </p:nvPr>
        </p:nvSpPr>
        <p:spPr>
          <a:xfrm>
            <a:off x="821635" y="1921565"/>
            <a:ext cx="10561981" cy="4214192"/>
          </a:xfrm>
        </p:spPr>
        <p:txBody>
          <a:bodyPr>
            <a:norm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Web development refers to building, creating, and maintaining websites.</a:t>
            </a: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 It includes aspects such as web design, web publishing, web programming, and database management.</a:t>
            </a: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Web development can range from developing a simple single static page of plain text to complex Web-based Internet applications (Web apps), electronic businesses, and social network services. </a:t>
            </a: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Front-end web development is done using HTML, CSS and JavaScript. The backend of the web consists of the server that hosts the website, an application for running it and a database to contain the data.</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684132"/>
            <a:ext cx="10058400" cy="3760891"/>
          </a:xfrm>
        </p:spPr>
        <p:txBody>
          <a:bodyPr>
            <a:normAutofit/>
          </a:bodyPr>
          <a:lstStyle/>
          <a:p>
            <a:pPr>
              <a:buClr>
                <a:schemeClr val="accent5">
                  <a:lumMod val="95000"/>
                  <a:lumOff val="5000"/>
                </a:schemeClr>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HTML – It’s a mark-up language</a:t>
            </a:r>
            <a:endParaRPr lang="en-IN" sz="2400" dirty="0">
              <a:latin typeface="Times New Roman" panose="02020603050405020304" pitchFamily="18" charset="0"/>
              <a:cs typeface="Times New Roman" panose="02020603050405020304" pitchFamily="18" charset="0"/>
            </a:endParaRPr>
          </a:p>
          <a:p>
            <a:pPr>
              <a:buClr>
                <a:schemeClr val="accent5">
                  <a:lumMod val="95000"/>
                  <a:lumOff val="5000"/>
                </a:schemeClr>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CSS – Used to style Web pages.</a:t>
            </a:r>
            <a:endParaRPr lang="en-IN" sz="2400" dirty="0">
              <a:latin typeface="Times New Roman" panose="02020603050405020304" pitchFamily="18" charset="0"/>
              <a:cs typeface="Times New Roman" panose="02020603050405020304" pitchFamily="18" charset="0"/>
            </a:endParaRPr>
          </a:p>
          <a:p>
            <a:pPr>
              <a:buClr>
                <a:schemeClr val="accent5">
                  <a:lumMod val="95000"/>
                  <a:lumOff val="5000"/>
                </a:schemeClr>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Bootstrap - A free and open source CSS framework</a:t>
            </a:r>
            <a:endParaRPr lang="en-IN" sz="2400" dirty="0">
              <a:latin typeface="Times New Roman" panose="02020603050405020304" pitchFamily="18" charset="0"/>
              <a:cs typeface="Times New Roman" panose="02020603050405020304" pitchFamily="18" charset="0"/>
            </a:endParaRPr>
          </a:p>
          <a:p>
            <a:pPr>
              <a:buClr>
                <a:schemeClr val="accent5">
                  <a:lumMod val="95000"/>
                  <a:lumOff val="5000"/>
                </a:schemeClr>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JavaScript – Light weight and is used to make websites dynamic</a:t>
            </a:r>
            <a:endParaRPr lang="en-IN" sz="2400" dirty="0">
              <a:latin typeface="Times New Roman" panose="02020603050405020304" pitchFamily="18" charset="0"/>
              <a:cs typeface="Times New Roman" panose="02020603050405020304" pitchFamily="18" charset="0"/>
            </a:endParaRPr>
          </a:p>
          <a:p>
            <a:pPr>
              <a:buClr>
                <a:schemeClr val="accent5">
                  <a:lumMod val="95000"/>
                  <a:lumOff val="5000"/>
                </a:schemeClr>
              </a:buClr>
              <a:buFont typeface="Arial" panose="020B0604020202020204" pitchFamily="34" charset="0"/>
              <a:buChar char="•"/>
            </a:pPr>
            <a:r>
              <a:rPr lang="en-US" altLang="en-IN" sz="2400" dirty="0">
                <a:latin typeface="Times New Roman" panose="02020603050405020304" pitchFamily="18" charset="0"/>
                <a:cs typeface="Times New Roman" panose="02020603050405020304" pitchFamily="18" charset="0"/>
              </a:rPr>
              <a:t> React - Open-source JavaScript library for building user interfaces or UI components.</a:t>
            </a:r>
            <a:endParaRPr lang="en-US" alt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Front end</a:t>
            </a:r>
            <a:endParaRPr lang="en-IN"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684132"/>
            <a:ext cx="10058400" cy="3760891"/>
          </a:xfrm>
        </p:spPr>
        <p:txBody>
          <a:bodyPr>
            <a:normAutofit/>
          </a:bodyPr>
          <a:lstStyle/>
          <a:p>
            <a:pPr>
              <a:buClr>
                <a:schemeClr val="accent5">
                  <a:lumMod val="95000"/>
                  <a:lumOff val="5000"/>
                </a:schemeClr>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NodeJS – </a:t>
            </a:r>
            <a:r>
              <a:rPr lang="en-GB" sz="2400" dirty="0">
                <a:latin typeface="Times New Roman" panose="02020603050405020304" pitchFamily="18" charset="0"/>
                <a:cs typeface="Times New Roman" panose="02020603050405020304" pitchFamily="18" charset="0"/>
              </a:rPr>
              <a:t>A</a:t>
            </a:r>
            <a:r>
              <a:rPr lang="en-GB" sz="2400" dirty="0">
                <a:effectLst/>
                <a:latin typeface="Times New Roman" panose="02020603050405020304" pitchFamily="18" charset="0"/>
                <a:ea typeface="Times New Roman" panose="02020603050405020304" pitchFamily="18" charset="0"/>
              </a:rPr>
              <a:t>n open-source, cross-platform, JavaScript runtime environment (Framework) that executes JavaScript code outside a web browser</a:t>
            </a:r>
            <a:r>
              <a:rPr lang="en-IN"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buClr>
                <a:schemeClr val="accent5">
                  <a:lumMod val="95000"/>
                  <a:lumOff val="5000"/>
                </a:schemeClr>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MongoDB - MongoDB is a cross-platform document-oriented database program. Classified as a NoSQL database program, MongoDB uses JSON-like documents with optional schemas. </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back end</a:t>
            </a:r>
            <a:endParaRPr lang="en-IN"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76705"/>
            <a:ext cx="10058400" cy="4533265"/>
          </a:xfrm>
        </p:spPr>
        <p:txBody>
          <a:bodyPr>
            <a:normAutofit/>
          </a:bodyPr>
          <a:lstStyle/>
          <a:p>
            <a:pPr>
              <a:lnSpc>
                <a:spcPct val="150000"/>
              </a:lnSpc>
              <a:tabLst>
                <a:tab pos="361315" algn="l"/>
              </a:tabLst>
            </a:pPr>
            <a:r>
              <a:rPr lang="en-US" sz="2800" dirty="0">
                <a:effectLst/>
                <a:latin typeface="Times New Roman" panose="02020603050405020304" pitchFamily="18" charset="0"/>
                <a:ea typeface="Times New Roman" panose="02020603050405020304" pitchFamily="18" charset="0"/>
              </a:rPr>
              <a:t>The front-end of this to-do app is made using HTML,CSS and Bootstrap. The backend scripting is done using NodeJS , the database is maintained using mongoDB and the data modeling is done using Mongoose .Passport.js is used for adding cookies and sessions for Authentication. </a:t>
            </a:r>
            <a:endParaRPr lang="en-IN" sz="2800" dirty="0"/>
          </a:p>
        </p:txBody>
      </p:sp>
      <p:sp>
        <p:nvSpPr>
          <p:cNvPr id="3" name="Title 2"/>
          <p:cNvSpPr>
            <a:spLocks noGrp="1"/>
          </p:cNvSpPr>
          <p:nvPr>
            <p:ph type="title"/>
          </p:nvPr>
        </p:nvSpPr>
        <p:spPr>
          <a:xfrm>
            <a:off x="1066800" y="988908"/>
            <a:ext cx="10058400" cy="587584"/>
          </a:xfrm>
        </p:spPr>
        <p:txBody>
          <a:bodyPr/>
          <a:lstStyle/>
          <a:p>
            <a:r>
              <a:rPr lang="en-IN" dirty="0"/>
              <a:t>			   </a:t>
            </a:r>
            <a:r>
              <a:rPr lang="en-IN" sz="3200" dirty="0"/>
              <a:t> </a:t>
            </a:r>
            <a:r>
              <a:rPr lang="en-US" altLang="en-I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to-do list</a:t>
            </a:r>
            <a:r>
              <a:rPr lang="en-I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app</a:t>
            </a:r>
            <a:endParaRPr lang="en-I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solidFill>
            <a:schemeClr val="bg1"/>
          </a:solidFill>
          <a:ln>
            <a:solidFill>
              <a:schemeClr val="bg1"/>
            </a:solidFill>
          </a:ln>
        </p:spPr>
        <p:txBody>
          <a:bodyPr/>
          <a:p>
            <a:pPr marL="0" indent="0">
              <a:buFont typeface="Wingdings" panose="05000000000000000000" charset="0"/>
              <a:buNone/>
            </a:pPr>
            <a:r>
              <a:rPr lang="en-US" sz="2800">
                <a:latin typeface="Times New Roman" panose="02020603050405020304" pitchFamily="18" charset="0"/>
                <a:cs typeface="Times New Roman" panose="02020603050405020304" pitchFamily="18" charset="0"/>
              </a:rPr>
              <a:t>&gt; User registers to the to-do app</a:t>
            </a:r>
            <a:endParaRPr lang="en-US" sz="28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a:latin typeface="Times New Roman" panose="02020603050405020304" pitchFamily="18" charset="0"/>
                <a:cs typeface="Times New Roman" panose="02020603050405020304" pitchFamily="18" charset="0"/>
              </a:rPr>
              <a:t>&gt; User logins to to-do app through registered userID and password</a:t>
            </a:r>
            <a:endParaRPr lang="en-US" sz="28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a:latin typeface="Times New Roman" panose="02020603050405020304" pitchFamily="18" charset="0"/>
                <a:cs typeface="Times New Roman" panose="02020603050405020304" pitchFamily="18" charset="0"/>
              </a:rPr>
              <a:t>&gt; Add items to to-do list</a:t>
            </a:r>
            <a:endParaRPr lang="en-US" sz="28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a:latin typeface="Times New Roman" panose="02020603050405020304" pitchFamily="18" charset="0"/>
                <a:cs typeface="Times New Roman" panose="02020603050405020304" pitchFamily="18" charset="0"/>
              </a:rPr>
              <a:t>&gt; Delete items from to-do list</a:t>
            </a:r>
            <a:endParaRPr lang="en-US" sz="2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r>
              <a:rPr lang="en-US" sz="3200">
                <a:solidFill>
                  <a:schemeClr val="tx1"/>
                </a:solidFill>
                <a:latin typeface="Times New Roman" panose="02020603050405020304" pitchFamily="18" charset="0"/>
                <a:cs typeface="Times New Roman" panose="02020603050405020304" pitchFamily="18" charset="0"/>
              </a:rPr>
              <a:t>The functionalities are:</a:t>
            </a:r>
            <a:endParaRPr lang="en-US" sz="32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15" name="Picture 15" descr="Screenshot (809)"/>
          <p:cNvPicPr>
            <a:picLocks noChangeAspect="1"/>
          </p:cNvPicPr>
          <p:nvPr>
            <p:ph idx="1"/>
          </p:nvPr>
        </p:nvPicPr>
        <p:blipFill>
          <a:blip r:embed="rId1"/>
          <a:srcRect l="1808" t="3751" r="1651" b="5637"/>
          <a:stretch>
            <a:fillRect/>
          </a:stretch>
        </p:blipFill>
        <p:spPr>
          <a:xfrm>
            <a:off x="2863215" y="942975"/>
            <a:ext cx="6944995" cy="3905250"/>
          </a:xfrm>
          <a:prstGeom prst="rect">
            <a:avLst/>
          </a:prstGeom>
        </p:spPr>
      </p:pic>
      <p:sp>
        <p:nvSpPr>
          <p:cNvPr id="4" name="Text Box 3"/>
          <p:cNvSpPr txBox="1"/>
          <p:nvPr/>
        </p:nvSpPr>
        <p:spPr>
          <a:xfrm>
            <a:off x="3455670" y="5028565"/>
            <a:ext cx="5280025" cy="82994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The home page. Unregistered users can register ,registered users can login.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16" name="Picture 16" descr="Screenshot (810)"/>
          <p:cNvPicPr>
            <a:picLocks noChangeAspect="1"/>
          </p:cNvPicPr>
          <p:nvPr>
            <p:ph idx="1"/>
          </p:nvPr>
        </p:nvPicPr>
        <p:blipFill>
          <a:blip r:embed="rId1"/>
          <a:srcRect t="4286" r="1506" b="5101"/>
          <a:stretch>
            <a:fillRect/>
          </a:stretch>
        </p:blipFill>
        <p:spPr>
          <a:xfrm>
            <a:off x="3098165" y="942975"/>
            <a:ext cx="6689090" cy="3988435"/>
          </a:xfrm>
          <a:prstGeom prst="rect">
            <a:avLst/>
          </a:prstGeom>
        </p:spPr>
      </p:pic>
      <p:sp>
        <p:nvSpPr>
          <p:cNvPr id="4" name="Text Box 3"/>
          <p:cNvSpPr txBox="1"/>
          <p:nvPr/>
        </p:nvSpPr>
        <p:spPr>
          <a:xfrm>
            <a:off x="3605530" y="5163820"/>
            <a:ext cx="6066155" cy="82994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The registration page where the user has to provide his/her email and a password.</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6889</Words>
  <Application>WPS Presentation</Application>
  <PresentationFormat>Widescreen</PresentationFormat>
  <Paragraphs>135</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Helvetica Neue Medium</vt:lpstr>
      <vt:lpstr>Calibri</vt:lpstr>
      <vt:lpstr>Times New Roman</vt:lpstr>
      <vt:lpstr>Liberation Serif</vt:lpstr>
      <vt:lpstr>Segoe Print</vt:lpstr>
      <vt:lpstr>Droid Sans Fallback</vt:lpstr>
      <vt:lpstr>FreeSans</vt:lpstr>
      <vt:lpstr>Wingdings</vt:lpstr>
      <vt:lpstr>Century Gothic</vt:lpstr>
      <vt:lpstr>Microsoft YaHei</vt:lpstr>
      <vt:lpstr>Arial Unicode MS</vt:lpstr>
      <vt:lpstr>RetrospectVTI</vt:lpstr>
      <vt:lpstr>PowerPoint 演示文稿</vt:lpstr>
      <vt:lpstr>Contents</vt:lpstr>
      <vt:lpstr>Introduction – WEB DEVELOPMENT</vt:lpstr>
      <vt:lpstr>Front end</vt:lpstr>
      <vt:lpstr>back end</vt:lpstr>
      <vt:lpstr>			    to-do list app</vt:lpstr>
      <vt:lpstr>The functionalities are:</vt:lpstr>
      <vt:lpstr>PowerPoint 演示文稿</vt:lpstr>
      <vt:lpstr>PowerPoint 演示文稿</vt:lpstr>
      <vt:lpstr>PowerPoint 演示文稿</vt:lpstr>
      <vt:lpstr>PowerPoint 演示文稿</vt:lpstr>
      <vt:lpstr>Grocery List App</vt:lpstr>
      <vt:lpstr>Introduction – DEEP LEARNING </vt:lpstr>
      <vt:lpstr>PowerPoint 演示文稿</vt:lpstr>
      <vt:lpstr>Churn Rate prediction using Artificial Neural 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NIMISH BHARDWAJ</dc:creator>
  <cp:lastModifiedBy>BIDISHA</cp:lastModifiedBy>
  <cp:revision>3</cp:revision>
  <dcterms:created xsi:type="dcterms:W3CDTF">2020-08-18T17:33:00Z</dcterms:created>
  <dcterms:modified xsi:type="dcterms:W3CDTF">2020-08-19T04:30:50Z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