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73" r:id="rId11"/>
    <p:sldId id="275" r:id="rId12"/>
    <p:sldId id="271" r:id="rId13"/>
    <p:sldId id="276" r:id="rId14"/>
    <p:sldId id="272" r:id="rId15"/>
    <p:sldId id="268" r:id="rId16"/>
    <p:sldId id="266" r:id="rId17"/>
    <p:sldId id="277"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66" d="100"/>
          <a:sy n="66" d="100"/>
        </p:scale>
        <p:origin x="85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6/1/2020</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298563719_Evaluating_Credit_Risk_Using_Artificial_Neural_Networks" TargetMode="External"/><Relationship Id="rId2" Type="http://schemas.openxmlformats.org/officeDocument/2006/relationships/hyperlink" Target="https://www.datasciencecentral.com/profiles/blogs/credit-risk-prediction-using-artificial-neural-network-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835" y="102870"/>
            <a:ext cx="9867265" cy="1575435"/>
          </a:xfrm>
        </p:spPr>
        <p:txBody>
          <a:bodyPr>
            <a:normAutofit/>
          </a:bodyPr>
          <a:lstStyle/>
          <a:p>
            <a:r>
              <a:rPr lang="en-US" sz="3200" dirty="0">
                <a:ln w="22225">
                  <a:solidFill>
                    <a:schemeClr val="accent2"/>
                  </a:solidFill>
                  <a:prstDash val="solid"/>
                </a:ln>
                <a:solidFill>
                  <a:schemeClr val="accent2">
                    <a:lumMod val="40000"/>
                    <a:lumOff val="60000"/>
                  </a:schemeClr>
                </a:solidFill>
                <a:effectLst/>
              </a:rPr>
              <a:t>Mini Project Presentation</a:t>
            </a:r>
            <a:br>
              <a:rPr lang="en-US" sz="3200" dirty="0">
                <a:ln w="22225">
                  <a:solidFill>
                    <a:schemeClr val="accent2"/>
                  </a:solidFill>
                  <a:prstDash val="solid"/>
                </a:ln>
                <a:solidFill>
                  <a:schemeClr val="accent2">
                    <a:lumMod val="40000"/>
                    <a:lumOff val="60000"/>
                  </a:schemeClr>
                </a:solidFill>
                <a:effectLst/>
              </a:rPr>
            </a:br>
            <a:r>
              <a:rPr lang="en-US" sz="3200" dirty="0">
                <a:ln w="22225">
                  <a:solidFill>
                    <a:schemeClr val="accent2"/>
                  </a:solidFill>
                  <a:prstDash val="solid"/>
                </a:ln>
                <a:solidFill>
                  <a:schemeClr val="accent2">
                    <a:lumMod val="40000"/>
                    <a:lumOff val="60000"/>
                  </a:schemeClr>
                </a:solidFill>
                <a:effectLst/>
              </a:rPr>
              <a:t>on</a:t>
            </a:r>
            <a:br>
              <a:rPr lang="en-US" sz="3200" dirty="0">
                <a:ln w="22225">
                  <a:solidFill>
                    <a:schemeClr val="accent2"/>
                  </a:solidFill>
                  <a:prstDash val="solid"/>
                </a:ln>
                <a:solidFill>
                  <a:schemeClr val="accent2">
                    <a:lumMod val="40000"/>
                    <a:lumOff val="60000"/>
                  </a:schemeClr>
                </a:solidFill>
                <a:effectLst/>
              </a:rPr>
            </a:br>
            <a:r>
              <a:rPr lang="en-US" sz="3200" dirty="0">
                <a:ln w="22225">
                  <a:solidFill>
                    <a:schemeClr val="accent2"/>
                  </a:solidFill>
                  <a:prstDash val="solid"/>
                </a:ln>
                <a:solidFill>
                  <a:schemeClr val="accent2">
                    <a:lumMod val="40000"/>
                    <a:lumOff val="60000"/>
                  </a:schemeClr>
                </a:solidFill>
                <a:effectLst/>
              </a:rPr>
              <a:t>Credit Risk Analysis using Artificial Neutral Networks</a:t>
            </a:r>
          </a:p>
        </p:txBody>
      </p:sp>
      <p:sp>
        <p:nvSpPr>
          <p:cNvPr id="3" name="Subtitle 2"/>
          <p:cNvSpPr>
            <a:spLocks noGrp="1"/>
          </p:cNvSpPr>
          <p:nvPr>
            <p:ph type="subTitle" idx="1"/>
          </p:nvPr>
        </p:nvSpPr>
        <p:spPr>
          <a:xfrm>
            <a:off x="1479550" y="2121535"/>
            <a:ext cx="9232900" cy="4480560"/>
          </a:xfrm>
        </p:spPr>
        <p:txBody>
          <a:bodyPr>
            <a:noAutofit/>
          </a:bodyPr>
          <a:lstStyle/>
          <a:p>
            <a:pPr algn="r"/>
            <a:r>
              <a:rPr lang="en-US" sz="2800">
                <a:latin typeface="Times New Roman" panose="02020603050405020304" charset="0"/>
                <a:cs typeface="Times New Roman" panose="02020603050405020304" charset="0"/>
              </a:rPr>
              <a:t>Submitted by:</a:t>
            </a:r>
          </a:p>
          <a:p>
            <a:pPr algn="r"/>
            <a:r>
              <a:rPr lang="en-US" sz="2800">
                <a:latin typeface="Times New Roman" panose="02020603050405020304" charset="0"/>
                <a:cs typeface="Times New Roman" panose="02020603050405020304" charset="0"/>
              </a:rPr>
              <a:t>Y Ningthoibi Devi (Reg. No. 201700218)</a:t>
            </a:r>
          </a:p>
          <a:p>
            <a:pPr algn="r"/>
            <a:r>
              <a:rPr lang="en-US" sz="2800">
                <a:latin typeface="Times New Roman" panose="02020603050405020304" charset="0"/>
                <a:cs typeface="Times New Roman" panose="02020603050405020304" charset="0"/>
              </a:rPr>
              <a:t>Bidisha Borgohain (Reg. No.-201700349)</a:t>
            </a:r>
          </a:p>
          <a:p>
            <a:pPr algn="r"/>
            <a:r>
              <a:rPr lang="en-US" sz="2800">
                <a:latin typeface="Times New Roman" panose="02020603050405020304" charset="0"/>
                <a:cs typeface="Times New Roman" panose="02020603050405020304" charset="0"/>
              </a:rPr>
              <a:t>Pushkar Srivastava (Reg. No.-201700331)</a:t>
            </a:r>
          </a:p>
          <a:p>
            <a:pPr algn="r"/>
            <a:r>
              <a:rPr lang="en-US" sz="2800">
                <a:latin typeface="Times New Roman" panose="02020603050405020304" charset="0"/>
                <a:cs typeface="Times New Roman" panose="02020603050405020304" charset="0"/>
              </a:rPr>
              <a:t>B.Tech 6th Semester, CSE, SMIT</a:t>
            </a:r>
          </a:p>
          <a:p>
            <a:pPr algn="l"/>
            <a:r>
              <a:rPr lang="en-US" sz="2800" dirty="0">
                <a:latin typeface="Times New Roman" panose="02020603050405020304" charset="0"/>
                <a:cs typeface="Times New Roman" panose="02020603050405020304" charset="0"/>
                <a:sym typeface="+mn-ea"/>
              </a:rPr>
              <a:t>Under the guidance of:</a:t>
            </a:r>
            <a:endParaRPr lang="en-US" sz="2800" dirty="0">
              <a:latin typeface="Times New Roman" panose="02020603050405020304" charset="0"/>
              <a:cs typeface="Times New Roman" panose="02020603050405020304" charset="0"/>
            </a:endParaRPr>
          </a:p>
          <a:p>
            <a:pPr algn="l"/>
            <a:r>
              <a:rPr lang="en-US" sz="2800" dirty="0" err="1">
                <a:latin typeface="Times New Roman" panose="02020603050405020304" charset="0"/>
                <a:cs typeface="Times New Roman" panose="02020603050405020304" charset="0"/>
                <a:sym typeface="+mn-ea"/>
              </a:rPr>
              <a:t>Chitrapriya</a:t>
            </a:r>
            <a:r>
              <a:rPr lang="en-US" sz="2800" dirty="0">
                <a:latin typeface="Times New Roman" panose="02020603050405020304" charset="0"/>
                <a:cs typeface="Times New Roman" panose="02020603050405020304" charset="0"/>
                <a:sym typeface="+mn-ea"/>
              </a:rPr>
              <a:t> N.</a:t>
            </a:r>
            <a:endParaRPr lang="en-US" sz="2800" dirty="0">
              <a:latin typeface="Times New Roman" panose="02020603050405020304" charset="0"/>
              <a:cs typeface="Times New Roman" panose="02020603050405020304" charset="0"/>
            </a:endParaRPr>
          </a:p>
          <a:p>
            <a:pPr algn="l"/>
            <a:r>
              <a:rPr lang="en-US" sz="2800" dirty="0">
                <a:latin typeface="Times New Roman" panose="02020603050405020304" charset="0"/>
                <a:cs typeface="Times New Roman" panose="02020603050405020304" charset="0"/>
                <a:sym typeface="+mn-ea"/>
              </a:rPr>
              <a:t>Assistant Professor</a:t>
            </a:r>
            <a:endParaRPr lang="en-US" sz="2800" dirty="0">
              <a:latin typeface="Times New Roman" panose="02020603050405020304" charset="0"/>
              <a:cs typeface="Times New Roman" panose="02020603050405020304" charset="0"/>
            </a:endParaRPr>
          </a:p>
          <a:p>
            <a:pPr algn="l"/>
            <a:r>
              <a:rPr lang="en-US" sz="2800" dirty="0">
                <a:latin typeface="Times New Roman" panose="02020603050405020304" charset="0"/>
                <a:cs typeface="Times New Roman" panose="02020603050405020304" charset="0"/>
                <a:sym typeface="+mn-ea"/>
              </a:rPr>
              <a:t>Department of Computer Science And Engineering</a:t>
            </a:r>
            <a:endParaRPr lang="en-US" sz="2800" dirty="0">
              <a:latin typeface="Times New Roman" panose="02020603050405020304" charset="0"/>
              <a:cs typeface="Times New Roman" panose="02020603050405020304" charset="0"/>
            </a:endParaRPr>
          </a:p>
          <a:p>
            <a:pPr algn="l"/>
            <a:endParaRPr lang="en-US" sz="2800" dirty="0"/>
          </a:p>
          <a:p>
            <a:endParaRPr lang="en-US" sz="2800"/>
          </a:p>
          <a:p>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163823"/>
            <a:ext cx="10972800" cy="6112910"/>
          </a:xfrm>
        </p:spPr>
        <p:txBody>
          <a:bodyPr/>
          <a:lstStyle/>
          <a:p>
            <a:endParaRPr lang="en-IN" dirty="0"/>
          </a:p>
        </p:txBody>
      </p:sp>
      <p:sp>
        <p:nvSpPr>
          <p:cNvPr id="3" name="Content Placeholder 2"/>
          <p:cNvSpPr>
            <a:spLocks noGrp="1"/>
          </p:cNvSpPr>
          <p:nvPr>
            <p:ph idx="1"/>
          </p:nvPr>
        </p:nvSpPr>
        <p:spPr>
          <a:xfrm>
            <a:off x="543340" y="304800"/>
            <a:ext cx="10336696" cy="5821364"/>
          </a:xfrm>
        </p:spPr>
        <p:txBody>
          <a:bodyPr/>
          <a:lstStyle/>
          <a:p>
            <a:pPr marL="0" indent="0">
              <a:buNone/>
            </a:pPr>
            <a:r>
              <a:rPr lang="en-IN" sz="2800" u="sng" dirty="0">
                <a:latin typeface="Times New Roman" panose="02020603050405020304" charset="0"/>
                <a:cs typeface="Times New Roman" panose="02020603050405020304" charset="0"/>
              </a:rPr>
              <a:t>Workflow:</a:t>
            </a:r>
          </a:p>
          <a:p>
            <a:r>
              <a:rPr lang="en-IN" sz="1800" dirty="0">
                <a:latin typeface="Times New Roman" panose="02020603050405020304" charset="0"/>
                <a:cs typeface="Times New Roman" panose="02020603050405020304" charset="0"/>
              </a:rPr>
              <a:t>Handling of categorical values</a:t>
            </a:r>
          </a:p>
          <a:p>
            <a:pPr marL="0" indent="0">
              <a:buNone/>
            </a:pPr>
            <a:r>
              <a:rPr lang="en-IN" sz="1800" dirty="0">
                <a:latin typeface="Times New Roman" panose="02020603050405020304" charset="0"/>
                <a:cs typeface="Times New Roman" panose="02020603050405020304" charset="0"/>
              </a:rPr>
              <a:t>      dummies=</a:t>
            </a:r>
            <a:r>
              <a:rPr lang="en-IN" sz="1800" dirty="0" err="1">
                <a:latin typeface="Times New Roman" panose="02020603050405020304" charset="0"/>
                <a:cs typeface="Times New Roman" panose="02020603050405020304" charset="0"/>
              </a:rPr>
              <a:t>pd.get_dummies</a:t>
            </a:r>
            <a:r>
              <a:rPr lang="en-IN" sz="1800" dirty="0">
                <a:latin typeface="Times New Roman" panose="02020603050405020304" charset="0"/>
                <a:cs typeface="Times New Roman" panose="02020603050405020304" charset="0"/>
              </a:rPr>
              <a:t>(data[</a:t>
            </a:r>
            <a:r>
              <a:rPr lang="en-IN" sz="1800" dirty="0" err="1">
                <a:latin typeface="Times New Roman" panose="02020603050405020304" charset="0"/>
                <a:cs typeface="Times New Roman" panose="02020603050405020304" charset="0"/>
              </a:rPr>
              <a:t>i</a:t>
            </a:r>
            <a:r>
              <a:rPr lang="en-IN" sz="1800" dirty="0">
                <a:latin typeface="Times New Roman" panose="02020603050405020304" charset="0"/>
                <a:cs typeface="Times New Roman" panose="02020603050405020304" charset="0"/>
              </a:rPr>
              <a:t>],prefix=</a:t>
            </a:r>
            <a:r>
              <a:rPr lang="en-IN" sz="1800" dirty="0" err="1">
                <a:latin typeface="Times New Roman" panose="02020603050405020304" charset="0"/>
                <a:cs typeface="Times New Roman" panose="02020603050405020304" charset="0"/>
              </a:rPr>
              <a:t>i,dummy_na</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False,sparse</a:t>
            </a:r>
            <a:r>
              <a:rPr lang="en-IN" sz="1800" dirty="0">
                <a:latin typeface="Times New Roman" panose="02020603050405020304" charset="0"/>
                <a:cs typeface="Times New Roman" panose="02020603050405020304" charset="0"/>
              </a:rPr>
              <a:t>=True)</a:t>
            </a:r>
          </a:p>
          <a:p>
            <a:r>
              <a:rPr lang="en-IN" sz="1800" dirty="0">
                <a:latin typeface="Times New Roman" panose="02020603050405020304" charset="0"/>
                <a:cs typeface="Times New Roman" panose="02020603050405020304" charset="0"/>
              </a:rPr>
              <a:t>Handling of missing values</a:t>
            </a:r>
          </a:p>
          <a:p>
            <a:pPr marL="0" indent="0">
              <a:buNone/>
            </a:pPr>
            <a:r>
              <a:rPr lang="en-IN"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SimpleImputer</a:t>
            </a:r>
            <a:r>
              <a:rPr lang="en-US" sz="1800" dirty="0">
                <a:latin typeface="Times New Roman" panose="02020603050405020304" charset="0"/>
                <a:cs typeface="Times New Roman" panose="02020603050405020304" charset="0"/>
              </a:rPr>
              <a:t>(</a:t>
            </a:r>
            <a:r>
              <a:rPr lang="en-US" sz="1800" dirty="0" err="1">
                <a:latin typeface="Times New Roman" panose="02020603050405020304" charset="0"/>
                <a:cs typeface="Times New Roman" panose="02020603050405020304" charset="0"/>
              </a:rPr>
              <a:t>missing_values</a:t>
            </a:r>
            <a:r>
              <a:rPr lang="en-US" sz="1800" dirty="0">
                <a:latin typeface="Times New Roman" panose="02020603050405020304" charset="0"/>
                <a:cs typeface="Times New Roman" panose="02020603050405020304" charset="0"/>
              </a:rPr>
              <a:t>=</a:t>
            </a:r>
            <a:r>
              <a:rPr lang="en-US" sz="1800" dirty="0" err="1">
                <a:latin typeface="Times New Roman" panose="02020603050405020304" charset="0"/>
                <a:cs typeface="Times New Roman" panose="02020603050405020304" charset="0"/>
              </a:rPr>
              <a:t>np.nan,strategy</a:t>
            </a:r>
            <a:r>
              <a:rPr lang="en-US" sz="1800" dirty="0">
                <a:latin typeface="Times New Roman" panose="02020603050405020304" charset="0"/>
                <a:cs typeface="Times New Roman" panose="02020603050405020304" charset="0"/>
              </a:rPr>
              <a:t>='mean')</a:t>
            </a:r>
          </a:p>
          <a:p>
            <a:r>
              <a:rPr lang="en-IN" sz="1800" dirty="0">
                <a:latin typeface="Times New Roman" panose="02020603050405020304" charset="0"/>
                <a:cs typeface="Times New Roman" panose="02020603050405020304" charset="0"/>
              </a:rPr>
              <a:t>Scaling down the features</a:t>
            </a:r>
          </a:p>
          <a:p>
            <a:pPr marL="0" indent="0">
              <a:buNone/>
            </a:pP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sklearn.preprocessing.normalize</a:t>
            </a:r>
            <a:r>
              <a:rPr lang="en-IN" sz="1800" dirty="0">
                <a:latin typeface="Times New Roman" panose="02020603050405020304" charset="0"/>
                <a:cs typeface="Times New Roman" panose="02020603050405020304" charset="0"/>
              </a:rPr>
              <a:t>(x1,norm='l2',axis=1,copy=</a:t>
            </a:r>
            <a:r>
              <a:rPr lang="en-IN" sz="1800" dirty="0" err="1">
                <a:latin typeface="Times New Roman" panose="02020603050405020304" charset="0"/>
                <a:cs typeface="Times New Roman" panose="02020603050405020304" charset="0"/>
              </a:rPr>
              <a:t>True,return_norm</a:t>
            </a:r>
            <a:r>
              <a:rPr lang="en-IN" sz="1800" dirty="0">
                <a:latin typeface="Times New Roman" panose="02020603050405020304" charset="0"/>
                <a:cs typeface="Times New Roman" panose="02020603050405020304" charset="0"/>
              </a:rPr>
              <a:t>=False)</a:t>
            </a:r>
          </a:p>
          <a:p>
            <a:r>
              <a:rPr lang="en-IN" sz="1800" dirty="0">
                <a:latin typeface="Times New Roman" panose="02020603050405020304" charset="0"/>
                <a:cs typeface="Times New Roman" panose="02020603050405020304" charset="0"/>
              </a:rPr>
              <a:t>Feature Selection</a:t>
            </a:r>
          </a:p>
          <a:p>
            <a:pPr marL="0" indent="0">
              <a:buNone/>
            </a:pPr>
            <a:r>
              <a:rPr lang="en-IN"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SelectFromModel</a:t>
            </a:r>
            <a:r>
              <a:rPr lang="en-US" sz="1800" dirty="0">
                <a:latin typeface="Times New Roman" panose="02020603050405020304" charset="0"/>
                <a:cs typeface="Times New Roman" panose="02020603050405020304" charset="0"/>
              </a:rPr>
              <a:t>(Lasso(alpha=0.005,random_state=0))</a:t>
            </a:r>
          </a:p>
          <a:p>
            <a:r>
              <a:rPr lang="en-IN" sz="1800" dirty="0" err="1">
                <a:latin typeface="Times New Roman" panose="02020603050405020304" charset="0"/>
                <a:cs typeface="Times New Roman" panose="02020603050405020304" charset="0"/>
              </a:rPr>
              <a:t>Spliting</a:t>
            </a:r>
            <a:r>
              <a:rPr lang="en-IN" sz="1800" dirty="0">
                <a:latin typeface="Times New Roman" panose="02020603050405020304" charset="0"/>
                <a:cs typeface="Times New Roman" panose="02020603050405020304" charset="0"/>
              </a:rPr>
              <a:t> of the training and testing set</a:t>
            </a:r>
          </a:p>
          <a:p>
            <a:pPr marL="0" indent="0">
              <a:buNone/>
            </a:pP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skf</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StratifiedKFold</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n_splits</a:t>
            </a:r>
            <a:r>
              <a:rPr lang="en-IN" sz="1800" dirty="0">
                <a:latin typeface="Times New Roman" panose="02020603050405020304" charset="0"/>
                <a:cs typeface="Times New Roman" panose="02020603050405020304" charset="0"/>
              </a:rPr>
              <a:t>=2)</a:t>
            </a:r>
          </a:p>
          <a:p>
            <a:pPr marL="0" indent="0">
              <a:buNone/>
            </a:pP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skf.get_n_splits</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x,y</a:t>
            </a:r>
            <a:r>
              <a:rPr lang="en-IN" sz="1800" dirty="0">
                <a:latin typeface="Times New Roman" panose="02020603050405020304" charset="0"/>
                <a:cs typeface="Times New Roman" panose="02020603050405020304" charset="0"/>
              </a:rPr>
              <a:t>)</a:t>
            </a:r>
          </a:p>
          <a:p>
            <a:r>
              <a:rPr lang="en-IN" sz="1800" dirty="0">
                <a:latin typeface="Times New Roman" panose="02020603050405020304" charset="0"/>
                <a:cs typeface="Times New Roman" panose="02020603050405020304" charset="0"/>
              </a:rPr>
              <a:t>Hyperparameter Tuning  </a:t>
            </a:r>
            <a:r>
              <a:rPr lang="en-IN" sz="1800" dirty="0" err="1"/>
              <a:t>param_grid</a:t>
            </a:r>
            <a:r>
              <a:rPr lang="en-IN" sz="1800" dirty="0"/>
              <a:t>=</a:t>
            </a:r>
            <a:r>
              <a:rPr lang="en-IN" sz="1800" dirty="0" err="1"/>
              <a:t>dict</a:t>
            </a:r>
            <a:r>
              <a:rPr lang="en-IN" sz="1800" dirty="0"/>
              <a:t>(layers=</a:t>
            </a:r>
            <a:r>
              <a:rPr lang="en-IN" sz="1800" dirty="0" err="1"/>
              <a:t>layers,activation</a:t>
            </a:r>
            <a:r>
              <a:rPr lang="en-IN" sz="1800" dirty="0"/>
              <a:t>=</a:t>
            </a:r>
            <a:r>
              <a:rPr lang="en-IN" sz="1800" dirty="0" err="1"/>
              <a:t>activations,batch_size</a:t>
            </a:r>
            <a:r>
              <a:rPr lang="en-IN" sz="1800" dirty="0"/>
              <a:t>=</a:t>
            </a:r>
            <a:r>
              <a:rPr lang="en-IN" sz="1800" dirty="0" err="1"/>
              <a:t>batch_size,epochs</a:t>
            </a:r>
            <a:r>
              <a:rPr lang="en-IN" sz="1800" dirty="0"/>
              <a:t>=epochs)</a:t>
            </a:r>
          </a:p>
          <a:p>
            <a:pPr marL="0" indent="0">
              <a:buNone/>
            </a:pPr>
            <a:r>
              <a:rPr lang="en-IN" sz="1800" dirty="0"/>
              <a:t>      grid=</a:t>
            </a:r>
            <a:r>
              <a:rPr lang="en-IN" sz="1800" dirty="0" err="1"/>
              <a:t>GridSearchCV</a:t>
            </a:r>
            <a:r>
              <a:rPr lang="en-IN" sz="1800" dirty="0"/>
              <a:t>(estimator=</a:t>
            </a:r>
            <a:r>
              <a:rPr lang="en-IN" sz="1800" dirty="0" err="1"/>
              <a:t>model,param_grid</a:t>
            </a:r>
            <a:r>
              <a:rPr lang="en-IN" sz="1800" dirty="0"/>
              <a:t>=</a:t>
            </a:r>
            <a:r>
              <a:rPr lang="en-IN" sz="1800" dirty="0" err="1"/>
              <a:t>param_grid</a:t>
            </a:r>
            <a:r>
              <a:rPr lang="en-IN" sz="1800" dirty="0"/>
              <a:t>)</a:t>
            </a:r>
          </a:p>
          <a:p>
            <a:pPr marL="0" indent="0">
              <a:buNone/>
            </a:pPr>
            <a:br>
              <a:rPr lang="en-IN" dirty="0"/>
            </a:br>
            <a:endParaRPr lang="en-IN" dirty="0"/>
          </a:p>
          <a:p>
            <a:pPr marL="0" indent="0">
              <a:buNone/>
            </a:pPr>
            <a:endParaRPr lang="en-IN" sz="1800" dirty="0">
              <a:latin typeface="Times New Roman" panose="02020603050405020304" charset="0"/>
              <a:cs typeface="Times New Roman" panose="02020603050405020304" charset="0"/>
            </a:endParaRPr>
          </a:p>
          <a:p>
            <a:pPr marL="0" indent="0">
              <a:buNone/>
            </a:pPr>
            <a:endParaRPr lang="en-IN" sz="1800" dirty="0">
              <a:latin typeface="Times New Roman" panose="02020603050405020304" charset="0"/>
              <a:cs typeface="Times New Roman" panose="02020603050405020304" charset="0"/>
            </a:endParaRPr>
          </a:p>
          <a:p>
            <a:endParaRPr lang="en-IN" sz="1800" dirty="0">
              <a:latin typeface="Times New Roman" panose="02020603050405020304" charset="0"/>
              <a:cs typeface="Times New Roman" panose="02020603050405020304" charset="0"/>
            </a:endParaRPr>
          </a:p>
          <a:p>
            <a:pPr marL="0" indent="0">
              <a:buNone/>
            </a:pPr>
            <a:endParaRPr lang="en-IN" sz="1800" dirty="0">
              <a:latin typeface="Times New Roman" panose="02020603050405020304" charset="0"/>
              <a:cs typeface="Times New Roman" panose="02020603050405020304" charset="0"/>
            </a:endParaRPr>
          </a:p>
          <a:p>
            <a:pPr marL="0" indent="0">
              <a:buNone/>
            </a:pPr>
            <a:endParaRPr lang="en-IN" sz="1800" dirty="0">
              <a:latin typeface="Times New Roman" panose="02020603050405020304" charset="0"/>
              <a:cs typeface="Times New Roman" panose="02020603050405020304" charset="0"/>
            </a:endParaRPr>
          </a:p>
          <a:p>
            <a:pPr marL="0" indent="0">
              <a:buNone/>
            </a:pPr>
            <a:endParaRPr lang="en-IN" sz="18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latin typeface="Times New Roman" panose="02020603050405020304" charset="0"/>
                <a:cs typeface="Times New Roman" panose="02020603050405020304" charset="0"/>
              </a:rPr>
              <a:t>Building the Neural Network</a:t>
            </a:r>
          </a:p>
          <a:p>
            <a:pPr marL="0" indent="0">
              <a:buNone/>
            </a:pPr>
            <a:r>
              <a:rPr lang="en-US" sz="1800" dirty="0">
                <a:latin typeface="Times New Roman" panose="02020603050405020304" charset="0"/>
                <a:cs typeface="Times New Roman" panose="02020603050405020304" charset="0"/>
              </a:rPr>
              <a:t>      model=Sequential</a:t>
            </a:r>
            <a:r>
              <a:rPr lang="en-IN" sz="1800" dirty="0">
                <a:latin typeface="Times New Roman" panose="02020603050405020304" charset="0"/>
                <a:cs typeface="Times New Roman" panose="02020603050405020304" charset="0"/>
              </a:rPr>
              <a:t>([Dense(16,input_dim=19,activation="</a:t>
            </a:r>
            <a:r>
              <a:rPr lang="en-IN" sz="1800" dirty="0" err="1">
                <a:latin typeface="Times New Roman" panose="02020603050405020304" charset="0"/>
                <a:cs typeface="Times New Roman" panose="02020603050405020304" charset="0"/>
              </a:rPr>
              <a:t>relu</a:t>
            </a:r>
            <a:r>
              <a:rPr lang="en-IN" sz="1800" dirty="0">
                <a:latin typeface="Times New Roman" panose="02020603050405020304" charset="0"/>
                <a:cs typeface="Times New Roman" panose="02020603050405020304" charset="0"/>
              </a:rPr>
              <a:t>"),Dense(3,activation="</a:t>
            </a:r>
            <a:r>
              <a:rPr lang="en-IN" sz="1800" dirty="0" err="1">
                <a:latin typeface="Times New Roman" panose="02020603050405020304" charset="0"/>
                <a:cs typeface="Times New Roman" panose="02020603050405020304" charset="0"/>
              </a:rPr>
              <a:t>relu</a:t>
            </a:r>
            <a:r>
              <a:rPr lang="en-IN" sz="1800" dirty="0">
                <a:latin typeface="Times New Roman" panose="02020603050405020304" charset="0"/>
                <a:cs typeface="Times New Roman" panose="02020603050405020304" charset="0"/>
              </a:rPr>
              <a:t>"),Dense(2,</a:t>
            </a:r>
          </a:p>
          <a:p>
            <a:pPr marL="0" indent="0">
              <a:buNone/>
            </a:pPr>
            <a:r>
              <a:rPr lang="en-IN" sz="1800" dirty="0">
                <a:latin typeface="Times New Roman" panose="02020603050405020304" charset="0"/>
                <a:cs typeface="Times New Roman" panose="02020603050405020304" charset="0"/>
              </a:rPr>
              <a:t>      activation="</a:t>
            </a:r>
            <a:r>
              <a:rPr lang="en-IN" sz="1800" dirty="0" err="1">
                <a:latin typeface="Times New Roman" panose="02020603050405020304" charset="0"/>
                <a:cs typeface="Times New Roman" panose="02020603050405020304" charset="0"/>
              </a:rPr>
              <a:t>softmax</a:t>
            </a:r>
            <a:r>
              <a:rPr lang="en-IN" sz="1800" dirty="0">
                <a:latin typeface="Times New Roman" panose="02020603050405020304" charset="0"/>
                <a:cs typeface="Times New Roman" panose="02020603050405020304" charset="0"/>
              </a:rPr>
              <a:t>")])</a:t>
            </a:r>
          </a:p>
          <a:p>
            <a:pPr marL="0" indent="0">
              <a:buNone/>
            </a:pP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model.compile</a:t>
            </a:r>
            <a:r>
              <a:rPr lang="en-US" sz="1800" dirty="0">
                <a:latin typeface="Times New Roman" panose="02020603050405020304" charset="0"/>
                <a:cs typeface="Times New Roman" panose="02020603050405020304" charset="0"/>
              </a:rPr>
              <a:t>(Adam(</a:t>
            </a:r>
            <a:r>
              <a:rPr lang="en-US" sz="1800" dirty="0" err="1">
                <a:latin typeface="Times New Roman" panose="02020603050405020304" charset="0"/>
                <a:cs typeface="Times New Roman" panose="02020603050405020304" charset="0"/>
              </a:rPr>
              <a:t>lr</a:t>
            </a:r>
            <a:r>
              <a:rPr lang="en-US" sz="1800" dirty="0">
                <a:latin typeface="Times New Roman" panose="02020603050405020304" charset="0"/>
                <a:cs typeface="Times New Roman" panose="02020603050405020304" charset="0"/>
              </a:rPr>
              <a:t>=0.001),loss="sparse_categorical_</a:t>
            </a:r>
            <a:r>
              <a:rPr lang="en-US" sz="1800" dirty="0" err="1">
                <a:latin typeface="Times New Roman" panose="02020603050405020304" charset="0"/>
                <a:cs typeface="Times New Roman" panose="02020603050405020304" charset="0"/>
              </a:rPr>
              <a:t>crossentropy</a:t>
            </a:r>
            <a:r>
              <a:rPr lang="en-US" sz="1800" dirty="0">
                <a:latin typeface="Times New Roman" panose="02020603050405020304" charset="0"/>
                <a:cs typeface="Times New Roman" panose="02020603050405020304" charset="0"/>
              </a:rPr>
              <a:t>",metrics=["accuracy"])</a:t>
            </a:r>
            <a:endParaRPr lang="en-IN" sz="1800" dirty="0">
              <a:latin typeface="Times New Roman" panose="02020603050405020304" charset="0"/>
              <a:cs typeface="Times New Roman" panose="02020603050405020304" charset="0"/>
            </a:endParaRPr>
          </a:p>
          <a:p>
            <a:r>
              <a:rPr lang="en-IN" sz="1800" dirty="0">
                <a:latin typeface="Times New Roman" panose="02020603050405020304" charset="0"/>
                <a:cs typeface="Times New Roman" panose="02020603050405020304" charset="0"/>
              </a:rPr>
              <a:t>Training the Neural Network</a:t>
            </a:r>
          </a:p>
          <a:p>
            <a:pPr marL="0" indent="0">
              <a:buNone/>
            </a:pPr>
            <a:r>
              <a:rPr lang="en-IN" sz="1800" dirty="0">
                <a:latin typeface="Times New Roman" panose="02020603050405020304" charset="0"/>
                <a:cs typeface="Times New Roman" panose="02020603050405020304" charset="0"/>
              </a:rPr>
              <a:t>      model1.fit(X1_train,y1_train ,</a:t>
            </a:r>
            <a:r>
              <a:rPr lang="en-IN" sz="1800" dirty="0" err="1">
                <a:latin typeface="Times New Roman" panose="02020603050405020304" charset="0"/>
                <a:cs typeface="Times New Roman" panose="02020603050405020304" charset="0"/>
              </a:rPr>
              <a:t>validation_split</a:t>
            </a:r>
            <a:r>
              <a:rPr lang="en-IN" sz="1800" dirty="0">
                <a:latin typeface="Times New Roman" panose="02020603050405020304" charset="0"/>
                <a:cs typeface="Times New Roman" panose="02020603050405020304" charset="0"/>
              </a:rPr>
              <a:t>=0.1,batch_size=20 ,epochs=100)</a:t>
            </a:r>
          </a:p>
          <a:p>
            <a:r>
              <a:rPr lang="en-IN" sz="1800" dirty="0">
                <a:latin typeface="Times New Roman" panose="02020603050405020304" charset="0"/>
                <a:cs typeface="Times New Roman" panose="02020603050405020304" charset="0"/>
              </a:rPr>
              <a:t>Testing the Neural Network</a:t>
            </a:r>
          </a:p>
          <a:p>
            <a:pPr marL="0" indent="0">
              <a:buNone/>
            </a:pPr>
            <a:r>
              <a:rPr lang="en-IN"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rounded_predictions</a:t>
            </a:r>
            <a:r>
              <a:rPr lang="en-US" sz="1800" dirty="0">
                <a:latin typeface="Times New Roman" panose="02020603050405020304" charset="0"/>
                <a:cs typeface="Times New Roman" panose="02020603050405020304" charset="0"/>
              </a:rPr>
              <a:t>=model1.predict_classes(X1_test,batch_size=10,verbose=0)</a:t>
            </a:r>
            <a:endParaRPr lang="en-IN" sz="1800" dirty="0">
              <a:latin typeface="Times New Roman" panose="02020603050405020304" charset="0"/>
              <a:cs typeface="Times New Roman" panose="02020603050405020304" charset="0"/>
            </a:endParaRPr>
          </a:p>
          <a:p>
            <a:r>
              <a:rPr lang="en-IN" sz="1800" dirty="0">
                <a:latin typeface="Times New Roman" panose="02020603050405020304" charset="0"/>
                <a:cs typeface="Times New Roman" panose="02020603050405020304" charset="0"/>
              </a:rPr>
              <a:t>Checking the accuracy of the neural network</a:t>
            </a:r>
          </a:p>
          <a:p>
            <a:pPr marL="0" indent="0">
              <a:buNone/>
            </a:pPr>
            <a:r>
              <a:rPr lang="en-IN"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classification_report</a:t>
            </a:r>
            <a:r>
              <a:rPr lang="en-US" sz="1800" dirty="0">
                <a:latin typeface="Times New Roman" panose="02020603050405020304" charset="0"/>
                <a:cs typeface="Times New Roman" panose="02020603050405020304" charset="0"/>
              </a:rPr>
              <a:t>(y1_test,rounded_predictions,target_names=</a:t>
            </a:r>
            <a:r>
              <a:rPr lang="en-US" sz="1800" dirty="0" err="1">
                <a:latin typeface="Times New Roman" panose="02020603050405020304" charset="0"/>
                <a:cs typeface="Times New Roman" panose="02020603050405020304" charset="0"/>
              </a:rPr>
              <a:t>target_names</a:t>
            </a:r>
            <a:r>
              <a:rPr lang="en-US" sz="1800" dirty="0">
                <a:latin typeface="Times New Roman" panose="02020603050405020304" charset="0"/>
                <a:cs typeface="Times New Roman" panose="02020603050405020304" charset="0"/>
              </a:rPr>
              <a:t>)</a:t>
            </a:r>
          </a:p>
          <a:p>
            <a:pPr marL="0" indent="0">
              <a:buNone/>
            </a:pPr>
            <a:endParaRPr lang="en-IN" sz="1800" dirty="0">
              <a:latin typeface="Times New Roman" panose="02020603050405020304" charset="0"/>
              <a:cs typeface="Times New Roman" panose="02020603050405020304" charset="0"/>
            </a:endParaRPr>
          </a:p>
          <a:p>
            <a:pPr marL="0" indent="0">
              <a:buNone/>
            </a:pPr>
            <a:endParaRPr lang="en-IN" sz="1800"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Times New Roman" panose="02020603050405020304" charset="0"/>
                <a:cs typeface="Times New Roman" panose="02020603050405020304" charset="0"/>
              </a:rPr>
              <a:t>EXPERIMENTAL RESULTS</a:t>
            </a:r>
          </a:p>
        </p:txBody>
      </p:sp>
      <p:sp>
        <p:nvSpPr>
          <p:cNvPr id="3" name="Content Placeholder 2"/>
          <p:cNvSpPr>
            <a:spLocks noGrp="1"/>
          </p:cNvSpPr>
          <p:nvPr>
            <p:ph idx="1"/>
          </p:nvPr>
        </p:nvSpPr>
        <p:spPr/>
        <p:txBody>
          <a:bodyPr/>
          <a:lstStyle/>
          <a:p>
            <a:pPr marL="0" indent="0">
              <a:buNone/>
            </a:pPr>
            <a:r>
              <a:rPr lang="en-IN" sz="1800" dirty="0">
                <a:latin typeface="Times New Roman" panose="02020603050405020304" charset="0"/>
                <a:cs typeface="Times New Roman" panose="02020603050405020304" charset="0"/>
              </a:rPr>
              <a:t>About the dataset(before pre-processing)(refer fig 2)</a:t>
            </a:r>
          </a:p>
          <a:p>
            <a:r>
              <a:rPr lang="en-IN" sz="1600" dirty="0">
                <a:latin typeface="Times New Roman" panose="02020603050405020304" charset="0"/>
                <a:cs typeface="Times New Roman" panose="02020603050405020304" charset="0"/>
              </a:rPr>
              <a:t>Total no of features: 57 features(56 independent feature, 1 dependent feature)</a:t>
            </a:r>
          </a:p>
          <a:p>
            <a:r>
              <a:rPr lang="en-IN" sz="1600" dirty="0">
                <a:latin typeface="Times New Roman" panose="02020603050405020304" charset="0"/>
                <a:cs typeface="Times New Roman" panose="02020603050405020304" charset="0"/>
              </a:rPr>
              <a:t>Total no of rows(total no of customer data): 887379</a:t>
            </a:r>
          </a:p>
          <a:p>
            <a:pPr marL="0" indent="0">
              <a:buNone/>
            </a:pPr>
            <a:r>
              <a:rPr lang="en-IN" sz="1800" dirty="0">
                <a:latin typeface="Times New Roman" panose="02020603050405020304" charset="0"/>
                <a:cs typeface="Times New Roman" panose="02020603050405020304" charset="0"/>
              </a:rPr>
              <a:t>       About the dependent variable(refer fig 3)</a:t>
            </a:r>
          </a:p>
          <a:p>
            <a:r>
              <a:rPr lang="en-IN" sz="1600" dirty="0">
                <a:latin typeface="Times New Roman" panose="02020603050405020304" charset="0"/>
                <a:cs typeface="Times New Roman" panose="02020603050405020304" charset="0"/>
              </a:rPr>
              <a:t>Label ‘1’ denotes non risky customers, Label ‘0’ denotes risky customers</a:t>
            </a:r>
          </a:p>
          <a:p>
            <a:r>
              <a:rPr lang="en-IN" sz="1600" dirty="0">
                <a:latin typeface="Times New Roman" panose="02020603050405020304" charset="0"/>
                <a:cs typeface="Times New Roman" panose="02020603050405020304" charset="0"/>
              </a:rPr>
              <a:t>Total no of non risky customers=809502 ;Total no of risky customers= 77877</a:t>
            </a:r>
          </a:p>
          <a:p>
            <a:pPr marL="0" indent="0">
              <a:buNone/>
            </a:pPr>
            <a:endParaRPr lang="en-IN" sz="1800" dirty="0">
              <a:latin typeface="Times New Roman" panose="02020603050405020304" charset="0"/>
              <a:cs typeface="Times New Roman" panose="02020603050405020304" charset="0"/>
            </a:endParaRPr>
          </a:p>
          <a:p>
            <a:pPr marL="0" indent="0">
              <a:buNone/>
            </a:pPr>
            <a:r>
              <a:rPr lang="en-IN" sz="1800" dirty="0">
                <a:latin typeface="Times New Roman" panose="02020603050405020304" charset="0"/>
                <a:cs typeface="Times New Roman" panose="02020603050405020304" charset="0"/>
              </a:rPr>
              <a:t>After feature selection,(refer fig 4)</a:t>
            </a:r>
          </a:p>
          <a:p>
            <a:r>
              <a:rPr lang="en-IN" sz="1600" dirty="0">
                <a:latin typeface="Times New Roman" panose="02020603050405020304" charset="0"/>
                <a:cs typeface="Times New Roman" panose="02020603050405020304" charset="0"/>
              </a:rPr>
              <a:t>Total no of important features=19</a:t>
            </a:r>
          </a:p>
          <a:p>
            <a:endParaRPr lang="en-IN" sz="1600" dirty="0">
              <a:latin typeface="Times New Roman" panose="02020603050405020304" charset="0"/>
              <a:cs typeface="Times New Roman" panose="02020603050405020304" charset="0"/>
            </a:endParaRPr>
          </a:p>
          <a:p>
            <a:pPr marL="0" indent="0">
              <a:buNone/>
            </a:pPr>
            <a:endParaRPr lang="en-IN" sz="1600" dirty="0">
              <a:latin typeface="Times New Roman" panose="02020603050405020304" charset="0"/>
              <a:cs typeface="Times New Roman" panose="02020603050405020304"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5332" t="63232" r="27543" b="15271"/>
          <a:stretch>
            <a:fillRect/>
          </a:stretch>
        </p:blipFill>
        <p:spPr bwMode="auto">
          <a:xfrm>
            <a:off x="833179" y="4410004"/>
            <a:ext cx="6652591" cy="1898720"/>
          </a:xfrm>
          <a:prstGeom prst="rect">
            <a:avLst/>
          </a:prstGeom>
          <a:noFill/>
          <a:ln>
            <a:noFill/>
          </a:ln>
        </p:spPr>
      </p:pic>
      <p:pic>
        <p:nvPicPr>
          <p:cNvPr id="6" name="Picture 5"/>
          <p:cNvPicPr/>
          <p:nvPr/>
        </p:nvPicPr>
        <p:blipFill rotWithShape="1">
          <a:blip r:embed="rId3">
            <a:extLst>
              <a:ext uri="{28A0092B-C50C-407E-A947-70E740481C1C}">
                <a14:useLocalDpi xmlns:a14="http://schemas.microsoft.com/office/drawing/2010/main" val="0"/>
              </a:ext>
            </a:extLst>
          </a:blip>
          <a:srcRect l="4211" t="22069" r="60094" b="60308"/>
          <a:stretch>
            <a:fillRect/>
          </a:stretch>
        </p:blipFill>
        <p:spPr bwMode="auto">
          <a:xfrm>
            <a:off x="8229600" y="1417639"/>
            <a:ext cx="3500438" cy="1482724"/>
          </a:xfrm>
          <a:prstGeom prst="rect">
            <a:avLst/>
          </a:prstGeom>
          <a:noFill/>
          <a:ln>
            <a:noFill/>
          </a:ln>
        </p:spPr>
      </p:pic>
      <p:pic>
        <p:nvPicPr>
          <p:cNvPr id="7" name="Picture 6"/>
          <p:cNvPicPr/>
          <p:nvPr/>
        </p:nvPicPr>
        <p:blipFill rotWithShape="1">
          <a:blip r:embed="rId4">
            <a:extLst>
              <a:ext uri="{28A0092B-C50C-407E-A947-70E740481C1C}">
                <a14:useLocalDpi xmlns:a14="http://schemas.microsoft.com/office/drawing/2010/main" val="0"/>
              </a:ext>
            </a:extLst>
          </a:blip>
          <a:srcRect l="2659" t="46700" r="68646" b="38128"/>
          <a:stretch>
            <a:fillRect/>
          </a:stretch>
        </p:blipFill>
        <p:spPr bwMode="auto">
          <a:xfrm>
            <a:off x="8155781" y="3429000"/>
            <a:ext cx="3500438" cy="1482724"/>
          </a:xfrm>
          <a:prstGeom prst="rect">
            <a:avLst/>
          </a:prstGeom>
          <a:noFill/>
          <a:ln>
            <a:noFill/>
          </a:ln>
        </p:spPr>
      </p:pic>
      <p:sp>
        <p:nvSpPr>
          <p:cNvPr id="8" name="TextBox 7"/>
          <p:cNvSpPr txBox="1"/>
          <p:nvPr/>
        </p:nvSpPr>
        <p:spPr>
          <a:xfrm flipH="1">
            <a:off x="9103995" y="2953584"/>
            <a:ext cx="1268731" cy="369332"/>
          </a:xfrm>
          <a:prstGeom prst="rect">
            <a:avLst/>
          </a:prstGeom>
          <a:noFill/>
        </p:spPr>
        <p:txBody>
          <a:bodyPr wrap="square" rtlCol="0">
            <a:spAutoFit/>
          </a:bodyPr>
          <a:lstStyle/>
          <a:p>
            <a:r>
              <a:rPr lang="en-IN" dirty="0"/>
              <a:t>Fig 2</a:t>
            </a:r>
          </a:p>
        </p:txBody>
      </p:sp>
      <p:sp>
        <p:nvSpPr>
          <p:cNvPr id="9" name="TextBox 8"/>
          <p:cNvSpPr txBox="1"/>
          <p:nvPr/>
        </p:nvSpPr>
        <p:spPr>
          <a:xfrm flipH="1">
            <a:off x="9115898" y="5019671"/>
            <a:ext cx="925833" cy="646331"/>
          </a:xfrm>
          <a:prstGeom prst="rect">
            <a:avLst/>
          </a:prstGeom>
          <a:noFill/>
        </p:spPr>
        <p:txBody>
          <a:bodyPr wrap="square" rtlCol="0">
            <a:spAutoFit/>
          </a:bodyPr>
          <a:lstStyle/>
          <a:p>
            <a:r>
              <a:rPr lang="en-IN" dirty="0"/>
              <a:t>Fig 3</a:t>
            </a:r>
          </a:p>
          <a:p>
            <a:endParaRPr lang="en-IN" dirty="0"/>
          </a:p>
        </p:txBody>
      </p:sp>
      <p:sp>
        <p:nvSpPr>
          <p:cNvPr id="10" name="TextBox 9"/>
          <p:cNvSpPr txBox="1"/>
          <p:nvPr/>
        </p:nvSpPr>
        <p:spPr>
          <a:xfrm>
            <a:off x="7485770" y="5973542"/>
            <a:ext cx="960117" cy="646331"/>
          </a:xfrm>
          <a:prstGeom prst="rect">
            <a:avLst/>
          </a:prstGeom>
          <a:noFill/>
        </p:spPr>
        <p:txBody>
          <a:bodyPr wrap="square" rtlCol="0">
            <a:spAutoFit/>
          </a:bodyPr>
          <a:lstStyle/>
          <a:p>
            <a:r>
              <a:rPr lang="en-IN" dirty="0"/>
              <a:t>Fig 4</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6" name="Content Placeholder 5"/>
          <p:cNvSpPr>
            <a:spLocks noGrp="1"/>
          </p:cNvSpPr>
          <p:nvPr>
            <p:ph idx="1"/>
          </p:nvPr>
        </p:nvSpPr>
        <p:spPr/>
        <p:txBody>
          <a:bodyPr/>
          <a:lstStyle/>
          <a:p>
            <a:pPr marL="0" indent="0">
              <a:buNone/>
            </a:pPr>
            <a:r>
              <a:rPr lang="en-IN" sz="1800" dirty="0"/>
              <a:t>Hyperparameter tuning(refer fig 5)</a:t>
            </a:r>
          </a:p>
          <a:p>
            <a:r>
              <a:rPr lang="en-IN" sz="1600" dirty="0"/>
              <a:t>No of hidden layers=3</a:t>
            </a:r>
          </a:p>
          <a:p>
            <a:r>
              <a:rPr lang="en-IN" sz="1600" dirty="0"/>
              <a:t>Batch size=20</a:t>
            </a:r>
          </a:p>
          <a:p>
            <a:r>
              <a:rPr lang="en-IN" sz="1600" dirty="0"/>
              <a:t>No of epochs=100</a:t>
            </a:r>
          </a:p>
          <a:p>
            <a:r>
              <a:rPr lang="en-IN" sz="1600" dirty="0"/>
              <a:t>Activation function at the hidden layer=‘</a:t>
            </a:r>
            <a:r>
              <a:rPr lang="en-IN" sz="1600" dirty="0" err="1"/>
              <a:t>relu</a:t>
            </a:r>
            <a:r>
              <a:rPr lang="en-IN" sz="1600" dirty="0"/>
              <a:t>’ </a:t>
            </a:r>
          </a:p>
          <a:p>
            <a:pPr marL="0" indent="0">
              <a:buNone/>
            </a:pPr>
            <a:endParaRPr lang="en-IN" sz="1600" dirty="0"/>
          </a:p>
          <a:p>
            <a:pPr marL="0" indent="0">
              <a:buNone/>
            </a:pPr>
            <a:r>
              <a:rPr lang="en-IN" sz="1800" dirty="0"/>
              <a:t>About the neural network(refer fig 6)</a:t>
            </a:r>
          </a:p>
          <a:p>
            <a:r>
              <a:rPr lang="en-IN" sz="1600" dirty="0"/>
              <a:t>Optimisers used=Adam</a:t>
            </a:r>
          </a:p>
          <a:p>
            <a:r>
              <a:rPr lang="en-IN" sz="1600" dirty="0"/>
              <a:t>Learning rate=0.001</a:t>
            </a:r>
          </a:p>
          <a:p>
            <a:r>
              <a:rPr lang="en-IN" sz="1600" dirty="0"/>
              <a:t>Loss=sparse categorical </a:t>
            </a:r>
            <a:r>
              <a:rPr lang="en-IN" sz="1600" dirty="0" err="1"/>
              <a:t>crossentropy</a:t>
            </a:r>
            <a:endParaRPr lang="en-IN" sz="1600" dirty="0"/>
          </a:p>
          <a:p>
            <a:endParaRPr lang="en-IN" sz="1800" dirty="0"/>
          </a:p>
        </p:txBody>
      </p:sp>
      <p:pic>
        <p:nvPicPr>
          <p:cNvPr id="7" name="Picture 6"/>
          <p:cNvPicPr/>
          <p:nvPr/>
        </p:nvPicPr>
        <p:blipFill rotWithShape="1">
          <a:blip r:embed="rId2">
            <a:extLst>
              <a:ext uri="{28A0092B-C50C-407E-A947-70E740481C1C}">
                <a14:useLocalDpi xmlns:a14="http://schemas.microsoft.com/office/drawing/2010/main" val="0"/>
              </a:ext>
            </a:extLst>
          </a:blip>
          <a:srcRect l="3862" t="64219" r="58555" b="12594"/>
          <a:stretch>
            <a:fillRect/>
          </a:stretch>
        </p:blipFill>
        <p:spPr bwMode="auto">
          <a:xfrm>
            <a:off x="6319837" y="1157288"/>
            <a:ext cx="4752975" cy="1946276"/>
          </a:xfrm>
          <a:prstGeom prst="rect">
            <a:avLst/>
          </a:prstGeom>
          <a:noFill/>
          <a:ln>
            <a:noFill/>
          </a:ln>
        </p:spPr>
      </p:pic>
      <p:pic>
        <p:nvPicPr>
          <p:cNvPr id="8" name="Picture 7"/>
          <p:cNvPicPr/>
          <p:nvPr/>
        </p:nvPicPr>
        <p:blipFill rotWithShape="1">
          <a:blip r:embed="rId3"/>
          <a:srcRect l="4875" t="37044" r="9484" b="18620"/>
          <a:stretch>
            <a:fillRect/>
          </a:stretch>
        </p:blipFill>
        <p:spPr bwMode="auto">
          <a:xfrm>
            <a:off x="4800600" y="3429001"/>
            <a:ext cx="6349999" cy="2879724"/>
          </a:xfrm>
          <a:prstGeom prst="rect">
            <a:avLst/>
          </a:prstGeom>
          <a:ln>
            <a:noFill/>
          </a:ln>
        </p:spPr>
      </p:pic>
      <p:sp>
        <p:nvSpPr>
          <p:cNvPr id="9" name="TextBox 8"/>
          <p:cNvSpPr txBox="1"/>
          <p:nvPr/>
        </p:nvSpPr>
        <p:spPr>
          <a:xfrm>
            <a:off x="6319837" y="3059667"/>
            <a:ext cx="1139687" cy="369332"/>
          </a:xfrm>
          <a:prstGeom prst="rect">
            <a:avLst/>
          </a:prstGeom>
          <a:noFill/>
        </p:spPr>
        <p:txBody>
          <a:bodyPr wrap="square" rtlCol="0">
            <a:spAutoFit/>
          </a:bodyPr>
          <a:lstStyle/>
          <a:p>
            <a:r>
              <a:rPr lang="en-IN" dirty="0"/>
              <a:t>Fig 5</a:t>
            </a:r>
          </a:p>
        </p:txBody>
      </p:sp>
      <p:sp>
        <p:nvSpPr>
          <p:cNvPr id="10" name="TextBox 9"/>
          <p:cNvSpPr txBox="1"/>
          <p:nvPr/>
        </p:nvSpPr>
        <p:spPr>
          <a:xfrm>
            <a:off x="4691269" y="6393414"/>
            <a:ext cx="1298713" cy="369332"/>
          </a:xfrm>
          <a:prstGeom prst="rect">
            <a:avLst/>
          </a:prstGeom>
          <a:noFill/>
        </p:spPr>
        <p:txBody>
          <a:bodyPr wrap="square" rtlCol="0">
            <a:spAutoFit/>
          </a:bodyPr>
          <a:lstStyle/>
          <a:p>
            <a:r>
              <a:rPr lang="en-IN" dirty="0"/>
              <a:t>Fig 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1800" dirty="0"/>
          </a:p>
        </p:txBody>
      </p:sp>
      <p:graphicFrame>
        <p:nvGraphicFramePr>
          <p:cNvPr id="4" name="Content Placeholder 3"/>
          <p:cNvGraphicFramePr>
            <a:graphicFrameLocks noGrp="1"/>
          </p:cNvGraphicFramePr>
          <p:nvPr>
            <p:ph idx="1"/>
          </p:nvPr>
        </p:nvGraphicFramePr>
        <p:xfrm>
          <a:off x="609600" y="1732398"/>
          <a:ext cx="4956313" cy="2873744"/>
        </p:xfrm>
        <a:graphic>
          <a:graphicData uri="http://schemas.openxmlformats.org/drawingml/2006/table">
            <a:tbl>
              <a:tblPr firstRow="1" firstCol="1" bandRow="1">
                <a:tableStyleId>{5C22544A-7EE6-4342-B048-85BDC9FD1C3A}</a:tableStyleId>
              </a:tblPr>
              <a:tblGrid>
                <a:gridCol w="1113183">
                  <a:extLst>
                    <a:ext uri="{9D8B030D-6E8A-4147-A177-3AD203B41FA5}">
                      <a16:colId xmlns:a16="http://schemas.microsoft.com/office/drawing/2014/main" val="20000"/>
                    </a:ext>
                  </a:extLst>
                </a:gridCol>
                <a:gridCol w="1311965">
                  <a:extLst>
                    <a:ext uri="{9D8B030D-6E8A-4147-A177-3AD203B41FA5}">
                      <a16:colId xmlns:a16="http://schemas.microsoft.com/office/drawing/2014/main" val="20001"/>
                    </a:ext>
                  </a:extLst>
                </a:gridCol>
                <a:gridCol w="954156">
                  <a:extLst>
                    <a:ext uri="{9D8B030D-6E8A-4147-A177-3AD203B41FA5}">
                      <a16:colId xmlns:a16="http://schemas.microsoft.com/office/drawing/2014/main" val="20002"/>
                    </a:ext>
                  </a:extLst>
                </a:gridCol>
                <a:gridCol w="1577009">
                  <a:extLst>
                    <a:ext uri="{9D8B030D-6E8A-4147-A177-3AD203B41FA5}">
                      <a16:colId xmlns:a16="http://schemas.microsoft.com/office/drawing/2014/main" val="20003"/>
                    </a:ext>
                  </a:extLst>
                </a:gridCol>
              </a:tblGrid>
              <a:tr h="890792">
                <a:tc>
                  <a:txBody>
                    <a:bodyPr/>
                    <a:lstStyle/>
                    <a:p>
                      <a:pPr algn="l">
                        <a:lnSpc>
                          <a:spcPct val="150000"/>
                        </a:lnSpc>
                        <a:spcBef>
                          <a:spcPts val="150"/>
                        </a:spcBef>
                        <a:spcAft>
                          <a:spcPts val="0"/>
                        </a:spcAft>
                      </a:pPr>
                      <a:r>
                        <a:rPr lang="en-IN" sz="1200">
                          <a:effectLst/>
                        </a:rPr>
                        <a:t>No of training sample</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dirty="0">
                          <a:effectLst/>
                        </a:rPr>
                        <a:t>No of validation </a:t>
                      </a:r>
                      <a:endParaRPr lang="en-IN" sz="1100" dirty="0">
                        <a:effectLst/>
                      </a:endParaRPr>
                    </a:p>
                    <a:p>
                      <a:pPr algn="l">
                        <a:lnSpc>
                          <a:spcPct val="150000"/>
                        </a:lnSpc>
                        <a:spcBef>
                          <a:spcPts val="150"/>
                        </a:spcBef>
                        <a:spcAft>
                          <a:spcPts val="0"/>
                        </a:spcAft>
                      </a:pPr>
                      <a:r>
                        <a:rPr lang="en-IN" sz="1200" dirty="0">
                          <a:effectLst/>
                        </a:rPr>
                        <a:t>sample</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dirty="0">
                          <a:effectLst/>
                        </a:rPr>
                        <a:t>Training accuracy</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dirty="0">
                          <a:effectLst/>
                        </a:rPr>
                        <a:t>Validation accuracy</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0"/>
                  </a:ext>
                </a:extLst>
              </a:tr>
              <a:tr h="330492">
                <a:tc>
                  <a:txBody>
                    <a:bodyPr/>
                    <a:lstStyle/>
                    <a:p>
                      <a:pPr algn="l">
                        <a:lnSpc>
                          <a:spcPct val="150000"/>
                        </a:lnSpc>
                        <a:spcBef>
                          <a:spcPts val="150"/>
                        </a:spcBef>
                        <a:spcAft>
                          <a:spcPts val="0"/>
                        </a:spcAft>
                      </a:pPr>
                      <a:r>
                        <a:rPr lang="en-IN" sz="1400">
                          <a:effectLst/>
                        </a:rPr>
                        <a:t>450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50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0.9689</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0.9600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1"/>
                  </a:ext>
                </a:extLst>
              </a:tr>
              <a:tr h="330492">
                <a:tc>
                  <a:txBody>
                    <a:bodyPr/>
                    <a:lstStyle/>
                    <a:p>
                      <a:pPr algn="l">
                        <a:lnSpc>
                          <a:spcPct val="150000"/>
                        </a:lnSpc>
                        <a:spcBef>
                          <a:spcPts val="150"/>
                        </a:spcBef>
                        <a:spcAft>
                          <a:spcPts val="0"/>
                        </a:spcAft>
                      </a:pPr>
                      <a:r>
                        <a:rPr lang="en-IN" sz="1400">
                          <a:effectLst/>
                        </a:rPr>
                        <a:t>900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0.9667</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0.9500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2"/>
                  </a:ext>
                </a:extLst>
              </a:tr>
              <a:tr h="330492">
                <a:tc>
                  <a:txBody>
                    <a:bodyPr/>
                    <a:lstStyle/>
                    <a:p>
                      <a:pPr algn="l">
                        <a:lnSpc>
                          <a:spcPct val="150000"/>
                        </a:lnSpc>
                        <a:spcBef>
                          <a:spcPts val="150"/>
                        </a:spcBef>
                        <a:spcAft>
                          <a:spcPts val="0"/>
                        </a:spcAft>
                      </a:pPr>
                      <a:r>
                        <a:rPr lang="en-IN" sz="1400">
                          <a:effectLst/>
                        </a:rPr>
                        <a:t>2250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dirty="0">
                          <a:effectLst/>
                        </a:rPr>
                        <a:t>250</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0.8293</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0.8800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3"/>
                  </a:ext>
                </a:extLst>
              </a:tr>
              <a:tr h="330492">
                <a:tc>
                  <a:txBody>
                    <a:bodyPr/>
                    <a:lstStyle/>
                    <a:p>
                      <a:pPr algn="l">
                        <a:lnSpc>
                          <a:spcPct val="150000"/>
                        </a:lnSpc>
                        <a:spcBef>
                          <a:spcPts val="150"/>
                        </a:spcBef>
                        <a:spcAft>
                          <a:spcPts val="0"/>
                        </a:spcAft>
                      </a:pPr>
                      <a:r>
                        <a:rPr lang="en-IN" sz="1400">
                          <a:effectLst/>
                        </a:rPr>
                        <a:t>4500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0.8338</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0.9460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4"/>
                  </a:ext>
                </a:extLst>
              </a:tr>
              <a:tr h="330492">
                <a:tc>
                  <a:txBody>
                    <a:bodyPr/>
                    <a:lstStyle/>
                    <a:p>
                      <a:pPr algn="l">
                        <a:lnSpc>
                          <a:spcPct val="150000"/>
                        </a:lnSpc>
                        <a:spcBef>
                          <a:spcPts val="150"/>
                        </a:spcBef>
                        <a:spcAft>
                          <a:spcPts val="0"/>
                        </a:spcAft>
                      </a:pPr>
                      <a:r>
                        <a:rPr lang="en-IN" sz="1400">
                          <a:effectLst/>
                        </a:rPr>
                        <a:t>22500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2500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0.8497</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dirty="0">
                          <a:effectLst/>
                        </a:rPr>
                        <a:t>0.8232</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5"/>
                  </a:ext>
                </a:extLst>
              </a:tr>
              <a:tr h="330492">
                <a:tc>
                  <a:txBody>
                    <a:bodyPr/>
                    <a:lstStyle/>
                    <a:p>
                      <a:pPr algn="l">
                        <a:lnSpc>
                          <a:spcPct val="150000"/>
                        </a:lnSpc>
                        <a:spcBef>
                          <a:spcPts val="150"/>
                        </a:spcBef>
                        <a:spcAft>
                          <a:spcPts val="0"/>
                        </a:spcAft>
                      </a:pPr>
                      <a:r>
                        <a:rPr lang="en-IN" sz="1400">
                          <a:effectLst/>
                        </a:rPr>
                        <a:t>45000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5000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a:effectLst/>
                        </a:rPr>
                        <a:t>0.8392</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400" dirty="0">
                          <a:effectLst/>
                        </a:rPr>
                        <a:t>0.8700</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0" y="-407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nvGraphicFramePr>
        <p:xfrm>
          <a:off x="5963478" y="1732743"/>
          <a:ext cx="5857682" cy="519113"/>
        </p:xfrm>
        <a:graphic>
          <a:graphicData uri="http://schemas.openxmlformats.org/drawingml/2006/table">
            <a:tbl>
              <a:tblPr firstRow="1" firstCol="1" bandRow="1">
                <a:tableStyleId>{5C22544A-7EE6-4342-B048-85BDC9FD1C3A}</a:tableStyleId>
              </a:tblPr>
              <a:tblGrid>
                <a:gridCol w="1205916">
                  <a:extLst>
                    <a:ext uri="{9D8B030D-6E8A-4147-A177-3AD203B41FA5}">
                      <a16:colId xmlns:a16="http://schemas.microsoft.com/office/drawing/2014/main" val="20000"/>
                    </a:ext>
                  </a:extLst>
                </a:gridCol>
                <a:gridCol w="2325227">
                  <a:extLst>
                    <a:ext uri="{9D8B030D-6E8A-4147-A177-3AD203B41FA5}">
                      <a16:colId xmlns:a16="http://schemas.microsoft.com/office/drawing/2014/main" val="20001"/>
                    </a:ext>
                  </a:extLst>
                </a:gridCol>
                <a:gridCol w="2326539">
                  <a:extLst>
                    <a:ext uri="{9D8B030D-6E8A-4147-A177-3AD203B41FA5}">
                      <a16:colId xmlns:a16="http://schemas.microsoft.com/office/drawing/2014/main" val="20002"/>
                    </a:ext>
                  </a:extLst>
                </a:gridCol>
              </a:tblGrid>
              <a:tr h="135973">
                <a:tc>
                  <a:txBody>
                    <a:bodyPr/>
                    <a:lstStyle/>
                    <a:p>
                      <a:pPr algn="l">
                        <a:lnSpc>
                          <a:spcPct val="150000"/>
                        </a:lnSpc>
                        <a:spcBef>
                          <a:spcPts val="150"/>
                        </a:spcBef>
                        <a:spcAft>
                          <a:spcPts val="0"/>
                        </a:spcAft>
                      </a:pPr>
                      <a:r>
                        <a:rPr lang="en-IN" sz="1200" u="sng" dirty="0">
                          <a:effectLst/>
                        </a:rPr>
                        <a:t>No of training samples</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u="sng" dirty="0">
                          <a:effectLst/>
                        </a:rPr>
                        <a:t>Precision</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u="sng" dirty="0">
                          <a:effectLst/>
                        </a:rPr>
                        <a:t>Recall </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5963478" y="2335007"/>
          <a:ext cx="5857681" cy="2271136"/>
        </p:xfrm>
        <a:graphic>
          <a:graphicData uri="http://schemas.openxmlformats.org/drawingml/2006/table">
            <a:tbl>
              <a:tblPr firstRow="1" firstCol="1" bandRow="1">
                <a:tableStyleId>{5C22544A-7EE6-4342-B048-85BDC9FD1C3A}</a:tableStyleId>
              </a:tblPr>
              <a:tblGrid>
                <a:gridCol w="1171406">
                  <a:extLst>
                    <a:ext uri="{9D8B030D-6E8A-4147-A177-3AD203B41FA5}">
                      <a16:colId xmlns:a16="http://schemas.microsoft.com/office/drawing/2014/main" val="20000"/>
                    </a:ext>
                  </a:extLst>
                </a:gridCol>
                <a:gridCol w="1120165">
                  <a:extLst>
                    <a:ext uri="{9D8B030D-6E8A-4147-A177-3AD203B41FA5}">
                      <a16:colId xmlns:a16="http://schemas.microsoft.com/office/drawing/2014/main" val="20001"/>
                    </a:ext>
                  </a:extLst>
                </a:gridCol>
                <a:gridCol w="1222648">
                  <a:extLst>
                    <a:ext uri="{9D8B030D-6E8A-4147-A177-3AD203B41FA5}">
                      <a16:colId xmlns:a16="http://schemas.microsoft.com/office/drawing/2014/main" val="20002"/>
                    </a:ext>
                  </a:extLst>
                </a:gridCol>
                <a:gridCol w="1171406">
                  <a:extLst>
                    <a:ext uri="{9D8B030D-6E8A-4147-A177-3AD203B41FA5}">
                      <a16:colId xmlns:a16="http://schemas.microsoft.com/office/drawing/2014/main" val="20003"/>
                    </a:ext>
                  </a:extLst>
                </a:gridCol>
                <a:gridCol w="1172056">
                  <a:extLst>
                    <a:ext uri="{9D8B030D-6E8A-4147-A177-3AD203B41FA5}">
                      <a16:colId xmlns:a16="http://schemas.microsoft.com/office/drawing/2014/main" val="20004"/>
                    </a:ext>
                  </a:extLst>
                </a:gridCol>
              </a:tblGrid>
              <a:tr h="324448">
                <a:tc>
                  <a:txBody>
                    <a:bodyPr/>
                    <a:lstStyle/>
                    <a:p>
                      <a:pPr algn="l">
                        <a:lnSpc>
                          <a:spcPct val="150000"/>
                        </a:lnSpc>
                        <a:spcBef>
                          <a:spcPts val="150"/>
                        </a:spcBef>
                        <a:spcAft>
                          <a:spcPts val="0"/>
                        </a:spcAft>
                      </a:pPr>
                      <a:r>
                        <a:rPr lang="en-IN" sz="1200">
                          <a:effectLst/>
                        </a:rPr>
                        <a:t> </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Risky</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Non Risky</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Risky</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Non risky</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0"/>
                  </a:ext>
                </a:extLst>
              </a:tr>
              <a:tr h="324448">
                <a:tc>
                  <a:txBody>
                    <a:bodyPr/>
                    <a:lstStyle/>
                    <a:p>
                      <a:pPr algn="l">
                        <a:lnSpc>
                          <a:spcPct val="150000"/>
                        </a:lnSpc>
                        <a:spcBef>
                          <a:spcPts val="150"/>
                        </a:spcBef>
                        <a:spcAft>
                          <a:spcPts val="0"/>
                        </a:spcAft>
                      </a:pPr>
                      <a:r>
                        <a:rPr lang="en-IN" sz="1200" dirty="0">
                          <a:effectLst/>
                        </a:rPr>
                        <a:t>450</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0.96</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0.97</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0.92</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1"/>
                  </a:ext>
                </a:extLst>
              </a:tr>
              <a:tr h="324448">
                <a:tc>
                  <a:txBody>
                    <a:bodyPr/>
                    <a:lstStyle/>
                    <a:p>
                      <a:pPr algn="l">
                        <a:lnSpc>
                          <a:spcPct val="150000"/>
                        </a:lnSpc>
                        <a:spcBef>
                          <a:spcPts val="150"/>
                        </a:spcBef>
                        <a:spcAft>
                          <a:spcPts val="0"/>
                        </a:spcAft>
                      </a:pPr>
                      <a:r>
                        <a:rPr lang="en-IN" sz="1200">
                          <a:effectLst/>
                        </a:rPr>
                        <a:t>400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0.95</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0.76</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2"/>
                  </a:ext>
                </a:extLst>
              </a:tr>
              <a:tr h="324448">
                <a:tc>
                  <a:txBody>
                    <a:bodyPr/>
                    <a:lstStyle/>
                    <a:p>
                      <a:pPr algn="l">
                        <a:lnSpc>
                          <a:spcPct val="150000"/>
                        </a:lnSpc>
                        <a:spcBef>
                          <a:spcPts val="150"/>
                        </a:spcBef>
                        <a:spcAft>
                          <a:spcPts val="0"/>
                        </a:spcAft>
                      </a:pPr>
                      <a:r>
                        <a:rPr lang="en-IN" sz="1200">
                          <a:effectLst/>
                        </a:rPr>
                        <a:t>2250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0.83</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0.01</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3"/>
                  </a:ext>
                </a:extLst>
              </a:tr>
              <a:tr h="324448">
                <a:tc>
                  <a:txBody>
                    <a:bodyPr/>
                    <a:lstStyle/>
                    <a:p>
                      <a:pPr algn="l">
                        <a:lnSpc>
                          <a:spcPct val="150000"/>
                        </a:lnSpc>
                        <a:spcBef>
                          <a:spcPts val="150"/>
                        </a:spcBef>
                        <a:spcAft>
                          <a:spcPts val="0"/>
                        </a:spcAft>
                      </a:pPr>
                      <a:r>
                        <a:rPr lang="en-IN" sz="1200">
                          <a:effectLst/>
                        </a:rPr>
                        <a:t>4500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0.88</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0.85</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0.01</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4"/>
                  </a:ext>
                </a:extLst>
              </a:tr>
              <a:tr h="324448">
                <a:tc>
                  <a:txBody>
                    <a:bodyPr/>
                    <a:lstStyle/>
                    <a:p>
                      <a:pPr algn="l">
                        <a:lnSpc>
                          <a:spcPct val="150000"/>
                        </a:lnSpc>
                        <a:spcBef>
                          <a:spcPts val="150"/>
                        </a:spcBef>
                        <a:spcAft>
                          <a:spcPts val="0"/>
                        </a:spcAft>
                      </a:pPr>
                      <a:r>
                        <a:rPr lang="en-IN" sz="1200">
                          <a:effectLst/>
                        </a:rPr>
                        <a:t>22500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0.09</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0.81</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5"/>
                  </a:ext>
                </a:extLst>
              </a:tr>
              <a:tr h="324448">
                <a:tc>
                  <a:txBody>
                    <a:bodyPr/>
                    <a:lstStyle/>
                    <a:p>
                      <a:pPr algn="l">
                        <a:lnSpc>
                          <a:spcPct val="150000"/>
                        </a:lnSpc>
                        <a:spcBef>
                          <a:spcPts val="150"/>
                        </a:spcBef>
                        <a:spcAft>
                          <a:spcPts val="0"/>
                        </a:spcAft>
                      </a:pPr>
                      <a:r>
                        <a:rPr lang="en-IN" sz="1200">
                          <a:effectLst/>
                        </a:rPr>
                        <a:t>45000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0.00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dirty="0">
                          <a:effectLst/>
                        </a:rPr>
                        <a:t>0.85</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a:effectLst/>
                        </a:rPr>
                        <a:t>1.00</a:t>
                      </a:r>
                      <a:endParaRPr lang="en-IN" sz="1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lstStyle/>
                    <a:p>
                      <a:pPr algn="l">
                        <a:lnSpc>
                          <a:spcPct val="150000"/>
                        </a:lnSpc>
                        <a:spcBef>
                          <a:spcPts val="150"/>
                        </a:spcBef>
                        <a:spcAft>
                          <a:spcPts val="0"/>
                        </a:spcAft>
                      </a:pPr>
                      <a:r>
                        <a:rPr lang="en-IN" sz="1200" dirty="0">
                          <a:effectLst/>
                        </a:rPr>
                        <a:t>0.92</a:t>
                      </a:r>
                      <a:endParaRPr lang="en-IN" sz="1100" dirty="0">
                        <a:effectLst/>
                        <a:latin typeface="Calibri" panose="020F05020202040302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6"/>
                  </a:ext>
                </a:extLst>
              </a:tr>
            </a:tbl>
          </a:graphicData>
        </a:graphic>
      </p:graphicFrame>
      <p:sp>
        <p:nvSpPr>
          <p:cNvPr id="8" name="TextBox 7"/>
          <p:cNvSpPr txBox="1"/>
          <p:nvPr/>
        </p:nvSpPr>
        <p:spPr>
          <a:xfrm>
            <a:off x="530087" y="4783816"/>
            <a:ext cx="1113183" cy="646331"/>
          </a:xfrm>
          <a:prstGeom prst="rect">
            <a:avLst/>
          </a:prstGeom>
          <a:noFill/>
        </p:spPr>
        <p:txBody>
          <a:bodyPr wrap="square" rtlCol="0">
            <a:spAutoFit/>
          </a:bodyPr>
          <a:lstStyle/>
          <a:p>
            <a:r>
              <a:rPr lang="en-IN" dirty="0"/>
              <a:t>Table 1</a:t>
            </a:r>
          </a:p>
          <a:p>
            <a:endParaRPr lang="en-IN" dirty="0"/>
          </a:p>
        </p:txBody>
      </p:sp>
      <p:sp>
        <p:nvSpPr>
          <p:cNvPr id="9" name="TextBox 8"/>
          <p:cNvSpPr txBox="1"/>
          <p:nvPr/>
        </p:nvSpPr>
        <p:spPr>
          <a:xfrm flipH="1">
            <a:off x="5863424" y="4775895"/>
            <a:ext cx="987951" cy="646331"/>
          </a:xfrm>
          <a:prstGeom prst="rect">
            <a:avLst/>
          </a:prstGeom>
          <a:noFill/>
        </p:spPr>
        <p:txBody>
          <a:bodyPr wrap="square" rtlCol="0">
            <a:spAutoFit/>
          </a:bodyPr>
          <a:lstStyle/>
          <a:p>
            <a:r>
              <a:rPr lang="en-IN" dirty="0"/>
              <a:t>Table 2</a:t>
            </a:r>
          </a:p>
          <a:p>
            <a:endParaRPr lang="en-IN" dirty="0"/>
          </a:p>
        </p:txBody>
      </p:sp>
      <p:sp>
        <p:nvSpPr>
          <p:cNvPr id="12" name="TextBox 11"/>
          <p:cNvSpPr txBox="1"/>
          <p:nvPr/>
        </p:nvSpPr>
        <p:spPr>
          <a:xfrm>
            <a:off x="477078" y="1128643"/>
            <a:ext cx="2948609" cy="461665"/>
          </a:xfrm>
          <a:prstGeom prst="rect">
            <a:avLst/>
          </a:prstGeom>
          <a:noFill/>
        </p:spPr>
        <p:txBody>
          <a:bodyPr wrap="square" rtlCol="0">
            <a:spAutoFit/>
          </a:bodyPr>
          <a:lstStyle/>
          <a:p>
            <a:r>
              <a:rPr lang="en-IN" sz="2400" dirty="0"/>
              <a:t>Training results</a:t>
            </a:r>
          </a:p>
        </p:txBody>
      </p:sp>
      <p:sp>
        <p:nvSpPr>
          <p:cNvPr id="14" name="TextBox 13"/>
          <p:cNvSpPr txBox="1"/>
          <p:nvPr/>
        </p:nvSpPr>
        <p:spPr>
          <a:xfrm flipH="1">
            <a:off x="5863424" y="1146874"/>
            <a:ext cx="5957734" cy="461665"/>
          </a:xfrm>
          <a:prstGeom prst="rect">
            <a:avLst/>
          </a:prstGeom>
          <a:noFill/>
        </p:spPr>
        <p:txBody>
          <a:bodyPr wrap="square" rtlCol="0">
            <a:spAutoFit/>
          </a:bodyPr>
          <a:lstStyle/>
          <a:p>
            <a:r>
              <a:rPr lang="en-IN" sz="2400" dirty="0"/>
              <a:t>Testing and the prediction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tx1"/>
                </a:solidFill>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p:txBody>
          <a:bodyPr/>
          <a:lstStyle/>
          <a:p>
            <a:r>
              <a:rPr lang="en-US" sz="2400" dirty="0"/>
              <a:t>Credit risk analysis system is an critical financial decision making system.</a:t>
            </a:r>
          </a:p>
          <a:p>
            <a:r>
              <a:rPr lang="en-US" sz="2400" dirty="0"/>
              <a:t>In our study of credit risk, we take different no of data samples and feed it to our artificial neural network and train the network and observe its prediction.</a:t>
            </a:r>
          </a:p>
          <a:p>
            <a:r>
              <a:rPr lang="en-US" sz="2400" dirty="0"/>
              <a:t>As, we feed more data sample in the neural network, the model is able to generalize better.</a:t>
            </a:r>
          </a:p>
          <a:p>
            <a:r>
              <a:rPr lang="en-US" sz="2400" dirty="0"/>
              <a:t>From the testing and validation result, we observe that the bank dataset we used, gives better prediction for non-risky customers.(refer table 2)</a:t>
            </a:r>
          </a:p>
          <a:p>
            <a:pPr marL="0" indent="0">
              <a:buNone/>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4785"/>
            <a:ext cx="10972800" cy="755015"/>
          </a:xfrm>
        </p:spPr>
        <p:txBody>
          <a:bodyPr/>
          <a:lstStyle/>
          <a:p>
            <a:pPr algn="l"/>
            <a:r>
              <a:rPr lang="en-US" sz="4000" b="1" u="sng">
                <a:latin typeface="Times New Roman" panose="02020603050405020304" charset="0"/>
                <a:cs typeface="Times New Roman" panose="02020603050405020304" charset="0"/>
                <a:sym typeface="+mn-ea"/>
              </a:rPr>
              <a:t>LIMITATIONS &amp; FUTURE SCOP</a:t>
            </a:r>
            <a:r>
              <a:rPr lang="en-US" sz="4000" b="1" u="sng">
                <a:latin typeface="Times New Roman" panose="02020603050405020304" charset="0"/>
                <a:cs typeface="Times New Roman" panose="02020603050405020304" charset="0"/>
              </a:rPr>
              <a:t>E:</a:t>
            </a:r>
          </a:p>
        </p:txBody>
      </p:sp>
      <p:sp>
        <p:nvSpPr>
          <p:cNvPr id="3" name="Content Placeholder 2"/>
          <p:cNvSpPr>
            <a:spLocks noGrp="1"/>
          </p:cNvSpPr>
          <p:nvPr>
            <p:ph idx="1"/>
          </p:nvPr>
        </p:nvSpPr>
        <p:spPr>
          <a:xfrm>
            <a:off x="489585" y="1375410"/>
            <a:ext cx="10972800" cy="4525963"/>
          </a:xfrm>
        </p:spPr>
        <p:txBody>
          <a:bodyPr/>
          <a:lstStyle/>
          <a:p>
            <a:r>
              <a:rPr lang="en-US" sz="2800">
                <a:latin typeface="Times New Roman" panose="02020603050405020304" charset="0"/>
                <a:cs typeface="Times New Roman" panose="02020603050405020304" charset="0"/>
              </a:rPr>
              <a:t>We can integrate an user interface to make the credit risk analysis system more user friendly for the bank</a:t>
            </a:r>
          </a:p>
          <a:p>
            <a:r>
              <a:rPr lang="en-US" sz="2800">
                <a:latin typeface="Times New Roman" panose="02020603050405020304" charset="0"/>
                <a:cs typeface="Times New Roman" panose="02020603050405020304" charset="0"/>
              </a:rPr>
              <a:t>The data and features of a bank customer that determines their debt repayment capacity may change with time. Hence, the dataset used might go outdated.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392A-208F-4274-91BF-5EDD6FFA7CC2}"/>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GANTT CHART</a:t>
            </a:r>
          </a:p>
        </p:txBody>
      </p:sp>
      <p:sp>
        <p:nvSpPr>
          <p:cNvPr id="3" name="Content Placeholder 2">
            <a:extLst>
              <a:ext uri="{FF2B5EF4-FFF2-40B4-BE49-F238E27FC236}">
                <a16:creationId xmlns:a16="http://schemas.microsoft.com/office/drawing/2014/main" id="{8748FA5F-9922-492D-9BAC-91C874D075A0}"/>
              </a:ext>
            </a:extLst>
          </p:cNvPr>
          <p:cNvSpPr>
            <a:spLocks noGrp="1"/>
          </p:cNvSpPr>
          <p:nvPr>
            <p:ph idx="1"/>
          </p:nvPr>
        </p:nvSpPr>
        <p:spPr>
          <a:xfrm>
            <a:off x="2561229" y="-951931"/>
            <a:ext cx="15280333" cy="4525963"/>
          </a:xfrm>
        </p:spPr>
        <p:txBody>
          <a:bodyPr/>
          <a:lstStyle/>
          <a:p>
            <a:endParaRPr lang="en-IN" dirty="0"/>
          </a:p>
        </p:txBody>
      </p:sp>
      <p:sp>
        <p:nvSpPr>
          <p:cNvPr id="4" name="Rectangle 2">
            <a:extLst>
              <a:ext uri="{FF2B5EF4-FFF2-40B4-BE49-F238E27FC236}">
                <a16:creationId xmlns:a16="http://schemas.microsoft.com/office/drawing/2014/main" id="{6822458A-ADB1-429E-AF38-D75220B2D8DA}"/>
              </a:ext>
            </a:extLst>
          </p:cNvPr>
          <p:cNvSpPr>
            <a:spLocks noChangeArrowheads="1"/>
          </p:cNvSpPr>
          <p:nvPr/>
        </p:nvSpPr>
        <p:spPr bwMode="auto">
          <a:xfrm>
            <a:off x="1951630" y="-2552131"/>
            <a:ext cx="169781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25">
            <a:extLst>
              <a:ext uri="{FF2B5EF4-FFF2-40B4-BE49-F238E27FC236}">
                <a16:creationId xmlns:a16="http://schemas.microsoft.com/office/drawing/2014/main" id="{B63381AF-2E03-460E-B904-8564FB9BC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726" r="2167" b="31625"/>
          <a:stretch>
            <a:fillRect/>
          </a:stretch>
        </p:blipFill>
        <p:spPr bwMode="auto">
          <a:xfrm>
            <a:off x="1780179" y="1981769"/>
            <a:ext cx="8701301" cy="4752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F30C304-03B8-450A-8289-3D2A8C557385}"/>
              </a:ext>
            </a:extLst>
          </p:cNvPr>
          <p:cNvSpPr>
            <a:spLocks noChangeArrowheads="1"/>
          </p:cNvSpPr>
          <p:nvPr/>
        </p:nvSpPr>
        <p:spPr bwMode="auto">
          <a:xfrm>
            <a:off x="1951630" y="-2094931"/>
            <a:ext cx="169781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527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0025"/>
            <a:ext cx="10972800" cy="589915"/>
          </a:xfrm>
        </p:spPr>
        <p:txBody>
          <a:bodyPr/>
          <a:lstStyle/>
          <a:p>
            <a:r>
              <a:rPr lang="en-US" sz="3600" b="1" u="sng"/>
              <a:t>ACKNOWLEDGEMENT</a:t>
            </a:r>
          </a:p>
        </p:txBody>
      </p:sp>
      <p:sp>
        <p:nvSpPr>
          <p:cNvPr id="3" name="Content Placeholder 2"/>
          <p:cNvSpPr>
            <a:spLocks noGrp="1"/>
          </p:cNvSpPr>
          <p:nvPr>
            <p:ph idx="1"/>
          </p:nvPr>
        </p:nvSpPr>
        <p:spPr>
          <a:xfrm>
            <a:off x="295275" y="943610"/>
            <a:ext cx="11122660" cy="4372610"/>
          </a:xfrm>
        </p:spPr>
        <p:txBody>
          <a:bodyPr/>
          <a:lstStyle/>
          <a:p>
            <a:pPr marL="0" indent="0">
              <a:buNone/>
            </a:pPr>
            <a:r>
              <a:rPr lang="en-US" sz="2400">
                <a:latin typeface="Times New Roman" panose="02020603050405020304" charset="0"/>
                <a:cs typeface="Times New Roman" panose="02020603050405020304" charset="0"/>
              </a:rPr>
              <a:t>We take this opportunity to acknowledge our deep sense of gratitude to our guide Chitrapriya N whose valuable guidance and kind supervision gave us throughout the course which shaped the present work as it shows. </a:t>
            </a:r>
          </a:p>
          <a:p>
            <a:pPr marL="0" indent="0">
              <a:buNone/>
            </a:pPr>
            <a:r>
              <a:rPr lang="en-US" sz="2400">
                <a:latin typeface="Times New Roman" panose="02020603050405020304" charset="0"/>
                <a:cs typeface="Times New Roman" panose="02020603050405020304" charset="0"/>
              </a:rPr>
              <a:t>We pay our deep sense of gratitude to Prof. (Dr.) Kalpana Sharma, H.O.D, CSE Dept, SMIT for giving us the opportunity to work on this project. </a:t>
            </a:r>
          </a:p>
          <a:p>
            <a:pPr marL="0" indent="0">
              <a:buNone/>
            </a:pPr>
            <a:r>
              <a:rPr lang="en-US" sz="2400">
                <a:latin typeface="Times New Roman" panose="02020603050405020304" charset="0"/>
                <a:cs typeface="Times New Roman" panose="02020603050405020304" charset="0"/>
              </a:rPr>
              <a:t>We obliged to our project coordinators Dr. Sandeep Gurung, Mr. Santanu Kr. Misra, Mr. Biraj Upadhyaya and Ms. Nitisha Pradhan for elevating, inspiration and kind supervision in completion of our project. </a:t>
            </a:r>
          </a:p>
          <a:p>
            <a:pPr marL="0" indent="0">
              <a:buNone/>
            </a:pPr>
            <a:r>
              <a:rPr lang="en-US" sz="2400">
                <a:latin typeface="Times New Roman" panose="02020603050405020304" charset="0"/>
                <a:cs typeface="Times New Roman" panose="02020603050405020304" charset="0"/>
              </a:rPr>
              <a:t>We would also like to thank any other staff of CSE, SMIT for giving us continuous support that has helped us in completion of our project. </a:t>
            </a: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Y Ningthoibi Devi (Reg. No.-201700218) </a:t>
            </a:r>
          </a:p>
          <a:p>
            <a:r>
              <a:rPr lang="en-US" sz="2400">
                <a:latin typeface="Times New Roman" panose="02020603050405020304" charset="0"/>
                <a:cs typeface="Times New Roman" panose="02020603050405020304" charset="0"/>
              </a:rPr>
              <a:t>Bidisha Borgohain (Reg. No.-201700349) </a:t>
            </a:r>
          </a:p>
          <a:p>
            <a:r>
              <a:rPr lang="en-US" sz="2400">
                <a:latin typeface="Times New Roman" panose="02020603050405020304" charset="0"/>
                <a:cs typeface="Times New Roman" panose="02020603050405020304" charset="0"/>
              </a:rPr>
              <a:t>Pushkar Srivastava (Reg. No.-201700331)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882630" cy="783590"/>
          </a:xfrm>
        </p:spPr>
        <p:txBody>
          <a:bodyPr/>
          <a:lstStyle/>
          <a:p>
            <a:r>
              <a:rPr lang="en-US" sz="3600" b="1" u="sng">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a:xfrm>
            <a:off x="519430" y="942340"/>
            <a:ext cx="10972800" cy="4525963"/>
          </a:xfrm>
        </p:spPr>
        <p:txBody>
          <a:bodyPr/>
          <a:lstStyle/>
          <a:p>
            <a:pPr marL="0" indent="0">
              <a:buNone/>
            </a:pPr>
            <a:endParaRPr lang="en-IN" sz="1800" dirty="0"/>
          </a:p>
          <a:p>
            <a:pPr marL="0" indent="0">
              <a:buNone/>
            </a:pPr>
            <a:r>
              <a:rPr lang="en-US" sz="1800" dirty="0"/>
              <a:t> [1] Shruti </a:t>
            </a:r>
            <a:r>
              <a:rPr lang="en-US" sz="1800" dirty="0" err="1"/>
              <a:t>Goyal,”Credit</a:t>
            </a:r>
            <a:r>
              <a:rPr lang="en-US" sz="1800" dirty="0"/>
              <a:t> Risk Prediction Using Artificial Neural Network Algorithm.”,</a:t>
            </a:r>
            <a:endParaRPr lang="en-IN" sz="1800" dirty="0"/>
          </a:p>
          <a:p>
            <a:pPr marL="0" indent="0">
              <a:buNone/>
            </a:pPr>
            <a:r>
              <a:rPr lang="en-US" sz="1800" u="sng" dirty="0">
                <a:hlinkClick r:id="rId2"/>
              </a:rPr>
              <a:t>https://www.datasciencecentral.com/profiles/blogs/credit-risk-prediction-using-artificial-neural-network-algorithm</a:t>
            </a:r>
            <a:r>
              <a:rPr lang="en-US" sz="1800" u="sng" dirty="0"/>
              <a:t>,</a:t>
            </a:r>
            <a:r>
              <a:rPr lang="en-US" sz="1800" dirty="0"/>
              <a:t> Accessed at:17.01.20, 10:45 pm </a:t>
            </a:r>
            <a:endParaRPr lang="en-IN" sz="1800" dirty="0"/>
          </a:p>
          <a:p>
            <a:pPr marL="0" indent="0">
              <a:buNone/>
            </a:pPr>
            <a:r>
              <a:rPr lang="en-US" sz="1800" dirty="0"/>
              <a:t>[2] Mohsen Nazari,” </a:t>
            </a:r>
            <a:r>
              <a:rPr lang="en-US" sz="1800" dirty="0" err="1"/>
              <a:t>Mojtaba</a:t>
            </a:r>
            <a:r>
              <a:rPr lang="en-US" sz="1800" dirty="0"/>
              <a:t> </a:t>
            </a:r>
            <a:r>
              <a:rPr lang="en-US" sz="1800" dirty="0" err="1"/>
              <a:t>Alidadi,Measuring</a:t>
            </a:r>
            <a:r>
              <a:rPr lang="en-US" sz="1800" dirty="0"/>
              <a:t> Credit Risk of Bank Customers Using Artificial Neural Network”, Journal of Management Research ISSN 1941-899X,April 1, 2013</a:t>
            </a:r>
            <a:endParaRPr lang="en-IN" sz="1800" dirty="0"/>
          </a:p>
          <a:p>
            <a:pPr marL="0" indent="0">
              <a:buNone/>
            </a:pPr>
            <a:r>
              <a:rPr lang="en-US" sz="1800" dirty="0"/>
              <a:t>[3] </a:t>
            </a:r>
            <a:r>
              <a:rPr lang="en-US" sz="1800" dirty="0" err="1"/>
              <a:t>Qeethara</a:t>
            </a:r>
            <a:r>
              <a:rPr lang="en-US" sz="1800" dirty="0"/>
              <a:t> K. Al-</a:t>
            </a:r>
            <a:r>
              <a:rPr lang="en-US" sz="1800" dirty="0" err="1"/>
              <a:t>Shayea</a:t>
            </a:r>
            <a:r>
              <a:rPr lang="en-US" sz="1800" dirty="0"/>
              <a:t> and </a:t>
            </a:r>
            <a:r>
              <a:rPr lang="en-US" sz="1800" dirty="0" err="1"/>
              <a:t>Ghaleb</a:t>
            </a:r>
            <a:r>
              <a:rPr lang="en-US" sz="1800" dirty="0"/>
              <a:t> </a:t>
            </a:r>
            <a:r>
              <a:rPr lang="en-US" sz="1800" dirty="0" err="1"/>
              <a:t>A.El-Refae</a:t>
            </a:r>
            <a:r>
              <a:rPr lang="en-US" sz="1800" dirty="0"/>
              <a:t>, “Evaluating Credit Risk Using Artificial Neural </a:t>
            </a:r>
            <a:r>
              <a:rPr lang="en-US" sz="1800" dirty="0" err="1"/>
              <a:t>Networks”,</a:t>
            </a:r>
            <a:r>
              <a:rPr lang="en-US" sz="1800" u="sng" dirty="0" err="1">
                <a:hlinkClick r:id="rId3"/>
              </a:rPr>
              <a:t>https</a:t>
            </a:r>
            <a:r>
              <a:rPr lang="en-US" sz="1800" u="sng" dirty="0">
                <a:hlinkClick r:id="rId3"/>
              </a:rPr>
              <a:t>://www.researchgate.net/publication/298563719_Evaluating_Credit_Risk_Using_Artificial_Neural_Networks</a:t>
            </a:r>
            <a:r>
              <a:rPr lang="en-US" sz="1800" u="sng" dirty="0"/>
              <a:t>,</a:t>
            </a:r>
            <a:r>
              <a:rPr lang="en-US" sz="1800" dirty="0"/>
              <a:t> Accessed at:18.01.2020, 6:30pm</a:t>
            </a:r>
            <a:endParaRPr lang="en-IN" sz="1800" dirty="0"/>
          </a:p>
          <a:p>
            <a:pPr marL="0" indent="0">
              <a:buNone/>
            </a:pPr>
            <a:r>
              <a:rPr lang="en-US" sz="1800" dirty="0"/>
              <a:t>[4] </a:t>
            </a:r>
            <a:r>
              <a:rPr lang="en-US" sz="1800" dirty="0" err="1"/>
              <a:t>Ihem</a:t>
            </a:r>
            <a:r>
              <a:rPr lang="en-US" sz="1800" dirty="0"/>
              <a:t> </a:t>
            </a:r>
            <a:r>
              <a:rPr lang="en-US" sz="1800" dirty="0" err="1"/>
              <a:t>Khemakhem</a:t>
            </a:r>
            <a:r>
              <a:rPr lang="en-US" sz="1800" dirty="0"/>
              <a:t> ,and </a:t>
            </a:r>
            <a:r>
              <a:rPr lang="en-US" sz="1800" dirty="0" err="1"/>
              <a:t>Younés</a:t>
            </a:r>
            <a:r>
              <a:rPr lang="en-US" sz="1800" dirty="0"/>
              <a:t> </a:t>
            </a:r>
            <a:r>
              <a:rPr lang="en-US" sz="1800" dirty="0" err="1"/>
              <a:t>Boujelbènea</a:t>
            </a:r>
            <a:r>
              <a:rPr lang="en-US" sz="1800" dirty="0"/>
              <a:t>, “Credit Risk Prediction: A comparative study between Discriminant Analysis and the neural network </a:t>
            </a:r>
            <a:r>
              <a:rPr lang="en-US" sz="1800" dirty="0" err="1"/>
              <a:t>approach.”,Accounting</a:t>
            </a:r>
            <a:r>
              <a:rPr lang="en-US" sz="1800" dirty="0"/>
              <a:t> and Management Information Systems Vol. 14, No. 1, pp. 60-78,2015</a:t>
            </a:r>
            <a:endParaRPr lang="en-IN" sz="1800" dirty="0"/>
          </a:p>
          <a:p>
            <a:pPr marL="0" indent="0">
              <a:buNone/>
            </a:pPr>
            <a:endParaRPr lang="en-US" sz="1800" dirty="0"/>
          </a:p>
        </p:txBody>
      </p:sp>
      <p:sp>
        <p:nvSpPr>
          <p:cNvPr id="4" name="Text Box 3"/>
          <p:cNvSpPr txBox="1"/>
          <p:nvPr/>
        </p:nvSpPr>
        <p:spPr>
          <a:xfrm>
            <a:off x="8146415" y="2304415"/>
            <a:ext cx="2540000" cy="645160"/>
          </a:xfrm>
          <a:prstGeom prst="rect">
            <a:avLst/>
          </a:prstGeom>
          <a:noFill/>
        </p:spPr>
        <p:txBody>
          <a:bodyPr wrap="square" rtlCol="0" anchor="t">
            <a:spAutoFit/>
          </a:bodyPr>
          <a:lstStyle/>
          <a:p>
            <a:pPr indent="0" algn="l">
              <a:buFont typeface="+mj-lt"/>
              <a:buNone/>
            </a:pPr>
            <a:r>
              <a:rPr lang="en-IN" dirty="0">
                <a:latin typeface="Times New Roman" panose="02020603050405020304" charset="0"/>
                <a:cs typeface="Times New Roman" panose="02020603050405020304" charset="0"/>
                <a:sym typeface="+mn-ea"/>
              </a:rPr>
              <a:t>.</a:t>
            </a:r>
            <a:endParaRPr lang="en-IN" dirty="0">
              <a:latin typeface="Times New Roman" panose="02020603050405020304" charset="0"/>
              <a:cs typeface="Times New Roman" panose="02020603050405020304" charset="0"/>
            </a:endParaRPr>
          </a:p>
          <a:p>
            <a:pPr algn="l"/>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sz="4000" b="1" u="sng">
                <a:solidFill>
                  <a:schemeClr val="accent4"/>
                </a:solidFill>
                <a:effectLst/>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p:txBody>
          <a:bodyPr/>
          <a:lstStyle/>
          <a:p>
            <a:r>
              <a:rPr lang="en-US" sz="2800">
                <a:latin typeface="Times New Roman" panose="02020603050405020304" charset="0"/>
                <a:cs typeface="Times New Roman" panose="02020603050405020304" charset="0"/>
              </a:rPr>
              <a:t>Credit risk or credit default indicates the probability of non-  repayment of bank financial services that have been given to the customers.​</a:t>
            </a:r>
          </a:p>
          <a:p>
            <a:r>
              <a:rPr lang="en-US" sz="2800">
                <a:latin typeface="Times New Roman" panose="02020603050405020304" charset="0"/>
                <a:cs typeface="Times New Roman" panose="02020603050405020304" charset="0"/>
              </a:rPr>
              <a:t>Credit risk plays a crucial role for banks and financial institutions, especially for commercial banks and it is always difficult to interpret and manage the credit risk.​</a:t>
            </a:r>
          </a:p>
          <a:p>
            <a:r>
              <a:rPr lang="en-US" sz="2800">
                <a:latin typeface="Times New Roman" panose="02020603050405020304" charset="0"/>
                <a:cs typeface="Times New Roman" panose="02020603050405020304" charset="0"/>
              </a:rPr>
              <a:t>Neural network algorithms has the ability to tackle the problem of analysing credit default and predicting the credit worthiness of the loan application over a time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00405"/>
          </a:xfrm>
        </p:spPr>
        <p:txBody>
          <a:bodyPr/>
          <a:lstStyle/>
          <a:p>
            <a:r>
              <a:rPr lang="en-US" sz="4000" b="1" u="sng">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609600" y="1477645"/>
            <a:ext cx="10972800" cy="4708525"/>
          </a:xfrm>
        </p:spPr>
        <p:txBody>
          <a:bodyPr/>
          <a:lstStyle/>
          <a:p>
            <a:r>
              <a:rPr lang="en-US" sz="2800">
                <a:latin typeface="Times New Roman" panose="02020603050405020304" charset="0"/>
                <a:cs typeface="Times New Roman" panose="02020603050405020304" charset="0"/>
              </a:rPr>
              <a:t>Our project entitled “Credit Risk Analysis Using Artificial Neural Networks” aims to analyse the risk associated with granting loans to customers in a financial institutions using Artificial Neural Networks and predict whether a customer is risky or non risky depending on how much he/she is capable of paying back the loan.</a:t>
            </a:r>
          </a:p>
          <a:p>
            <a:r>
              <a:rPr lang="en-US" sz="2800">
                <a:latin typeface="Times New Roman" panose="02020603050405020304" charset="0"/>
                <a:cs typeface="Times New Roman" panose="02020603050405020304" charset="0"/>
              </a:rPr>
              <a:t>Artificial Neural Network connection between two neurons indicates the pathway for the flow of information. Each connection has a weight, an integer number that controls the signal between the two neurons.</a:t>
            </a: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09600" y="-333375"/>
            <a:ext cx="9629140" cy="76200"/>
          </a:xfrm>
        </p:spPr>
        <p:txBody>
          <a:bodyPr/>
          <a:lstStyle/>
          <a:p>
            <a:endParaRPr lang="en-US"/>
          </a:p>
        </p:txBody>
      </p:sp>
      <p:sp>
        <p:nvSpPr>
          <p:cNvPr id="3" name="Content Placeholder 2"/>
          <p:cNvSpPr>
            <a:spLocks noGrp="1"/>
          </p:cNvSpPr>
          <p:nvPr>
            <p:ph idx="1"/>
          </p:nvPr>
        </p:nvSpPr>
        <p:spPr>
          <a:xfrm>
            <a:off x="609600" y="1009015"/>
            <a:ext cx="10972800" cy="4525963"/>
          </a:xfrm>
        </p:spPr>
        <p:txBody>
          <a:bodyPr/>
          <a:lstStyle/>
          <a:p>
            <a:r>
              <a:rPr lang="en-US" sz="2800">
                <a:latin typeface="Times New Roman" panose="02020603050405020304" charset="0"/>
                <a:cs typeface="Times New Roman" panose="02020603050405020304" charset="0"/>
                <a:sym typeface="+mn-ea"/>
              </a:rPr>
              <a:t>If the network generates a “good or desired” output, there is no need to adjust the weights. However, if the network generates a “poor or undesired” output or an error, then the system alters the weights in order to improve subsequent results.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In this project, we aim to use Supervised Learning technique.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Supervised learning is a learning in which we teach or train the machine using data which is well labelled that means some data is already tagged with the correct answer. After that, the machine is provided with a new set of examples(data) so that supervised learning algorithm analyses the training data (set of training examples) and produces a correct outcome from labelled data.</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90855" y="74295"/>
          <a:ext cx="11091545" cy="6682105"/>
        </p:xfrm>
        <a:graphic>
          <a:graphicData uri="http://schemas.openxmlformats.org/drawingml/2006/table">
            <a:tbl>
              <a:tblPr firstRow="1" bandRow="1">
                <a:tableStyleId>{5940675A-B579-460E-94D1-54222C63F5DA}</a:tableStyleId>
              </a:tblPr>
              <a:tblGrid>
                <a:gridCol w="829310">
                  <a:extLst>
                    <a:ext uri="{9D8B030D-6E8A-4147-A177-3AD203B41FA5}">
                      <a16:colId xmlns:a16="http://schemas.microsoft.com/office/drawing/2014/main" val="20000"/>
                    </a:ext>
                  </a:extLst>
                </a:gridCol>
                <a:gridCol w="3731895">
                  <a:extLst>
                    <a:ext uri="{9D8B030D-6E8A-4147-A177-3AD203B41FA5}">
                      <a16:colId xmlns:a16="http://schemas.microsoft.com/office/drawing/2014/main" val="20001"/>
                    </a:ext>
                  </a:extLst>
                </a:gridCol>
                <a:gridCol w="3847465">
                  <a:extLst>
                    <a:ext uri="{9D8B030D-6E8A-4147-A177-3AD203B41FA5}">
                      <a16:colId xmlns:a16="http://schemas.microsoft.com/office/drawing/2014/main" val="20002"/>
                    </a:ext>
                  </a:extLst>
                </a:gridCol>
                <a:gridCol w="2682875">
                  <a:extLst>
                    <a:ext uri="{9D8B030D-6E8A-4147-A177-3AD203B41FA5}">
                      <a16:colId xmlns:a16="http://schemas.microsoft.com/office/drawing/2014/main" val="20003"/>
                    </a:ext>
                  </a:extLst>
                </a:gridCol>
              </a:tblGrid>
              <a:tr h="802005">
                <a:tc>
                  <a:txBody>
                    <a:bodyPr/>
                    <a:lstStyle/>
                    <a:p>
                      <a:pPr>
                        <a:buNone/>
                      </a:pPr>
                      <a:r>
                        <a:rPr lang="en-US" sz="1800" b="1">
                          <a:solidFill>
                            <a:srgbClr val="FFFFFF"/>
                          </a:solidFill>
                          <a:latin typeface="Times New Roman" panose="02020603050405020304" charset="0"/>
                          <a:cs typeface="Times New Roman" panose="02020603050405020304" charset="0"/>
                        </a:rPr>
                        <a:t>SI No.​</a:t>
                      </a:r>
                      <a:endParaRPr lang="en-US" sz="18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472C4"/>
                    </a:solidFill>
                  </a:tcPr>
                </a:tc>
                <a:tc>
                  <a:txBody>
                    <a:bodyPr/>
                    <a:lstStyle/>
                    <a:p>
                      <a:pPr>
                        <a:buNone/>
                      </a:pPr>
                      <a:r>
                        <a:rPr lang="en-US" sz="1800" b="1">
                          <a:solidFill>
                            <a:srgbClr val="FFFFFF"/>
                          </a:solidFill>
                          <a:latin typeface="Times New Roman" panose="02020603050405020304" charset="0"/>
                          <a:cs typeface="Times New Roman" panose="02020603050405020304" charset="0"/>
                        </a:rPr>
                        <a:t>Paper and Author Details​</a:t>
                      </a:r>
                      <a:endParaRPr lang="en-US" sz="18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472C4"/>
                    </a:solidFill>
                  </a:tcPr>
                </a:tc>
                <a:tc>
                  <a:txBody>
                    <a:bodyPr/>
                    <a:lstStyle/>
                    <a:p>
                      <a:pPr>
                        <a:buNone/>
                      </a:pPr>
                      <a:r>
                        <a:rPr lang="en-US" sz="1800" b="1">
                          <a:solidFill>
                            <a:srgbClr val="FFFFFF"/>
                          </a:solidFill>
                          <a:latin typeface="Times New Roman" panose="02020603050405020304" charset="0"/>
                          <a:cs typeface="Times New Roman" panose="02020603050405020304" charset="0"/>
                        </a:rPr>
                        <a:t>Findings​</a:t>
                      </a:r>
                      <a:endParaRPr lang="en-US" sz="18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472C4"/>
                    </a:solidFill>
                  </a:tcPr>
                </a:tc>
                <a:tc>
                  <a:txBody>
                    <a:bodyPr/>
                    <a:lstStyle/>
                    <a:p>
                      <a:pPr>
                        <a:buNone/>
                      </a:pPr>
                      <a:r>
                        <a:rPr lang="en-US" sz="1800" b="1">
                          <a:solidFill>
                            <a:srgbClr val="FFFFFF"/>
                          </a:solidFill>
                          <a:latin typeface="Times New Roman" panose="02020603050405020304" charset="0"/>
                          <a:cs typeface="Times New Roman" panose="02020603050405020304" charset="0"/>
                        </a:rPr>
                        <a:t>Relevance to the Project​</a:t>
                      </a:r>
                      <a:endParaRPr lang="en-US" sz="18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472C4"/>
                    </a:solidFill>
                  </a:tcPr>
                </a:tc>
                <a:extLst>
                  <a:ext uri="{0D108BD9-81ED-4DB2-BD59-A6C34878D82A}">
                    <a16:rowId xmlns:a16="http://schemas.microsoft.com/office/drawing/2014/main" val="10000"/>
                  </a:ext>
                </a:extLst>
              </a:tr>
              <a:tr h="2854960">
                <a:tc>
                  <a:txBody>
                    <a:bodyPr/>
                    <a:lstStyle/>
                    <a:p>
                      <a:pPr>
                        <a:buNone/>
                      </a:pPr>
                      <a:r>
                        <a:rPr lang="en-US" sz="1600">
                          <a:solidFill>
                            <a:srgbClr val="000000"/>
                          </a:solidFill>
                          <a:latin typeface="Times New Roman" panose="02020603050405020304" charset="0"/>
                          <a:cs typeface="Times New Roman" panose="02020603050405020304" charset="0"/>
                        </a:rPr>
                        <a:t>1.​</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CFD5EA"/>
                    </a:solidFill>
                  </a:tcPr>
                </a:tc>
                <a:tc>
                  <a:txBody>
                    <a:bodyPr/>
                    <a:lstStyle/>
                    <a:p>
                      <a:pPr>
                        <a:buNone/>
                      </a:pPr>
                      <a:r>
                        <a:rPr lang="en-US" sz="1600">
                          <a:solidFill>
                            <a:srgbClr val="000000"/>
                          </a:solidFill>
                          <a:latin typeface="Times New Roman" panose="02020603050405020304" charset="0"/>
                          <a:cs typeface="Times New Roman" panose="02020603050405020304" charset="0"/>
                        </a:rPr>
                        <a:t>Name:Credit Risk Prediction Using Artificial Neural NetworksAuthor: Shruti Goyal[I]​​​​</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CFD5EA"/>
                    </a:solidFill>
                  </a:tcPr>
                </a:tc>
                <a:tc>
                  <a:txBody>
                    <a:bodyPr/>
                    <a:lstStyle/>
                    <a:p>
                      <a:pPr>
                        <a:buNone/>
                      </a:pPr>
                      <a:r>
                        <a:rPr lang="en-US" sz="1600">
                          <a:solidFill>
                            <a:srgbClr val="000000"/>
                          </a:solidFill>
                          <a:latin typeface="Times New Roman" panose="02020603050405020304" charset="0"/>
                          <a:cs typeface="Times New Roman" panose="02020603050405020304" charset="0"/>
                        </a:rPr>
                        <a:t>1.This paper has studied the Artificial Neural Networks and Linear Regression models for credit default.2.Both the models had equal effect on the dataset and gave efficient results. Artificial Neural Networks gave an accuracy of 97.67% and linear regression of 97.69%.3.While fitting a model using the neural network process, user needed to take extra care of the attributes and the normalization of the data to improve the performance.  ​​</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CFD5EA"/>
                    </a:solidFill>
                  </a:tcPr>
                </a:tc>
                <a:tc>
                  <a:txBody>
                    <a:bodyPr/>
                    <a:lstStyle/>
                    <a:p>
                      <a:pPr>
                        <a:buNone/>
                      </a:pPr>
                      <a:r>
                        <a:rPr lang="en-US" sz="1600">
                          <a:solidFill>
                            <a:srgbClr val="000000"/>
                          </a:solidFill>
                          <a:latin typeface="Times New Roman" panose="02020603050405020304" charset="0"/>
                          <a:cs typeface="Times New Roman" panose="02020603050405020304" charset="0"/>
                        </a:rPr>
                        <a:t>1.Efficiency of the Artificial Neural Networks to improve the performance of the model.2.The importance of the attributes and data normalization in determining the efficiency of the neural network.</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CFD5EA"/>
                    </a:solidFill>
                  </a:tcPr>
                </a:tc>
                <a:extLst>
                  <a:ext uri="{0D108BD9-81ED-4DB2-BD59-A6C34878D82A}">
                    <a16:rowId xmlns:a16="http://schemas.microsoft.com/office/drawing/2014/main" val="10001"/>
                  </a:ext>
                </a:extLst>
              </a:tr>
              <a:tr h="3025140">
                <a:tc>
                  <a:txBody>
                    <a:bodyPr/>
                    <a:lstStyle/>
                    <a:p>
                      <a:pPr>
                        <a:buNone/>
                      </a:pPr>
                      <a:r>
                        <a:rPr lang="en-US" sz="1600">
                          <a:solidFill>
                            <a:srgbClr val="000000"/>
                          </a:solidFill>
                          <a:latin typeface="Times New Roman" panose="02020603050405020304" charset="0"/>
                          <a:cs typeface="Times New Roman" panose="02020603050405020304" charset="0"/>
                        </a:rPr>
                        <a:t>2.</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5EA"/>
                    </a:solidFill>
                  </a:tcPr>
                </a:tc>
                <a:tc>
                  <a:txBody>
                    <a:bodyPr/>
                    <a:lstStyle/>
                    <a:p>
                      <a:pPr>
                        <a:buNone/>
                      </a:pPr>
                      <a:r>
                        <a:rPr lang="en-US" sz="1600">
                          <a:solidFill>
                            <a:srgbClr val="000000"/>
                          </a:solidFill>
                          <a:latin typeface="Times New Roman" panose="02020603050405020304" charset="0"/>
                          <a:cs typeface="Times New Roman" panose="02020603050405020304" charset="0"/>
                        </a:rPr>
                        <a:t>Name:Measuring Credit Risk of Bank Customers Using Artificial Neural NetworkAuthors:Mohsen Nazari, Mojtaba Alidadi[II]</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5EA"/>
                    </a:solidFill>
                  </a:tcPr>
                </a:tc>
                <a:tc>
                  <a:txBody>
                    <a:bodyPr/>
                    <a:lstStyle/>
                    <a:p>
                      <a:pPr>
                        <a:buNone/>
                      </a:pPr>
                      <a:r>
                        <a:rPr lang="en-US" sz="1600">
                          <a:solidFill>
                            <a:srgbClr val="000000"/>
                          </a:solidFill>
                          <a:latin typeface="Times New Roman" panose="02020603050405020304" charset="0"/>
                          <a:cs typeface="Times New Roman" panose="02020603050405020304" charset="0"/>
                        </a:rPr>
                        <a:t>1.This paper determines the most important discriminants for rating the customers in an Iranian Bank.2.Individual loan frequency and the loan amount had the most importance and status of the customer’s bank account ,previous relation with the bank had the least importance in the determination of classification of bad and good customers.3. The model has been build using one hidden layer and  hyper tangent activation function. </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5EA"/>
                    </a:solidFill>
                  </a:tcPr>
                </a:tc>
                <a:tc>
                  <a:txBody>
                    <a:bodyPr/>
                    <a:lstStyle/>
                    <a:p>
                      <a:pPr>
                        <a:buNone/>
                      </a:pPr>
                      <a:r>
                        <a:rPr lang="en-US" sz="1600">
                          <a:solidFill>
                            <a:srgbClr val="000000"/>
                          </a:solidFill>
                          <a:latin typeface="Times New Roman" panose="02020603050405020304" charset="0"/>
                          <a:cs typeface="Times New Roman" panose="02020603050405020304" charset="0"/>
                        </a:rPr>
                        <a:t>1.The architecture of the ANN model.2.The importance of attributes like loan frequency and loan amount in the classification of good and bad customers.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5E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p:nvPr/>
        </p:nvGraphicFramePr>
        <p:xfrm>
          <a:off x="391160" y="125730"/>
          <a:ext cx="11452860" cy="6604635"/>
        </p:xfrm>
        <a:graphic>
          <a:graphicData uri="http://schemas.openxmlformats.org/drawingml/2006/table">
            <a:tbl>
              <a:tblPr firstRow="1" bandRow="1">
                <a:tableStyleId>{5940675A-B579-460E-94D1-54222C63F5DA}</a:tableStyleId>
              </a:tblPr>
              <a:tblGrid>
                <a:gridCol w="857250">
                  <a:extLst>
                    <a:ext uri="{9D8B030D-6E8A-4147-A177-3AD203B41FA5}">
                      <a16:colId xmlns:a16="http://schemas.microsoft.com/office/drawing/2014/main" val="20000"/>
                    </a:ext>
                  </a:extLst>
                </a:gridCol>
                <a:gridCol w="3851275">
                  <a:extLst>
                    <a:ext uri="{9D8B030D-6E8A-4147-A177-3AD203B41FA5}">
                      <a16:colId xmlns:a16="http://schemas.microsoft.com/office/drawing/2014/main" val="20001"/>
                    </a:ext>
                  </a:extLst>
                </a:gridCol>
                <a:gridCol w="3973195">
                  <a:extLst>
                    <a:ext uri="{9D8B030D-6E8A-4147-A177-3AD203B41FA5}">
                      <a16:colId xmlns:a16="http://schemas.microsoft.com/office/drawing/2014/main" val="20002"/>
                    </a:ext>
                  </a:extLst>
                </a:gridCol>
                <a:gridCol w="2771140">
                  <a:extLst>
                    <a:ext uri="{9D8B030D-6E8A-4147-A177-3AD203B41FA5}">
                      <a16:colId xmlns:a16="http://schemas.microsoft.com/office/drawing/2014/main" val="20003"/>
                    </a:ext>
                  </a:extLst>
                </a:gridCol>
              </a:tblGrid>
              <a:tr h="3554730">
                <a:tc>
                  <a:txBody>
                    <a:bodyPr/>
                    <a:lstStyle/>
                    <a:p>
                      <a:pPr>
                        <a:buNone/>
                      </a:pPr>
                      <a:r>
                        <a:rPr lang="en-US" sz="1800">
                          <a:solidFill>
                            <a:srgbClr val="000000"/>
                          </a:solidFill>
                          <a:latin typeface="Times New Roman" panose="02020603050405020304" charset="0"/>
                          <a:cs typeface="Times New Roman" panose="02020603050405020304" charset="0"/>
                        </a:rPr>
                        <a:t>3.</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tc>
                  <a:txBody>
                    <a:bodyPr/>
                    <a:lstStyle/>
                    <a:p>
                      <a:pPr>
                        <a:buNone/>
                      </a:pPr>
                      <a:r>
                        <a:rPr lang="en-US" sz="1800">
                          <a:solidFill>
                            <a:srgbClr val="000000"/>
                          </a:solidFill>
                          <a:latin typeface="Times New Roman" panose="02020603050405020304" charset="0"/>
                          <a:cs typeface="Times New Roman" panose="02020603050405020304" charset="0"/>
                        </a:rPr>
                        <a:t>Name:Evaluating Credit Risk Using Artificial Neural NetworksAuthor: Qeethara K. Al-Shayea and Ghaleb A.El-Refae [III]    </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tc>
                  <a:txBody>
                    <a:bodyPr/>
                    <a:lstStyle/>
                    <a:p>
                      <a:pPr>
                        <a:buNone/>
                      </a:pPr>
                      <a:r>
                        <a:rPr lang="en-US" sz="1800">
                          <a:solidFill>
                            <a:srgbClr val="000000"/>
                          </a:solidFill>
                          <a:latin typeface="Times New Roman" panose="02020603050405020304" charset="0"/>
                          <a:cs typeface="Times New Roman" panose="02020603050405020304" charset="0"/>
                        </a:rPr>
                        <a:t>1.Two well known and available datasets have been used (German and Australian dataset) to test the neural network using feedforward back propagation neural network.2.The accuracy on the German dataset is 77% and on the Australian Dataset is 86%.3.The results of applying the proposed neural networks to distinguish between the customers based upon selected parameters showed very good abilities of the network to learn patterns. </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tc>
                  <a:txBody>
                    <a:bodyPr/>
                    <a:lstStyle/>
                    <a:p>
                      <a:pPr>
                        <a:buNone/>
                      </a:pPr>
                      <a:r>
                        <a:rPr lang="en-US" sz="1800">
                          <a:solidFill>
                            <a:srgbClr val="000000"/>
                          </a:solidFill>
                          <a:latin typeface="Times New Roman" panose="02020603050405020304" charset="0"/>
                          <a:cs typeface="Times New Roman" panose="02020603050405020304" charset="0"/>
                        </a:rPr>
                        <a:t>1.Use of the neural network model with learning algorithm: the feed forward back propagation neural network with supervised learning in terms of their ability to classify bad or good customers.</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extLst>
                  <a:ext uri="{0D108BD9-81ED-4DB2-BD59-A6C34878D82A}">
                    <a16:rowId xmlns:a16="http://schemas.microsoft.com/office/drawing/2014/main" val="10000"/>
                  </a:ext>
                </a:extLst>
              </a:tr>
              <a:tr h="3049905">
                <a:tc>
                  <a:txBody>
                    <a:bodyPr/>
                    <a:lstStyle/>
                    <a:p>
                      <a:pPr>
                        <a:buNone/>
                      </a:pPr>
                      <a:r>
                        <a:rPr lang="en-US" sz="1800">
                          <a:solidFill>
                            <a:srgbClr val="000000"/>
                          </a:solidFill>
                          <a:latin typeface="Calibri" panose="020F0502020204030204" charset="0"/>
                          <a:cs typeface="Calibri" panose="020F0502020204030204" charset="0"/>
                        </a:rPr>
                        <a:t>4.</a:t>
                      </a:r>
                      <a:endParaRPr lang="en-US" sz="1800">
                        <a:solidFill>
                          <a:srgbClr val="000000"/>
                        </a:solidFill>
                        <a:latin typeface="Calibri" panose="020F0502020204030204" charset="0"/>
                        <a:ea typeface="Calibri" panose="020F0502020204030204" charset="0"/>
                        <a:cs typeface="Calibri" panose="020F05020202040302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tc>
                  <a:txBody>
                    <a:bodyPr/>
                    <a:lstStyle/>
                    <a:p>
                      <a:pPr>
                        <a:buNone/>
                      </a:pPr>
                      <a:r>
                        <a:rPr lang="en-US" sz="1800">
                          <a:solidFill>
                            <a:srgbClr val="000000"/>
                          </a:solidFill>
                          <a:latin typeface="Times New Roman" panose="02020603050405020304" charset="0"/>
                          <a:cs typeface="Times New Roman" panose="02020603050405020304" charset="0"/>
                        </a:rPr>
                        <a:t>Name:Credit Risk Prediction: A comparative study between Discriminant Analysis and the neural network approach.Author:</a:t>
                      </a:r>
                      <a:r>
                        <a:rPr lang="en-US" sz="1800">
                          <a:latin typeface="Times New Roman" panose="02020603050405020304" charset="0"/>
                          <a:cs typeface="Times New Roman" panose="02020603050405020304" charset="0"/>
                        </a:rPr>
                        <a:t> ihem Khemakhem ,and Younés Boujelbènea</a:t>
                      </a:r>
                      <a:r>
                        <a:rPr lang="en-US" sz="1800">
                          <a:solidFill>
                            <a:srgbClr val="000000"/>
                          </a:solidFill>
                          <a:latin typeface="Times New Roman" panose="02020603050405020304" charset="0"/>
                          <a:cs typeface="Times New Roman" panose="02020603050405020304" charset="0"/>
                        </a:rPr>
                        <a:t> [IV]</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tc>
                  <a:txBody>
                    <a:bodyPr/>
                    <a:lstStyle/>
                    <a:p>
                      <a:pPr>
                        <a:buNone/>
                      </a:pPr>
                      <a:r>
                        <a:rPr lang="en-US" sz="1800">
                          <a:solidFill>
                            <a:srgbClr val="000000"/>
                          </a:solidFill>
                          <a:latin typeface="Times New Roman" panose="02020603050405020304" charset="0"/>
                          <a:cs typeface="Times New Roman" panose="02020603050405020304" charset="0"/>
                        </a:rPr>
                        <a:t>1.The neural network approach differs from the conventional method of credit scoring in its nature of the black box and its ability to handle the non- linear relations between variables.2.The back-propagation algorithm was applied on the entire learning dataset.3.Neural network outperforms the discrimant analysis in the credit risk prediction.</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tc>
                  <a:txBody>
                    <a:bodyPr/>
                    <a:lstStyle/>
                    <a:p>
                      <a:pPr>
                        <a:buNone/>
                      </a:pPr>
                      <a:r>
                        <a:rPr lang="en-US" sz="1800">
                          <a:solidFill>
                            <a:srgbClr val="000000"/>
                          </a:solidFill>
                          <a:latin typeface="Times New Roman" panose="02020603050405020304" charset="0"/>
                          <a:cs typeface="Times New Roman" panose="02020603050405020304" charset="0"/>
                        </a:rPr>
                        <a:t>1.use of back-propagation algorithm to decrease the error</a:t>
                      </a:r>
                      <a:endParaRPr lang="en-US" sz="180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BF5"/>
                    </a:solidFill>
                  </a:tcPr>
                </a:tc>
                <a:extLst>
                  <a:ext uri="{0D108BD9-81ED-4DB2-BD59-A6C34878D82A}">
                    <a16:rowId xmlns:a16="http://schemas.microsoft.com/office/drawing/2014/main" val="10001"/>
                  </a:ext>
                </a:extLst>
              </a:tr>
            </a:tbl>
          </a:graphicData>
        </a:graphic>
      </p:graphicFrame>
      <p:sp>
        <p:nvSpPr>
          <p:cNvPr id="100" name="Text Box 99"/>
          <p:cNvSpPr txBox="1"/>
          <p:nvPr/>
        </p:nvSpPr>
        <p:spPr>
          <a:xfrm>
            <a:off x="3038475" y="5669915"/>
            <a:ext cx="5080000" cy="275590"/>
          </a:xfrm>
          <a:prstGeom prst="rect">
            <a:avLst/>
          </a:prstGeom>
          <a:noFill/>
          <a:ln w="9525">
            <a:noFill/>
          </a:ln>
        </p:spPr>
        <p:txBody>
          <a:bodyPr>
            <a:spAutoFit/>
          </a:bodyPr>
          <a:lstStyle/>
          <a:p>
            <a:pPr indent="0"/>
            <a:r>
              <a:rPr lang="en-US" sz="1200" b="0">
                <a:latin typeface="Times New Roman" panose="02020603050405020304" charset="0"/>
                <a:ea typeface="SimSun" panose="02010600030101010101" pitchFamily="2" charset="-122"/>
              </a:rPr>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latin typeface="Times New Roman" panose="02020603050405020304" charset="0"/>
                <a:cs typeface="Times New Roman" panose="02020603050405020304" charset="0"/>
              </a:rPr>
              <a:t>PROBLEM DEFINITION</a:t>
            </a:r>
          </a:p>
        </p:txBody>
      </p:sp>
      <p:sp>
        <p:nvSpPr>
          <p:cNvPr id="3" name="Content Placeholder 2"/>
          <p:cNvSpPr>
            <a:spLocks noGrp="1"/>
          </p:cNvSpPr>
          <p:nvPr>
            <p:ph idx="1"/>
          </p:nvPr>
        </p:nvSpPr>
        <p:spPr/>
        <p:txBody>
          <a:bodyPr/>
          <a:lstStyle/>
          <a:p>
            <a:r>
              <a:rPr lang="en-US" sz="2800">
                <a:latin typeface="Times New Roman" panose="02020603050405020304" charset="0"/>
                <a:cs typeface="Times New Roman" panose="02020603050405020304" charset="0"/>
              </a:rPr>
              <a:t>Credit risk develops from the probability that the borrowers may be unwilling or unable to fulfill their contractual obligations.​</a:t>
            </a:r>
          </a:p>
          <a:p>
            <a:r>
              <a:rPr lang="en-US" sz="2800">
                <a:latin typeface="Times New Roman" panose="02020603050405020304" charset="0"/>
                <a:cs typeface="Times New Roman" panose="02020603050405020304" charset="0"/>
              </a:rPr>
              <a:t>There is a crucial need For any credit-granting institution, such as commercial banks and certain retailers, the ability to discriminate good customers from bad ones.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latin typeface="Times New Roman" panose="02020603050405020304" charset="0"/>
                <a:cs typeface="Times New Roman" panose="02020603050405020304" charset="0"/>
              </a:rPr>
              <a:t>SOLUTION STRATEGY</a:t>
            </a:r>
          </a:p>
        </p:txBody>
      </p:sp>
      <p:sp>
        <p:nvSpPr>
          <p:cNvPr id="3" name="Content Placeholder 2"/>
          <p:cNvSpPr>
            <a:spLocks noGrp="1"/>
          </p:cNvSpPr>
          <p:nvPr>
            <p:ph idx="1"/>
          </p:nvPr>
        </p:nvSpPr>
        <p:spPr/>
        <p:txBody>
          <a:bodyPr/>
          <a:lstStyle/>
          <a:p>
            <a:r>
              <a:rPr lang="en-US" sz="2800">
                <a:latin typeface="Times New Roman" panose="02020603050405020304" charset="0"/>
                <a:cs typeface="Times New Roman" panose="02020603050405020304" charset="0"/>
              </a:rPr>
              <a:t>An analysis of the data of the bank customers are done.</a:t>
            </a:r>
          </a:p>
          <a:p>
            <a:r>
              <a:rPr lang="en-US" sz="2800">
                <a:latin typeface="Times New Roman" panose="02020603050405020304" charset="0"/>
                <a:cs typeface="Times New Roman" panose="02020603050405020304" charset="0"/>
              </a:rPr>
              <a:t>A feedforward artificial neural network is used for developing the credit classification model. Here the information flow is unidirectional. There are no feedback loops. The inputs and outputs are fixed.</a:t>
            </a:r>
          </a:p>
          <a:p>
            <a:r>
              <a:rPr lang="en-US" sz="2800">
                <a:latin typeface="Times New Roman" panose="02020603050405020304" charset="0"/>
                <a:cs typeface="Times New Roman" panose="02020603050405020304" charset="0"/>
              </a:rPr>
              <a:t>A training or learning algorithm , that is , the back-propagation algorithm is used to develop the model. This algorithm learns by example. We submit to the algorithm what the network wants to do, that is, to differentiate between the risky and non-risky customers. It changes the networks weights so that it can produce the desired output for a particular input.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7792"/>
            <a:ext cx="10972800" cy="1143000"/>
          </a:xfrm>
        </p:spPr>
        <p:txBody>
          <a:bodyPr/>
          <a:lstStyle/>
          <a:p>
            <a:r>
              <a:rPr lang="en-US" sz="4000" b="1" u="sng">
                <a:latin typeface="Times New Roman" panose="02020603050405020304" charset="0"/>
                <a:cs typeface="Times New Roman" panose="02020603050405020304" charset="0"/>
              </a:rPr>
              <a:t>DESIGN</a:t>
            </a:r>
          </a:p>
        </p:txBody>
      </p:sp>
      <p:pic>
        <p:nvPicPr>
          <p:cNvPr id="4" name="Content Placeholder 3"/>
          <p:cNvPicPr>
            <a:picLocks noGrp="1" noChangeAspect="1"/>
          </p:cNvPicPr>
          <p:nvPr>
            <p:ph idx="1"/>
          </p:nvPr>
        </p:nvPicPr>
        <p:blipFill>
          <a:blip r:embed="rId2"/>
          <a:stretch>
            <a:fillRect/>
          </a:stretch>
        </p:blipFill>
        <p:spPr>
          <a:xfrm>
            <a:off x="984885" y="1177925"/>
            <a:ext cx="9940290" cy="5109845"/>
          </a:xfrm>
          <a:prstGeom prst="rect">
            <a:avLst/>
          </a:prstGeom>
        </p:spPr>
      </p:pic>
      <p:sp>
        <p:nvSpPr>
          <p:cNvPr id="3" name="TextBox 2"/>
          <p:cNvSpPr txBox="1"/>
          <p:nvPr/>
        </p:nvSpPr>
        <p:spPr>
          <a:xfrm>
            <a:off x="5385186" y="6287770"/>
            <a:ext cx="1139687" cy="646331"/>
          </a:xfrm>
          <a:prstGeom prst="rect">
            <a:avLst/>
          </a:prstGeom>
          <a:noFill/>
        </p:spPr>
        <p:txBody>
          <a:bodyPr wrap="square" rtlCol="0">
            <a:spAutoFit/>
          </a:bodyPr>
          <a:lstStyle/>
          <a:p>
            <a:r>
              <a:rPr lang="en-IN" dirty="0"/>
              <a:t>Fig 1</a:t>
            </a:r>
          </a:p>
          <a:p>
            <a:endParaRPr lang="en-IN" dirty="0"/>
          </a:p>
        </p:txBody>
      </p:sp>
      <p:sp>
        <p:nvSpPr>
          <p:cNvPr id="5" name="TextBox 4">
            <a:extLst>
              <a:ext uri="{FF2B5EF4-FFF2-40B4-BE49-F238E27FC236}">
                <a16:creationId xmlns:a16="http://schemas.microsoft.com/office/drawing/2014/main" id="{DF6AEE30-B213-49C8-BF3E-70595F95CEE1}"/>
              </a:ext>
            </a:extLst>
          </p:cNvPr>
          <p:cNvSpPr txBox="1"/>
          <p:nvPr/>
        </p:nvSpPr>
        <p:spPr>
          <a:xfrm>
            <a:off x="9985918" y="3121223"/>
            <a:ext cx="9144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Accurate</a:t>
            </a:r>
          </a:p>
        </p:txBody>
      </p:sp>
      <p:sp>
        <p:nvSpPr>
          <p:cNvPr id="6" name="TextBox 5">
            <a:extLst>
              <a:ext uri="{FF2B5EF4-FFF2-40B4-BE49-F238E27FC236}">
                <a16:creationId xmlns:a16="http://schemas.microsoft.com/office/drawing/2014/main" id="{3A0423D1-9A3A-4F2B-AEAD-9FEC12EA90EC}"/>
              </a:ext>
            </a:extLst>
          </p:cNvPr>
          <p:cNvSpPr txBox="1"/>
          <p:nvPr/>
        </p:nvSpPr>
        <p:spPr>
          <a:xfrm>
            <a:off x="5065485" y="5580021"/>
            <a:ext cx="10305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Risky</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2131</Words>
  <Application>Microsoft Office PowerPoint</Application>
  <PresentationFormat>Widescreen</PresentationFormat>
  <Paragraphs>204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Default Design</vt:lpstr>
      <vt:lpstr>Mini Project Presentation on Credit Risk Analysis using Artificial Neutral Networks</vt:lpstr>
      <vt:lpstr>ABSTRACT</vt:lpstr>
      <vt:lpstr>INTRODUCTION</vt:lpstr>
      <vt:lpstr>PowerPoint Presentation</vt:lpstr>
      <vt:lpstr>PowerPoint Presentation</vt:lpstr>
      <vt:lpstr>PowerPoint Presentation</vt:lpstr>
      <vt:lpstr>PROBLEM DEFINITION</vt:lpstr>
      <vt:lpstr>SOLUTION STRATEGY</vt:lpstr>
      <vt:lpstr>DESIGN</vt:lpstr>
      <vt:lpstr>PowerPoint Presentation</vt:lpstr>
      <vt:lpstr>PowerPoint Presentation</vt:lpstr>
      <vt:lpstr>EXPERIMENTAL RESULTS</vt:lpstr>
      <vt:lpstr>PowerPoint Presentation</vt:lpstr>
      <vt:lpstr>PowerPoint Presentation</vt:lpstr>
      <vt:lpstr>CONCLUSION</vt:lpstr>
      <vt:lpstr>LIMITATIONS &amp; FUTURE SCOPE:</vt:lpstr>
      <vt:lpstr>GANTT CHART</vt:lpstr>
      <vt:lpstr>ACKNOWLEDGEMENT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 on Credit Risk Analysis using Artificial Neutral Networks</dc:title>
  <dc:creator/>
  <cp:lastModifiedBy>deviningthoibi28@gmail.com</cp:lastModifiedBy>
  <cp:revision>24</cp:revision>
  <dcterms:created xsi:type="dcterms:W3CDTF">2020-05-31T19:40:00Z</dcterms:created>
  <dcterms:modified xsi:type="dcterms:W3CDTF">2020-06-01T16:31:59Z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