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5"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disha Pal" userId="2644c176d00fdd17" providerId="LiveId" clId="{82726FFC-6CAA-410E-AA67-7D091DDC349E}"/>
    <pc:docChg chg="custSel modSld">
      <pc:chgData name="Bidisha Pal" userId="2644c176d00fdd17" providerId="LiveId" clId="{82726FFC-6CAA-410E-AA67-7D091DDC349E}" dt="2024-10-26T18:18:36.978" v="25" actId="20577"/>
      <pc:docMkLst>
        <pc:docMk/>
      </pc:docMkLst>
      <pc:sldChg chg="modSp mod">
        <pc:chgData name="Bidisha Pal" userId="2644c176d00fdd17" providerId="LiveId" clId="{82726FFC-6CAA-410E-AA67-7D091DDC349E}" dt="2024-10-26T18:18:36.978" v="25" actId="20577"/>
        <pc:sldMkLst>
          <pc:docMk/>
          <pc:sldMk cId="1469038128" sldId="269"/>
        </pc:sldMkLst>
        <pc:spChg chg="mod">
          <ac:chgData name="Bidisha Pal" userId="2644c176d00fdd17" providerId="LiveId" clId="{82726FFC-6CAA-410E-AA67-7D091DDC349E}" dt="2024-10-26T18:18:36.978" v="25" actId="20577"/>
          <ac:spMkLst>
            <pc:docMk/>
            <pc:sldMk cId="1469038128" sldId="269"/>
            <ac:spMk id="3" creationId="{94DC10B1-1C1B-EB6B-0E85-F549A84D2A2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4ACC5-6EE0-4BA5-BA78-B77E9C875738}" type="doc">
      <dgm:prSet loTypeId="urn:microsoft.com/office/officeart/2005/8/layout/hList7" loCatId="process" qsTypeId="urn:microsoft.com/office/officeart/2005/8/quickstyle/simple1" qsCatId="simple" csTypeId="urn:microsoft.com/office/officeart/2005/8/colors/accent1_2" csCatId="accent1" phldr="1"/>
      <dgm:spPr/>
    </dgm:pt>
    <dgm:pt modelId="{164BA742-B46A-4589-A8FA-B2FB15FAE064}">
      <dgm:prSet phldrT="[Text]" custT="1"/>
      <dgm:spPr>
        <a:solidFill>
          <a:schemeClr val="tx1"/>
        </a:solidFill>
      </dgm:spPr>
      <dgm:t>
        <a:bodyPr/>
        <a:lstStyle/>
        <a:p>
          <a:r>
            <a:rPr lang="en-IN" sz="1600" b="0" dirty="0">
              <a:solidFill>
                <a:schemeClr val="bg1"/>
              </a:solidFill>
              <a:latin typeface="Georgia" panose="02040502050405020303" pitchFamily="18" charset="0"/>
            </a:rPr>
            <a:t>Loading </a:t>
          </a:r>
        </a:p>
        <a:p>
          <a:r>
            <a:rPr lang="en-IN" sz="1600" b="0" dirty="0">
              <a:solidFill>
                <a:schemeClr val="bg1"/>
              </a:solidFill>
              <a:latin typeface="Georgia" panose="02040502050405020303" pitchFamily="18" charset="0"/>
            </a:rPr>
            <a:t>Dataset</a:t>
          </a:r>
        </a:p>
      </dgm:t>
    </dgm:pt>
    <dgm:pt modelId="{C8C5C8E1-7F2D-4EAA-BA98-6209C092397D}" type="parTrans" cxnId="{71D431FA-E522-419B-9999-E1583F7A38A5}">
      <dgm:prSet/>
      <dgm:spPr/>
      <dgm:t>
        <a:bodyPr/>
        <a:lstStyle/>
        <a:p>
          <a:endParaRPr lang="en-IN"/>
        </a:p>
      </dgm:t>
    </dgm:pt>
    <dgm:pt modelId="{7524D86C-A269-43A4-B220-355E088EA923}" type="sibTrans" cxnId="{71D431FA-E522-419B-9999-E1583F7A38A5}">
      <dgm:prSet/>
      <dgm:spPr/>
      <dgm:t>
        <a:bodyPr/>
        <a:lstStyle/>
        <a:p>
          <a:endParaRPr lang="en-IN"/>
        </a:p>
      </dgm:t>
    </dgm:pt>
    <dgm:pt modelId="{BE421DE0-292A-4702-88CA-83B5EEAE20C6}">
      <dgm:prSet phldrT="[Text]" custT="1"/>
      <dgm:spPr>
        <a:solidFill>
          <a:schemeClr val="tx1"/>
        </a:solidFill>
      </dgm:spPr>
      <dgm:t>
        <a:bodyPr/>
        <a:lstStyle/>
        <a:p>
          <a:r>
            <a:rPr lang="en-IN" sz="1600" dirty="0">
              <a:solidFill>
                <a:schemeClr val="bg1"/>
              </a:solidFill>
              <a:latin typeface="Georgia" panose="02040502050405020303" pitchFamily="18" charset="0"/>
            </a:rPr>
            <a:t>Data </a:t>
          </a:r>
        </a:p>
        <a:p>
          <a:r>
            <a:rPr lang="en-IN" sz="1600" dirty="0">
              <a:solidFill>
                <a:schemeClr val="bg1"/>
              </a:solidFill>
              <a:latin typeface="Georgia" panose="02040502050405020303" pitchFamily="18" charset="0"/>
            </a:rPr>
            <a:t>Pre-Processing</a:t>
          </a:r>
        </a:p>
      </dgm:t>
    </dgm:pt>
    <dgm:pt modelId="{AA065388-B06C-4CB0-B781-6048E24268CC}" type="parTrans" cxnId="{F7ECFA9B-63AB-49C6-A4AD-9CFE6B8DDA0A}">
      <dgm:prSet/>
      <dgm:spPr/>
      <dgm:t>
        <a:bodyPr/>
        <a:lstStyle/>
        <a:p>
          <a:endParaRPr lang="en-IN"/>
        </a:p>
      </dgm:t>
    </dgm:pt>
    <dgm:pt modelId="{C9ABEC3C-9B3B-41B0-81E5-7CF450738C81}" type="sibTrans" cxnId="{F7ECFA9B-63AB-49C6-A4AD-9CFE6B8DDA0A}">
      <dgm:prSet/>
      <dgm:spPr/>
      <dgm:t>
        <a:bodyPr/>
        <a:lstStyle/>
        <a:p>
          <a:endParaRPr lang="en-IN"/>
        </a:p>
      </dgm:t>
    </dgm:pt>
    <dgm:pt modelId="{73100BB8-9FF6-4E9D-BC15-D249D9D142ED}">
      <dgm:prSet phldrT="[Text]" custT="1"/>
      <dgm:spPr>
        <a:solidFill>
          <a:schemeClr val="tx1"/>
        </a:solidFill>
      </dgm:spPr>
      <dgm:t>
        <a:bodyPr/>
        <a:lstStyle/>
        <a:p>
          <a:r>
            <a:rPr lang="en-IN" sz="1600" dirty="0">
              <a:solidFill>
                <a:schemeClr val="bg1"/>
              </a:solidFill>
              <a:latin typeface="Georgia" panose="02040502050405020303" pitchFamily="18" charset="0"/>
            </a:rPr>
            <a:t>Exploratory Data Analysis</a:t>
          </a:r>
        </a:p>
      </dgm:t>
    </dgm:pt>
    <dgm:pt modelId="{A2FF55F5-F6D0-49F5-8EDE-E393E82CBB9E}" type="parTrans" cxnId="{17B25509-F511-4AC4-B503-7FD7149B115A}">
      <dgm:prSet/>
      <dgm:spPr/>
      <dgm:t>
        <a:bodyPr/>
        <a:lstStyle/>
        <a:p>
          <a:endParaRPr lang="en-IN"/>
        </a:p>
      </dgm:t>
    </dgm:pt>
    <dgm:pt modelId="{9FA113F0-4A76-4235-A56D-09F7E575A6FC}" type="sibTrans" cxnId="{17B25509-F511-4AC4-B503-7FD7149B115A}">
      <dgm:prSet/>
      <dgm:spPr/>
      <dgm:t>
        <a:bodyPr/>
        <a:lstStyle/>
        <a:p>
          <a:endParaRPr lang="en-IN"/>
        </a:p>
      </dgm:t>
    </dgm:pt>
    <dgm:pt modelId="{4DADB876-5C6B-4122-9DB9-90257B83432D}">
      <dgm:prSet custT="1"/>
      <dgm:spPr>
        <a:solidFill>
          <a:schemeClr val="tx1"/>
        </a:solidFill>
      </dgm:spPr>
      <dgm:t>
        <a:bodyPr/>
        <a:lstStyle/>
        <a:p>
          <a:r>
            <a:rPr lang="en-IN" sz="1600" dirty="0">
              <a:solidFill>
                <a:schemeClr val="bg1"/>
              </a:solidFill>
              <a:latin typeface="Georgia" panose="02040502050405020303" pitchFamily="18" charset="0"/>
            </a:rPr>
            <a:t>Model</a:t>
          </a:r>
        </a:p>
        <a:p>
          <a:r>
            <a:rPr lang="en-IN" sz="1600" dirty="0">
              <a:solidFill>
                <a:schemeClr val="bg1"/>
              </a:solidFill>
              <a:latin typeface="Georgia" panose="02040502050405020303" pitchFamily="18" charset="0"/>
            </a:rPr>
            <a:t>Building</a:t>
          </a:r>
        </a:p>
      </dgm:t>
    </dgm:pt>
    <dgm:pt modelId="{D6A5280A-07A2-43ED-B52F-14778F963544}" type="parTrans" cxnId="{5C1787A8-B879-4651-AF56-779C223A8E85}">
      <dgm:prSet/>
      <dgm:spPr/>
      <dgm:t>
        <a:bodyPr/>
        <a:lstStyle/>
        <a:p>
          <a:endParaRPr lang="en-IN"/>
        </a:p>
      </dgm:t>
    </dgm:pt>
    <dgm:pt modelId="{3B65E9D9-B1CF-481C-9541-209FE929BC3C}" type="sibTrans" cxnId="{5C1787A8-B879-4651-AF56-779C223A8E85}">
      <dgm:prSet/>
      <dgm:spPr/>
      <dgm:t>
        <a:bodyPr/>
        <a:lstStyle/>
        <a:p>
          <a:endParaRPr lang="en-IN"/>
        </a:p>
      </dgm:t>
    </dgm:pt>
    <dgm:pt modelId="{62D410C7-1750-467F-BE50-BD77BD057EEC}">
      <dgm:prSet custT="1"/>
      <dgm:spPr>
        <a:solidFill>
          <a:schemeClr val="tx1"/>
        </a:solidFill>
      </dgm:spPr>
      <dgm:t>
        <a:bodyPr/>
        <a:lstStyle/>
        <a:p>
          <a:r>
            <a:rPr lang="en-IN" sz="1600" dirty="0">
              <a:solidFill>
                <a:schemeClr val="bg1"/>
              </a:solidFill>
              <a:latin typeface="Georgia" panose="02040502050405020303" pitchFamily="18" charset="0"/>
            </a:rPr>
            <a:t>Model </a:t>
          </a:r>
        </a:p>
        <a:p>
          <a:r>
            <a:rPr lang="en-IN" sz="1600" dirty="0">
              <a:solidFill>
                <a:schemeClr val="bg1"/>
              </a:solidFill>
              <a:latin typeface="Georgia" panose="02040502050405020303" pitchFamily="18" charset="0"/>
            </a:rPr>
            <a:t>Evaluation</a:t>
          </a:r>
        </a:p>
      </dgm:t>
    </dgm:pt>
    <dgm:pt modelId="{57039EE9-D389-45AB-A530-0FA2FB400A09}" type="parTrans" cxnId="{0CED330D-C623-411F-850F-1F3D4BE09607}">
      <dgm:prSet/>
      <dgm:spPr/>
      <dgm:t>
        <a:bodyPr/>
        <a:lstStyle/>
        <a:p>
          <a:endParaRPr lang="en-IN"/>
        </a:p>
      </dgm:t>
    </dgm:pt>
    <dgm:pt modelId="{4ED8D367-E220-45F0-98EE-EF5ABD2D30B7}" type="sibTrans" cxnId="{0CED330D-C623-411F-850F-1F3D4BE09607}">
      <dgm:prSet/>
      <dgm:spPr/>
      <dgm:t>
        <a:bodyPr/>
        <a:lstStyle/>
        <a:p>
          <a:endParaRPr lang="en-IN"/>
        </a:p>
      </dgm:t>
    </dgm:pt>
    <dgm:pt modelId="{A73C253E-82FE-43D2-BC41-674164048452}">
      <dgm:prSet custT="1"/>
      <dgm:spPr>
        <a:solidFill>
          <a:schemeClr val="tx1"/>
        </a:solidFill>
      </dgm:spPr>
      <dgm:t>
        <a:bodyPr/>
        <a:lstStyle/>
        <a:p>
          <a:r>
            <a:rPr lang="en-IN" sz="1600" dirty="0">
              <a:solidFill>
                <a:schemeClr val="bg1"/>
              </a:solidFill>
              <a:latin typeface="Georgia" panose="02040502050405020303" pitchFamily="18" charset="0"/>
            </a:rPr>
            <a:t>Model</a:t>
          </a:r>
        </a:p>
        <a:p>
          <a:r>
            <a:rPr lang="en-IN" sz="1600" dirty="0">
              <a:solidFill>
                <a:schemeClr val="bg1"/>
              </a:solidFill>
              <a:latin typeface="Georgia" panose="02040502050405020303" pitchFamily="18" charset="0"/>
            </a:rPr>
            <a:t>Validation</a:t>
          </a:r>
        </a:p>
      </dgm:t>
    </dgm:pt>
    <dgm:pt modelId="{33C7D473-DFA7-4D5F-AB70-B1E9EB71E30C}" type="parTrans" cxnId="{C0D231C4-E397-4F1F-9726-6AEDA1640819}">
      <dgm:prSet/>
      <dgm:spPr/>
      <dgm:t>
        <a:bodyPr/>
        <a:lstStyle/>
        <a:p>
          <a:endParaRPr lang="en-IN"/>
        </a:p>
      </dgm:t>
    </dgm:pt>
    <dgm:pt modelId="{4DCAF1AE-8DE9-4D0A-A274-D004A62DD547}" type="sibTrans" cxnId="{C0D231C4-E397-4F1F-9726-6AEDA1640819}">
      <dgm:prSet/>
      <dgm:spPr/>
      <dgm:t>
        <a:bodyPr/>
        <a:lstStyle/>
        <a:p>
          <a:endParaRPr lang="en-IN"/>
        </a:p>
      </dgm:t>
    </dgm:pt>
    <dgm:pt modelId="{40DEAA83-1207-4B2E-816B-15C1F808209D}" type="pres">
      <dgm:prSet presAssocID="{1594ACC5-6EE0-4BA5-BA78-B77E9C875738}" presName="Name0" presStyleCnt="0">
        <dgm:presLayoutVars>
          <dgm:dir/>
          <dgm:resizeHandles val="exact"/>
        </dgm:presLayoutVars>
      </dgm:prSet>
      <dgm:spPr/>
    </dgm:pt>
    <dgm:pt modelId="{460EF26E-8EB2-4A7C-B875-0893C2CA7DE0}" type="pres">
      <dgm:prSet presAssocID="{1594ACC5-6EE0-4BA5-BA78-B77E9C875738}" presName="fgShape" presStyleLbl="fgShp" presStyleIdx="0" presStyleCnt="1"/>
      <dgm:spPr>
        <a:solidFill>
          <a:srgbClr val="009999"/>
        </a:solidFill>
      </dgm:spPr>
    </dgm:pt>
    <dgm:pt modelId="{8619DB5F-81FF-42AC-8AA2-0E802AD13620}" type="pres">
      <dgm:prSet presAssocID="{1594ACC5-6EE0-4BA5-BA78-B77E9C875738}" presName="linComp" presStyleCnt="0"/>
      <dgm:spPr/>
    </dgm:pt>
    <dgm:pt modelId="{5BA89C07-78F0-44A5-967B-713A4BF5A42E}" type="pres">
      <dgm:prSet presAssocID="{164BA742-B46A-4589-A8FA-B2FB15FAE064}" presName="compNode" presStyleCnt="0"/>
      <dgm:spPr/>
    </dgm:pt>
    <dgm:pt modelId="{72E9EDD7-92FB-4848-9B21-58620D0802F7}" type="pres">
      <dgm:prSet presAssocID="{164BA742-B46A-4589-A8FA-B2FB15FAE064}" presName="bkgdShape" presStyleLbl="node1" presStyleIdx="0" presStyleCnt="6"/>
      <dgm:spPr/>
    </dgm:pt>
    <dgm:pt modelId="{ED606BDC-8D29-4184-BF6C-487F1D571A10}" type="pres">
      <dgm:prSet presAssocID="{164BA742-B46A-4589-A8FA-B2FB15FAE064}" presName="nodeTx" presStyleLbl="node1" presStyleIdx="0" presStyleCnt="6">
        <dgm:presLayoutVars>
          <dgm:bulletEnabled val="1"/>
        </dgm:presLayoutVars>
      </dgm:prSet>
      <dgm:spPr/>
    </dgm:pt>
    <dgm:pt modelId="{B6F389FB-3781-44BE-9138-8985E18ED723}" type="pres">
      <dgm:prSet presAssocID="{164BA742-B46A-4589-A8FA-B2FB15FAE064}" presName="invisiNode" presStyleLbl="node1" presStyleIdx="0" presStyleCnt="6"/>
      <dgm:spPr/>
    </dgm:pt>
    <dgm:pt modelId="{2EF35400-EC0B-47B1-AA86-A1AAC88B761B}" type="pres">
      <dgm:prSet presAssocID="{164BA742-B46A-4589-A8FA-B2FB15FAE064}" presName="imagNode" presStyleLbl="fgImgPlace1" presStyleIdx="0" presStyleCnt="6"/>
      <dgm:spPr>
        <a:solidFill>
          <a:srgbClr val="009999"/>
        </a:solidFill>
      </dgm:spPr>
    </dgm:pt>
    <dgm:pt modelId="{0EE5298F-986B-4B26-93BB-63C09B0D71FE}" type="pres">
      <dgm:prSet presAssocID="{7524D86C-A269-43A4-B220-355E088EA923}" presName="sibTrans" presStyleLbl="sibTrans2D1" presStyleIdx="0" presStyleCnt="0"/>
      <dgm:spPr/>
    </dgm:pt>
    <dgm:pt modelId="{F570E826-31FF-4C78-88DA-A6FE82AA6484}" type="pres">
      <dgm:prSet presAssocID="{BE421DE0-292A-4702-88CA-83B5EEAE20C6}" presName="compNode" presStyleCnt="0"/>
      <dgm:spPr/>
    </dgm:pt>
    <dgm:pt modelId="{DEF16292-35F6-4961-AB77-CA003E744DF4}" type="pres">
      <dgm:prSet presAssocID="{BE421DE0-292A-4702-88CA-83B5EEAE20C6}" presName="bkgdShape" presStyleLbl="node1" presStyleIdx="1" presStyleCnt="6" custScaleX="98497"/>
      <dgm:spPr/>
    </dgm:pt>
    <dgm:pt modelId="{6BCD6011-FDBB-4DB6-B9CC-284A16039449}" type="pres">
      <dgm:prSet presAssocID="{BE421DE0-292A-4702-88CA-83B5EEAE20C6}" presName="nodeTx" presStyleLbl="node1" presStyleIdx="1" presStyleCnt="6">
        <dgm:presLayoutVars>
          <dgm:bulletEnabled val="1"/>
        </dgm:presLayoutVars>
      </dgm:prSet>
      <dgm:spPr/>
    </dgm:pt>
    <dgm:pt modelId="{AA02AE6E-EDB8-48FF-848E-64CBC2CCC251}" type="pres">
      <dgm:prSet presAssocID="{BE421DE0-292A-4702-88CA-83B5EEAE20C6}" presName="invisiNode" presStyleLbl="node1" presStyleIdx="1" presStyleCnt="6"/>
      <dgm:spPr/>
    </dgm:pt>
    <dgm:pt modelId="{61D20E1F-2834-4003-B0F2-D9D2F4B71069}" type="pres">
      <dgm:prSet presAssocID="{BE421DE0-292A-4702-88CA-83B5EEAE20C6}" presName="imagNode" presStyleLbl="fgImgPlace1" presStyleIdx="1" presStyleCnt="6"/>
      <dgm:spPr>
        <a:solidFill>
          <a:srgbClr val="009999"/>
        </a:solidFill>
      </dgm:spPr>
    </dgm:pt>
    <dgm:pt modelId="{7BC2AE5B-2A38-4495-83DF-6B20863B822C}" type="pres">
      <dgm:prSet presAssocID="{C9ABEC3C-9B3B-41B0-81E5-7CF450738C81}" presName="sibTrans" presStyleLbl="sibTrans2D1" presStyleIdx="0" presStyleCnt="0"/>
      <dgm:spPr/>
    </dgm:pt>
    <dgm:pt modelId="{78FDBCC2-BAA8-47B3-B4A0-04A62CF1053F}" type="pres">
      <dgm:prSet presAssocID="{73100BB8-9FF6-4E9D-BC15-D249D9D142ED}" presName="compNode" presStyleCnt="0"/>
      <dgm:spPr/>
    </dgm:pt>
    <dgm:pt modelId="{6B5F01B0-4E67-46E5-BB1B-4DB6E0594E4C}" type="pres">
      <dgm:prSet presAssocID="{73100BB8-9FF6-4E9D-BC15-D249D9D142ED}" presName="bkgdShape" presStyleLbl="node1" presStyleIdx="2" presStyleCnt="6"/>
      <dgm:spPr/>
    </dgm:pt>
    <dgm:pt modelId="{2F384831-97C3-4D43-B80C-0104BAD382C2}" type="pres">
      <dgm:prSet presAssocID="{73100BB8-9FF6-4E9D-BC15-D249D9D142ED}" presName="nodeTx" presStyleLbl="node1" presStyleIdx="2" presStyleCnt="6">
        <dgm:presLayoutVars>
          <dgm:bulletEnabled val="1"/>
        </dgm:presLayoutVars>
      </dgm:prSet>
      <dgm:spPr/>
    </dgm:pt>
    <dgm:pt modelId="{2CF0229F-0923-4884-ACD6-5A40F8A2A028}" type="pres">
      <dgm:prSet presAssocID="{73100BB8-9FF6-4E9D-BC15-D249D9D142ED}" presName="invisiNode" presStyleLbl="node1" presStyleIdx="2" presStyleCnt="6"/>
      <dgm:spPr/>
    </dgm:pt>
    <dgm:pt modelId="{74D3D69A-BAAE-408D-9CBB-758EC8D6082D}" type="pres">
      <dgm:prSet presAssocID="{73100BB8-9FF6-4E9D-BC15-D249D9D142ED}" presName="imagNode" presStyleLbl="fgImgPlace1" presStyleIdx="2" presStyleCnt="6"/>
      <dgm:spPr>
        <a:solidFill>
          <a:srgbClr val="009999"/>
        </a:solidFill>
      </dgm:spPr>
    </dgm:pt>
    <dgm:pt modelId="{3AA4019C-C39A-4EA3-B304-5F0C11847E6A}" type="pres">
      <dgm:prSet presAssocID="{9FA113F0-4A76-4235-A56D-09F7E575A6FC}" presName="sibTrans" presStyleLbl="sibTrans2D1" presStyleIdx="0" presStyleCnt="0"/>
      <dgm:spPr/>
    </dgm:pt>
    <dgm:pt modelId="{C7042DA3-DC85-4188-810F-5EB5B2E28D53}" type="pres">
      <dgm:prSet presAssocID="{4DADB876-5C6B-4122-9DB9-90257B83432D}" presName="compNode" presStyleCnt="0"/>
      <dgm:spPr/>
    </dgm:pt>
    <dgm:pt modelId="{47C4F53B-27FF-4F7F-A88B-9411CCFD9DB4}" type="pres">
      <dgm:prSet presAssocID="{4DADB876-5C6B-4122-9DB9-90257B83432D}" presName="bkgdShape" presStyleLbl="node1" presStyleIdx="3" presStyleCnt="6"/>
      <dgm:spPr/>
    </dgm:pt>
    <dgm:pt modelId="{F055DCCB-176E-4EC0-9AFB-F58375005787}" type="pres">
      <dgm:prSet presAssocID="{4DADB876-5C6B-4122-9DB9-90257B83432D}" presName="nodeTx" presStyleLbl="node1" presStyleIdx="3" presStyleCnt="6">
        <dgm:presLayoutVars>
          <dgm:bulletEnabled val="1"/>
        </dgm:presLayoutVars>
      </dgm:prSet>
      <dgm:spPr/>
    </dgm:pt>
    <dgm:pt modelId="{294CA0F9-66DE-4AC1-80BA-DC2A725BEDE7}" type="pres">
      <dgm:prSet presAssocID="{4DADB876-5C6B-4122-9DB9-90257B83432D}" presName="invisiNode" presStyleLbl="node1" presStyleIdx="3" presStyleCnt="6"/>
      <dgm:spPr/>
    </dgm:pt>
    <dgm:pt modelId="{D32AF2CE-81E8-418A-958B-B3ECAEE52848}" type="pres">
      <dgm:prSet presAssocID="{4DADB876-5C6B-4122-9DB9-90257B83432D}" presName="imagNode" presStyleLbl="fgImgPlace1" presStyleIdx="3" presStyleCnt="6"/>
      <dgm:spPr>
        <a:solidFill>
          <a:srgbClr val="009999"/>
        </a:solidFill>
      </dgm:spPr>
    </dgm:pt>
    <dgm:pt modelId="{12DF3EAB-3E1C-4BB7-A6DB-12E1184DC260}" type="pres">
      <dgm:prSet presAssocID="{3B65E9D9-B1CF-481C-9541-209FE929BC3C}" presName="sibTrans" presStyleLbl="sibTrans2D1" presStyleIdx="0" presStyleCnt="0"/>
      <dgm:spPr/>
    </dgm:pt>
    <dgm:pt modelId="{16521E68-35C9-4889-A98B-A1E52F4BD7EC}" type="pres">
      <dgm:prSet presAssocID="{62D410C7-1750-467F-BE50-BD77BD057EEC}" presName="compNode" presStyleCnt="0"/>
      <dgm:spPr/>
    </dgm:pt>
    <dgm:pt modelId="{07EBD75D-AD2B-4D6A-9567-3044F26C5217}" type="pres">
      <dgm:prSet presAssocID="{62D410C7-1750-467F-BE50-BD77BD057EEC}" presName="bkgdShape" presStyleLbl="node1" presStyleIdx="4" presStyleCnt="6"/>
      <dgm:spPr/>
    </dgm:pt>
    <dgm:pt modelId="{79D64374-BC88-4D87-A1A5-E9F63CE8B57B}" type="pres">
      <dgm:prSet presAssocID="{62D410C7-1750-467F-BE50-BD77BD057EEC}" presName="nodeTx" presStyleLbl="node1" presStyleIdx="4" presStyleCnt="6">
        <dgm:presLayoutVars>
          <dgm:bulletEnabled val="1"/>
        </dgm:presLayoutVars>
      </dgm:prSet>
      <dgm:spPr/>
    </dgm:pt>
    <dgm:pt modelId="{25169439-4AED-45DE-BDA8-2BAF5B905C5A}" type="pres">
      <dgm:prSet presAssocID="{62D410C7-1750-467F-BE50-BD77BD057EEC}" presName="invisiNode" presStyleLbl="node1" presStyleIdx="4" presStyleCnt="6"/>
      <dgm:spPr/>
    </dgm:pt>
    <dgm:pt modelId="{7A5312AD-A8D1-4CBC-83FC-73E27C1EE83A}" type="pres">
      <dgm:prSet presAssocID="{62D410C7-1750-467F-BE50-BD77BD057EEC}" presName="imagNode" presStyleLbl="fgImgPlace1" presStyleIdx="4" presStyleCnt="6"/>
      <dgm:spPr>
        <a:solidFill>
          <a:srgbClr val="009999"/>
        </a:solidFill>
      </dgm:spPr>
    </dgm:pt>
    <dgm:pt modelId="{0CA709E7-D5C2-4F10-8D8C-0DBC9570FBED}" type="pres">
      <dgm:prSet presAssocID="{4ED8D367-E220-45F0-98EE-EF5ABD2D30B7}" presName="sibTrans" presStyleLbl="sibTrans2D1" presStyleIdx="0" presStyleCnt="0"/>
      <dgm:spPr/>
    </dgm:pt>
    <dgm:pt modelId="{A8EDC445-14A3-4723-BEE6-A2CCB3DC2B4D}" type="pres">
      <dgm:prSet presAssocID="{A73C253E-82FE-43D2-BC41-674164048452}" presName="compNode" presStyleCnt="0"/>
      <dgm:spPr/>
    </dgm:pt>
    <dgm:pt modelId="{2BAE1F76-366A-4164-B67B-1052008BEF0D}" type="pres">
      <dgm:prSet presAssocID="{A73C253E-82FE-43D2-BC41-674164048452}" presName="bkgdShape" presStyleLbl="node1" presStyleIdx="5" presStyleCnt="6"/>
      <dgm:spPr/>
    </dgm:pt>
    <dgm:pt modelId="{7E92CC42-553C-4945-89C2-68153C154530}" type="pres">
      <dgm:prSet presAssocID="{A73C253E-82FE-43D2-BC41-674164048452}" presName="nodeTx" presStyleLbl="node1" presStyleIdx="5" presStyleCnt="6">
        <dgm:presLayoutVars>
          <dgm:bulletEnabled val="1"/>
        </dgm:presLayoutVars>
      </dgm:prSet>
      <dgm:spPr/>
    </dgm:pt>
    <dgm:pt modelId="{E02CD0A4-E1D3-49D0-B3DD-82DBE11323EF}" type="pres">
      <dgm:prSet presAssocID="{A73C253E-82FE-43D2-BC41-674164048452}" presName="invisiNode" presStyleLbl="node1" presStyleIdx="5" presStyleCnt="6"/>
      <dgm:spPr/>
    </dgm:pt>
    <dgm:pt modelId="{0451ACBF-F953-44F6-AF7F-DD73E52D5AE4}" type="pres">
      <dgm:prSet presAssocID="{A73C253E-82FE-43D2-BC41-674164048452}" presName="imagNode" presStyleLbl="fgImgPlace1" presStyleIdx="5" presStyleCnt="6"/>
      <dgm:spPr>
        <a:solidFill>
          <a:srgbClr val="009999"/>
        </a:solidFill>
      </dgm:spPr>
    </dgm:pt>
  </dgm:ptLst>
  <dgm:cxnLst>
    <dgm:cxn modelId="{15DFCD03-C2E3-4524-BF93-532F85B09117}" type="presOf" srcId="{4DADB876-5C6B-4122-9DB9-90257B83432D}" destId="{F055DCCB-176E-4EC0-9AFB-F58375005787}" srcOrd="1" destOrd="0" presId="urn:microsoft.com/office/officeart/2005/8/layout/hList7"/>
    <dgm:cxn modelId="{17B25509-F511-4AC4-B503-7FD7149B115A}" srcId="{1594ACC5-6EE0-4BA5-BA78-B77E9C875738}" destId="{73100BB8-9FF6-4E9D-BC15-D249D9D142ED}" srcOrd="2" destOrd="0" parTransId="{A2FF55F5-F6D0-49F5-8EDE-E393E82CBB9E}" sibTransId="{9FA113F0-4A76-4235-A56D-09F7E575A6FC}"/>
    <dgm:cxn modelId="{0CED330D-C623-411F-850F-1F3D4BE09607}" srcId="{1594ACC5-6EE0-4BA5-BA78-B77E9C875738}" destId="{62D410C7-1750-467F-BE50-BD77BD057EEC}" srcOrd="4" destOrd="0" parTransId="{57039EE9-D389-45AB-A530-0FA2FB400A09}" sibTransId="{4ED8D367-E220-45F0-98EE-EF5ABD2D30B7}"/>
    <dgm:cxn modelId="{7B1AFA0F-B53E-4537-8897-96FD3347DC0C}" type="presOf" srcId="{73100BB8-9FF6-4E9D-BC15-D249D9D142ED}" destId="{2F384831-97C3-4D43-B80C-0104BAD382C2}" srcOrd="1" destOrd="0" presId="urn:microsoft.com/office/officeart/2005/8/layout/hList7"/>
    <dgm:cxn modelId="{71625125-0C66-4FA5-9D58-63793E5F3B33}" type="presOf" srcId="{A73C253E-82FE-43D2-BC41-674164048452}" destId="{7E92CC42-553C-4945-89C2-68153C154530}" srcOrd="1" destOrd="0" presId="urn:microsoft.com/office/officeart/2005/8/layout/hList7"/>
    <dgm:cxn modelId="{5A221F28-CA4A-416F-B4FD-8D42BC0DDE85}" type="presOf" srcId="{73100BB8-9FF6-4E9D-BC15-D249D9D142ED}" destId="{6B5F01B0-4E67-46E5-BB1B-4DB6E0594E4C}" srcOrd="0" destOrd="0" presId="urn:microsoft.com/office/officeart/2005/8/layout/hList7"/>
    <dgm:cxn modelId="{4D3D493B-041A-4502-A869-8E02726DCAFE}" type="presOf" srcId="{7524D86C-A269-43A4-B220-355E088EA923}" destId="{0EE5298F-986B-4B26-93BB-63C09B0D71FE}" srcOrd="0" destOrd="0" presId="urn:microsoft.com/office/officeart/2005/8/layout/hList7"/>
    <dgm:cxn modelId="{61123B5F-41E1-4DF3-BD17-65CACB239FF3}" type="presOf" srcId="{4DADB876-5C6B-4122-9DB9-90257B83432D}" destId="{47C4F53B-27FF-4F7F-A88B-9411CCFD9DB4}" srcOrd="0" destOrd="0" presId="urn:microsoft.com/office/officeart/2005/8/layout/hList7"/>
    <dgm:cxn modelId="{34E41144-910F-47BD-B2C7-A7FC1AFE00E2}" type="presOf" srcId="{C9ABEC3C-9B3B-41B0-81E5-7CF450738C81}" destId="{7BC2AE5B-2A38-4495-83DF-6B20863B822C}" srcOrd="0" destOrd="0" presId="urn:microsoft.com/office/officeart/2005/8/layout/hList7"/>
    <dgm:cxn modelId="{6AC64768-D9CD-4252-954D-E8C5BF3B98CF}" type="presOf" srcId="{9FA113F0-4A76-4235-A56D-09F7E575A6FC}" destId="{3AA4019C-C39A-4EA3-B304-5F0C11847E6A}" srcOrd="0" destOrd="0" presId="urn:microsoft.com/office/officeart/2005/8/layout/hList7"/>
    <dgm:cxn modelId="{41D7A54C-C0DA-4F51-9B3A-9E8718C84BC7}" type="presOf" srcId="{BE421DE0-292A-4702-88CA-83B5EEAE20C6}" destId="{DEF16292-35F6-4961-AB77-CA003E744DF4}" srcOrd="0" destOrd="0" presId="urn:microsoft.com/office/officeart/2005/8/layout/hList7"/>
    <dgm:cxn modelId="{8C13C688-4E1A-4632-BD13-ACDC7D1BD3A0}" type="presOf" srcId="{A73C253E-82FE-43D2-BC41-674164048452}" destId="{2BAE1F76-366A-4164-B67B-1052008BEF0D}" srcOrd="0" destOrd="0" presId="urn:microsoft.com/office/officeart/2005/8/layout/hList7"/>
    <dgm:cxn modelId="{6B7E6C8F-992A-4714-AB46-1D0459776E26}" type="presOf" srcId="{62D410C7-1750-467F-BE50-BD77BD057EEC}" destId="{07EBD75D-AD2B-4D6A-9567-3044F26C5217}" srcOrd="0" destOrd="0" presId="urn:microsoft.com/office/officeart/2005/8/layout/hList7"/>
    <dgm:cxn modelId="{84167593-3D57-4033-8FBE-D4F78FA42AEF}" type="presOf" srcId="{3B65E9D9-B1CF-481C-9541-209FE929BC3C}" destId="{12DF3EAB-3E1C-4BB7-A6DB-12E1184DC260}" srcOrd="0" destOrd="0" presId="urn:microsoft.com/office/officeart/2005/8/layout/hList7"/>
    <dgm:cxn modelId="{799CF197-5B49-47A3-A720-DB7B646FD9B6}" type="presOf" srcId="{62D410C7-1750-467F-BE50-BD77BD057EEC}" destId="{79D64374-BC88-4D87-A1A5-E9F63CE8B57B}" srcOrd="1" destOrd="0" presId="urn:microsoft.com/office/officeart/2005/8/layout/hList7"/>
    <dgm:cxn modelId="{F7ECFA9B-63AB-49C6-A4AD-9CFE6B8DDA0A}" srcId="{1594ACC5-6EE0-4BA5-BA78-B77E9C875738}" destId="{BE421DE0-292A-4702-88CA-83B5EEAE20C6}" srcOrd="1" destOrd="0" parTransId="{AA065388-B06C-4CB0-B781-6048E24268CC}" sibTransId="{C9ABEC3C-9B3B-41B0-81E5-7CF450738C81}"/>
    <dgm:cxn modelId="{98E8C4A0-118B-40A0-B165-3BED9B718681}" type="presOf" srcId="{164BA742-B46A-4589-A8FA-B2FB15FAE064}" destId="{ED606BDC-8D29-4184-BF6C-487F1D571A10}" srcOrd="1" destOrd="0" presId="urn:microsoft.com/office/officeart/2005/8/layout/hList7"/>
    <dgm:cxn modelId="{5C1787A8-B879-4651-AF56-779C223A8E85}" srcId="{1594ACC5-6EE0-4BA5-BA78-B77E9C875738}" destId="{4DADB876-5C6B-4122-9DB9-90257B83432D}" srcOrd="3" destOrd="0" parTransId="{D6A5280A-07A2-43ED-B52F-14778F963544}" sibTransId="{3B65E9D9-B1CF-481C-9541-209FE929BC3C}"/>
    <dgm:cxn modelId="{C956CDB5-97D7-496F-96A8-1C5E495480D0}" type="presOf" srcId="{BE421DE0-292A-4702-88CA-83B5EEAE20C6}" destId="{6BCD6011-FDBB-4DB6-B9CC-284A16039449}" srcOrd="1" destOrd="0" presId="urn:microsoft.com/office/officeart/2005/8/layout/hList7"/>
    <dgm:cxn modelId="{C0D231C4-E397-4F1F-9726-6AEDA1640819}" srcId="{1594ACC5-6EE0-4BA5-BA78-B77E9C875738}" destId="{A73C253E-82FE-43D2-BC41-674164048452}" srcOrd="5" destOrd="0" parTransId="{33C7D473-DFA7-4D5F-AB70-B1E9EB71E30C}" sibTransId="{4DCAF1AE-8DE9-4D0A-A274-D004A62DD547}"/>
    <dgm:cxn modelId="{FDD585DD-28F5-4AA6-BCA3-24CA08194F76}" type="presOf" srcId="{1594ACC5-6EE0-4BA5-BA78-B77E9C875738}" destId="{40DEAA83-1207-4B2E-816B-15C1F808209D}" srcOrd="0" destOrd="0" presId="urn:microsoft.com/office/officeart/2005/8/layout/hList7"/>
    <dgm:cxn modelId="{760469E0-216F-4268-8114-CB5A88ECC92D}" type="presOf" srcId="{164BA742-B46A-4589-A8FA-B2FB15FAE064}" destId="{72E9EDD7-92FB-4848-9B21-58620D0802F7}" srcOrd="0" destOrd="0" presId="urn:microsoft.com/office/officeart/2005/8/layout/hList7"/>
    <dgm:cxn modelId="{71D431FA-E522-419B-9999-E1583F7A38A5}" srcId="{1594ACC5-6EE0-4BA5-BA78-B77E9C875738}" destId="{164BA742-B46A-4589-A8FA-B2FB15FAE064}" srcOrd="0" destOrd="0" parTransId="{C8C5C8E1-7F2D-4EAA-BA98-6209C092397D}" sibTransId="{7524D86C-A269-43A4-B220-355E088EA923}"/>
    <dgm:cxn modelId="{B08FD3FE-4414-45BB-A8A4-966E1FFCD1F6}" type="presOf" srcId="{4ED8D367-E220-45F0-98EE-EF5ABD2D30B7}" destId="{0CA709E7-D5C2-4F10-8D8C-0DBC9570FBED}" srcOrd="0" destOrd="0" presId="urn:microsoft.com/office/officeart/2005/8/layout/hList7"/>
    <dgm:cxn modelId="{7848177D-A13F-480E-BE32-8725A407B954}" type="presParOf" srcId="{40DEAA83-1207-4B2E-816B-15C1F808209D}" destId="{460EF26E-8EB2-4A7C-B875-0893C2CA7DE0}" srcOrd="0" destOrd="0" presId="urn:microsoft.com/office/officeart/2005/8/layout/hList7"/>
    <dgm:cxn modelId="{1E67D38E-DAF9-49EF-B47F-AF5482A5CC39}" type="presParOf" srcId="{40DEAA83-1207-4B2E-816B-15C1F808209D}" destId="{8619DB5F-81FF-42AC-8AA2-0E802AD13620}" srcOrd="1" destOrd="0" presId="urn:microsoft.com/office/officeart/2005/8/layout/hList7"/>
    <dgm:cxn modelId="{DE2BD07B-C04B-42CF-9991-E4AD747E7DC6}" type="presParOf" srcId="{8619DB5F-81FF-42AC-8AA2-0E802AD13620}" destId="{5BA89C07-78F0-44A5-967B-713A4BF5A42E}" srcOrd="0" destOrd="0" presId="urn:microsoft.com/office/officeart/2005/8/layout/hList7"/>
    <dgm:cxn modelId="{95B62AF6-543D-4E65-9782-A010AD8E08F8}" type="presParOf" srcId="{5BA89C07-78F0-44A5-967B-713A4BF5A42E}" destId="{72E9EDD7-92FB-4848-9B21-58620D0802F7}" srcOrd="0" destOrd="0" presId="urn:microsoft.com/office/officeart/2005/8/layout/hList7"/>
    <dgm:cxn modelId="{64A80E8F-AE31-434B-B559-EDA34312EF10}" type="presParOf" srcId="{5BA89C07-78F0-44A5-967B-713A4BF5A42E}" destId="{ED606BDC-8D29-4184-BF6C-487F1D571A10}" srcOrd="1" destOrd="0" presId="urn:microsoft.com/office/officeart/2005/8/layout/hList7"/>
    <dgm:cxn modelId="{3BCDC5A8-586E-45C5-9CD5-28A391F29910}" type="presParOf" srcId="{5BA89C07-78F0-44A5-967B-713A4BF5A42E}" destId="{B6F389FB-3781-44BE-9138-8985E18ED723}" srcOrd="2" destOrd="0" presId="urn:microsoft.com/office/officeart/2005/8/layout/hList7"/>
    <dgm:cxn modelId="{B45E5018-99F1-4816-A932-B3EB56144FEF}" type="presParOf" srcId="{5BA89C07-78F0-44A5-967B-713A4BF5A42E}" destId="{2EF35400-EC0B-47B1-AA86-A1AAC88B761B}" srcOrd="3" destOrd="0" presId="urn:microsoft.com/office/officeart/2005/8/layout/hList7"/>
    <dgm:cxn modelId="{35717911-DD2C-4FB9-A5A4-5D07E3A77E66}" type="presParOf" srcId="{8619DB5F-81FF-42AC-8AA2-0E802AD13620}" destId="{0EE5298F-986B-4B26-93BB-63C09B0D71FE}" srcOrd="1" destOrd="0" presId="urn:microsoft.com/office/officeart/2005/8/layout/hList7"/>
    <dgm:cxn modelId="{9DAB3D5C-3A6D-4131-85B2-75E30C03D789}" type="presParOf" srcId="{8619DB5F-81FF-42AC-8AA2-0E802AD13620}" destId="{F570E826-31FF-4C78-88DA-A6FE82AA6484}" srcOrd="2" destOrd="0" presId="urn:microsoft.com/office/officeart/2005/8/layout/hList7"/>
    <dgm:cxn modelId="{AFF10C3E-68AD-47E3-A3C2-10CEDDA6CE55}" type="presParOf" srcId="{F570E826-31FF-4C78-88DA-A6FE82AA6484}" destId="{DEF16292-35F6-4961-AB77-CA003E744DF4}" srcOrd="0" destOrd="0" presId="urn:microsoft.com/office/officeart/2005/8/layout/hList7"/>
    <dgm:cxn modelId="{161CA2FE-C5B6-4B9B-B3F1-C7B05EEC698E}" type="presParOf" srcId="{F570E826-31FF-4C78-88DA-A6FE82AA6484}" destId="{6BCD6011-FDBB-4DB6-B9CC-284A16039449}" srcOrd="1" destOrd="0" presId="urn:microsoft.com/office/officeart/2005/8/layout/hList7"/>
    <dgm:cxn modelId="{5257E90D-9195-4880-8455-0D2028B5A348}" type="presParOf" srcId="{F570E826-31FF-4C78-88DA-A6FE82AA6484}" destId="{AA02AE6E-EDB8-48FF-848E-64CBC2CCC251}" srcOrd="2" destOrd="0" presId="urn:microsoft.com/office/officeart/2005/8/layout/hList7"/>
    <dgm:cxn modelId="{E40C9633-4CAD-457A-95CD-38E26D93B3CA}" type="presParOf" srcId="{F570E826-31FF-4C78-88DA-A6FE82AA6484}" destId="{61D20E1F-2834-4003-B0F2-D9D2F4B71069}" srcOrd="3" destOrd="0" presId="urn:microsoft.com/office/officeart/2005/8/layout/hList7"/>
    <dgm:cxn modelId="{87A19F21-420C-458E-B846-0B10D237E695}" type="presParOf" srcId="{8619DB5F-81FF-42AC-8AA2-0E802AD13620}" destId="{7BC2AE5B-2A38-4495-83DF-6B20863B822C}" srcOrd="3" destOrd="0" presId="urn:microsoft.com/office/officeart/2005/8/layout/hList7"/>
    <dgm:cxn modelId="{77F43A23-C275-40D3-BF4F-4FCFB4032596}" type="presParOf" srcId="{8619DB5F-81FF-42AC-8AA2-0E802AD13620}" destId="{78FDBCC2-BAA8-47B3-B4A0-04A62CF1053F}" srcOrd="4" destOrd="0" presId="urn:microsoft.com/office/officeart/2005/8/layout/hList7"/>
    <dgm:cxn modelId="{9572595C-5B4C-4C7B-ACE0-D9F9EC2F31CD}" type="presParOf" srcId="{78FDBCC2-BAA8-47B3-B4A0-04A62CF1053F}" destId="{6B5F01B0-4E67-46E5-BB1B-4DB6E0594E4C}" srcOrd="0" destOrd="0" presId="urn:microsoft.com/office/officeart/2005/8/layout/hList7"/>
    <dgm:cxn modelId="{F19C6014-E6DC-4FE4-8683-96671952F83C}" type="presParOf" srcId="{78FDBCC2-BAA8-47B3-B4A0-04A62CF1053F}" destId="{2F384831-97C3-4D43-B80C-0104BAD382C2}" srcOrd="1" destOrd="0" presId="urn:microsoft.com/office/officeart/2005/8/layout/hList7"/>
    <dgm:cxn modelId="{546F3543-6B64-4FED-A0DA-A52036775E0B}" type="presParOf" srcId="{78FDBCC2-BAA8-47B3-B4A0-04A62CF1053F}" destId="{2CF0229F-0923-4884-ACD6-5A40F8A2A028}" srcOrd="2" destOrd="0" presId="urn:microsoft.com/office/officeart/2005/8/layout/hList7"/>
    <dgm:cxn modelId="{6A934E1C-0A3F-4DC6-BCB8-53FE1053F142}" type="presParOf" srcId="{78FDBCC2-BAA8-47B3-B4A0-04A62CF1053F}" destId="{74D3D69A-BAAE-408D-9CBB-758EC8D6082D}" srcOrd="3" destOrd="0" presId="urn:microsoft.com/office/officeart/2005/8/layout/hList7"/>
    <dgm:cxn modelId="{9A6147C5-1BBC-4D20-BB7A-5923E7870D47}" type="presParOf" srcId="{8619DB5F-81FF-42AC-8AA2-0E802AD13620}" destId="{3AA4019C-C39A-4EA3-B304-5F0C11847E6A}" srcOrd="5" destOrd="0" presId="urn:microsoft.com/office/officeart/2005/8/layout/hList7"/>
    <dgm:cxn modelId="{ABB44B6D-B595-4CEB-A9CC-89A39BA7756A}" type="presParOf" srcId="{8619DB5F-81FF-42AC-8AA2-0E802AD13620}" destId="{C7042DA3-DC85-4188-810F-5EB5B2E28D53}" srcOrd="6" destOrd="0" presId="urn:microsoft.com/office/officeart/2005/8/layout/hList7"/>
    <dgm:cxn modelId="{2F6D6A1B-E9B0-4934-9873-E2D0E9574F03}" type="presParOf" srcId="{C7042DA3-DC85-4188-810F-5EB5B2E28D53}" destId="{47C4F53B-27FF-4F7F-A88B-9411CCFD9DB4}" srcOrd="0" destOrd="0" presId="urn:microsoft.com/office/officeart/2005/8/layout/hList7"/>
    <dgm:cxn modelId="{51005255-AF36-4AE9-A0A6-E873334DED82}" type="presParOf" srcId="{C7042DA3-DC85-4188-810F-5EB5B2E28D53}" destId="{F055DCCB-176E-4EC0-9AFB-F58375005787}" srcOrd="1" destOrd="0" presId="urn:microsoft.com/office/officeart/2005/8/layout/hList7"/>
    <dgm:cxn modelId="{6E220A63-F8F0-4BE9-AEAF-366C28F8BD9C}" type="presParOf" srcId="{C7042DA3-DC85-4188-810F-5EB5B2E28D53}" destId="{294CA0F9-66DE-4AC1-80BA-DC2A725BEDE7}" srcOrd="2" destOrd="0" presId="urn:microsoft.com/office/officeart/2005/8/layout/hList7"/>
    <dgm:cxn modelId="{24C7321F-74E0-4BEE-98E0-83CEF367D3C9}" type="presParOf" srcId="{C7042DA3-DC85-4188-810F-5EB5B2E28D53}" destId="{D32AF2CE-81E8-418A-958B-B3ECAEE52848}" srcOrd="3" destOrd="0" presId="urn:microsoft.com/office/officeart/2005/8/layout/hList7"/>
    <dgm:cxn modelId="{5CAA96C7-3FC4-4618-90B1-D521A317D333}" type="presParOf" srcId="{8619DB5F-81FF-42AC-8AA2-0E802AD13620}" destId="{12DF3EAB-3E1C-4BB7-A6DB-12E1184DC260}" srcOrd="7" destOrd="0" presId="urn:microsoft.com/office/officeart/2005/8/layout/hList7"/>
    <dgm:cxn modelId="{A0BE47BD-924E-4251-9991-64E67379F6B5}" type="presParOf" srcId="{8619DB5F-81FF-42AC-8AA2-0E802AD13620}" destId="{16521E68-35C9-4889-A98B-A1E52F4BD7EC}" srcOrd="8" destOrd="0" presId="urn:microsoft.com/office/officeart/2005/8/layout/hList7"/>
    <dgm:cxn modelId="{9DF41CF2-F604-404E-87B2-7C21B9B7466F}" type="presParOf" srcId="{16521E68-35C9-4889-A98B-A1E52F4BD7EC}" destId="{07EBD75D-AD2B-4D6A-9567-3044F26C5217}" srcOrd="0" destOrd="0" presId="urn:microsoft.com/office/officeart/2005/8/layout/hList7"/>
    <dgm:cxn modelId="{D2C07941-696F-4282-B6A9-29C4F51B706D}" type="presParOf" srcId="{16521E68-35C9-4889-A98B-A1E52F4BD7EC}" destId="{79D64374-BC88-4D87-A1A5-E9F63CE8B57B}" srcOrd="1" destOrd="0" presId="urn:microsoft.com/office/officeart/2005/8/layout/hList7"/>
    <dgm:cxn modelId="{CEE6C156-33CB-43CF-AE1F-A7E843A4C556}" type="presParOf" srcId="{16521E68-35C9-4889-A98B-A1E52F4BD7EC}" destId="{25169439-4AED-45DE-BDA8-2BAF5B905C5A}" srcOrd="2" destOrd="0" presId="urn:microsoft.com/office/officeart/2005/8/layout/hList7"/>
    <dgm:cxn modelId="{E24A9097-83A3-4D63-9F06-A0BC80DB9E09}" type="presParOf" srcId="{16521E68-35C9-4889-A98B-A1E52F4BD7EC}" destId="{7A5312AD-A8D1-4CBC-83FC-73E27C1EE83A}" srcOrd="3" destOrd="0" presId="urn:microsoft.com/office/officeart/2005/8/layout/hList7"/>
    <dgm:cxn modelId="{A2CE227A-3FD6-472C-BAD8-F8F453CB4AAA}" type="presParOf" srcId="{8619DB5F-81FF-42AC-8AA2-0E802AD13620}" destId="{0CA709E7-D5C2-4F10-8D8C-0DBC9570FBED}" srcOrd="9" destOrd="0" presId="urn:microsoft.com/office/officeart/2005/8/layout/hList7"/>
    <dgm:cxn modelId="{9D02788F-50BA-4DE0-B921-54595BE8CD6D}" type="presParOf" srcId="{8619DB5F-81FF-42AC-8AA2-0E802AD13620}" destId="{A8EDC445-14A3-4723-BEE6-A2CCB3DC2B4D}" srcOrd="10" destOrd="0" presId="urn:microsoft.com/office/officeart/2005/8/layout/hList7"/>
    <dgm:cxn modelId="{D15EA55E-234B-4EC6-9EC5-FC96A0159D24}" type="presParOf" srcId="{A8EDC445-14A3-4723-BEE6-A2CCB3DC2B4D}" destId="{2BAE1F76-366A-4164-B67B-1052008BEF0D}" srcOrd="0" destOrd="0" presId="urn:microsoft.com/office/officeart/2005/8/layout/hList7"/>
    <dgm:cxn modelId="{15E44E7D-DAF6-4114-A576-FF8AC5C0376F}" type="presParOf" srcId="{A8EDC445-14A3-4723-BEE6-A2CCB3DC2B4D}" destId="{7E92CC42-553C-4945-89C2-68153C154530}" srcOrd="1" destOrd="0" presId="urn:microsoft.com/office/officeart/2005/8/layout/hList7"/>
    <dgm:cxn modelId="{FEAEB538-5F13-45D4-9FDB-E26B4696509B}" type="presParOf" srcId="{A8EDC445-14A3-4723-BEE6-A2CCB3DC2B4D}" destId="{E02CD0A4-E1D3-49D0-B3DD-82DBE11323EF}" srcOrd="2" destOrd="0" presId="urn:microsoft.com/office/officeart/2005/8/layout/hList7"/>
    <dgm:cxn modelId="{702EEBBD-1808-4B9C-9C5B-D796160680C5}" type="presParOf" srcId="{A8EDC445-14A3-4723-BEE6-A2CCB3DC2B4D}" destId="{0451ACBF-F953-44F6-AF7F-DD73E52D5AE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9EDD7-92FB-4848-9B21-58620D0802F7}">
      <dsp:nvSpPr>
        <dsp:cNvPr id="0" name=""/>
        <dsp:cNvSpPr/>
      </dsp:nvSpPr>
      <dsp:spPr>
        <a:xfrm>
          <a:off x="5102"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0" kern="1200" dirty="0">
              <a:solidFill>
                <a:schemeClr val="bg1"/>
              </a:solidFill>
              <a:latin typeface="Georgia" panose="02040502050405020303" pitchFamily="18" charset="0"/>
            </a:rPr>
            <a:t>Loading </a:t>
          </a:r>
        </a:p>
        <a:p>
          <a:pPr marL="0" lvl="0" indent="0" algn="ctr" defTabSz="711200">
            <a:lnSpc>
              <a:spcPct val="90000"/>
            </a:lnSpc>
            <a:spcBef>
              <a:spcPct val="0"/>
            </a:spcBef>
            <a:spcAft>
              <a:spcPct val="35000"/>
            </a:spcAft>
            <a:buNone/>
          </a:pPr>
          <a:r>
            <a:rPr lang="en-IN" sz="1600" b="0" kern="1200" dirty="0">
              <a:solidFill>
                <a:schemeClr val="bg1"/>
              </a:solidFill>
              <a:latin typeface="Georgia" panose="02040502050405020303" pitchFamily="18" charset="0"/>
            </a:rPr>
            <a:t>Dataset</a:t>
          </a:r>
        </a:p>
      </dsp:txBody>
      <dsp:txXfrm>
        <a:off x="5102" y="1740535"/>
        <a:ext cx="1712379" cy="1740535"/>
      </dsp:txXfrm>
    </dsp:sp>
    <dsp:sp modelId="{2EF35400-EC0B-47B1-AA86-A1AAC88B761B}">
      <dsp:nvSpPr>
        <dsp:cNvPr id="0" name=""/>
        <dsp:cNvSpPr/>
      </dsp:nvSpPr>
      <dsp:spPr>
        <a:xfrm>
          <a:off x="136794"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16292-35F6-4961-AB77-CA003E744DF4}">
      <dsp:nvSpPr>
        <dsp:cNvPr id="0" name=""/>
        <dsp:cNvSpPr/>
      </dsp:nvSpPr>
      <dsp:spPr>
        <a:xfrm>
          <a:off x="1768853" y="0"/>
          <a:ext cx="1686642"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Data </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Pre-Processing</a:t>
          </a:r>
        </a:p>
      </dsp:txBody>
      <dsp:txXfrm>
        <a:off x="1768853" y="1740535"/>
        <a:ext cx="1686642" cy="1740535"/>
      </dsp:txXfrm>
    </dsp:sp>
    <dsp:sp modelId="{61D20E1F-2834-4003-B0F2-D9D2F4B71069}">
      <dsp:nvSpPr>
        <dsp:cNvPr id="0" name=""/>
        <dsp:cNvSpPr/>
      </dsp:nvSpPr>
      <dsp:spPr>
        <a:xfrm>
          <a:off x="1887676"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5F01B0-4E67-46E5-BB1B-4DB6E0594E4C}">
      <dsp:nvSpPr>
        <dsp:cNvPr id="0" name=""/>
        <dsp:cNvSpPr/>
      </dsp:nvSpPr>
      <dsp:spPr>
        <a:xfrm>
          <a:off x="3506866"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Exploratory Data Analysis</a:t>
          </a:r>
        </a:p>
      </dsp:txBody>
      <dsp:txXfrm>
        <a:off x="3506866" y="1740535"/>
        <a:ext cx="1712379" cy="1740535"/>
      </dsp:txXfrm>
    </dsp:sp>
    <dsp:sp modelId="{74D3D69A-BAAE-408D-9CBB-758EC8D6082D}">
      <dsp:nvSpPr>
        <dsp:cNvPr id="0" name=""/>
        <dsp:cNvSpPr/>
      </dsp:nvSpPr>
      <dsp:spPr>
        <a:xfrm>
          <a:off x="3638558"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4F53B-27FF-4F7F-A88B-9411CCFD9DB4}">
      <dsp:nvSpPr>
        <dsp:cNvPr id="0" name=""/>
        <dsp:cNvSpPr/>
      </dsp:nvSpPr>
      <dsp:spPr>
        <a:xfrm>
          <a:off x="5270617"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Building</a:t>
          </a:r>
        </a:p>
      </dsp:txBody>
      <dsp:txXfrm>
        <a:off x="5270617" y="1740535"/>
        <a:ext cx="1712379" cy="1740535"/>
      </dsp:txXfrm>
    </dsp:sp>
    <dsp:sp modelId="{D32AF2CE-81E8-418A-958B-B3ECAEE52848}">
      <dsp:nvSpPr>
        <dsp:cNvPr id="0" name=""/>
        <dsp:cNvSpPr/>
      </dsp:nvSpPr>
      <dsp:spPr>
        <a:xfrm>
          <a:off x="5402308"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EBD75D-AD2B-4D6A-9567-3044F26C5217}">
      <dsp:nvSpPr>
        <dsp:cNvPr id="0" name=""/>
        <dsp:cNvSpPr/>
      </dsp:nvSpPr>
      <dsp:spPr>
        <a:xfrm>
          <a:off x="7034367"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 </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Evaluation</a:t>
          </a:r>
        </a:p>
      </dsp:txBody>
      <dsp:txXfrm>
        <a:off x="7034367" y="1740535"/>
        <a:ext cx="1712379" cy="1740535"/>
      </dsp:txXfrm>
    </dsp:sp>
    <dsp:sp modelId="{7A5312AD-A8D1-4CBC-83FC-73E27C1EE83A}">
      <dsp:nvSpPr>
        <dsp:cNvPr id="0" name=""/>
        <dsp:cNvSpPr/>
      </dsp:nvSpPr>
      <dsp:spPr>
        <a:xfrm>
          <a:off x="7166059"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E1F76-366A-4164-B67B-1052008BEF0D}">
      <dsp:nvSpPr>
        <dsp:cNvPr id="0" name=""/>
        <dsp:cNvSpPr/>
      </dsp:nvSpPr>
      <dsp:spPr>
        <a:xfrm>
          <a:off x="8798118"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Validation</a:t>
          </a:r>
        </a:p>
      </dsp:txBody>
      <dsp:txXfrm>
        <a:off x="8798118" y="1740535"/>
        <a:ext cx="1712379" cy="1740535"/>
      </dsp:txXfrm>
    </dsp:sp>
    <dsp:sp modelId="{0451ACBF-F953-44F6-AF7F-DD73E52D5AE4}">
      <dsp:nvSpPr>
        <dsp:cNvPr id="0" name=""/>
        <dsp:cNvSpPr/>
      </dsp:nvSpPr>
      <dsp:spPr>
        <a:xfrm>
          <a:off x="8929810"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0EF26E-8EB2-4A7C-B875-0893C2CA7DE0}">
      <dsp:nvSpPr>
        <dsp:cNvPr id="0" name=""/>
        <dsp:cNvSpPr/>
      </dsp:nvSpPr>
      <dsp:spPr>
        <a:xfrm>
          <a:off x="420623" y="3481070"/>
          <a:ext cx="9674352" cy="652700"/>
        </a:xfrm>
        <a:prstGeom prst="leftRightArrow">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DB13-43D9-2490-B653-F78E6516B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B117E1-914D-F0D0-3B17-54EA5475C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06C4B-DA18-A00F-1365-10350FB2DE1B}"/>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C97F0634-225D-26A9-DF31-80029FEED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68B96-881C-9BCC-C4FD-985A4C204442}"/>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228724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7904-0557-5C8F-4FCA-5C48DB897E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C63B0-2E5E-2B9E-D43D-812635934C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E4508-D46F-BFB7-66F1-1AFE0BEB4612}"/>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C1554083-1FE3-E762-FA4B-42E1E36FC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96945-EB8C-7C0F-9306-3DEC8E7D3738}"/>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8869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DE40D-C038-97CD-0AEB-16FB552D6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D7365-A088-4115-4ECB-1D5A9D1A3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E01B1-13BB-0C96-73A6-D211842552A8}"/>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563DC0CE-D2D1-B1CF-57FF-9D9113C8D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8090E-AD12-259E-36A9-6E3F5884A560}"/>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37435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F43-4DF1-24BA-9325-C07E18CB5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FEE14-EE26-BEAB-1E2A-996B99F0C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EAA69-54EB-86EC-0C87-572900BC05C1}"/>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0366B892-2D63-4E2B-41A8-18BD6134C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38C3E-4634-683B-D5F5-346EF1AA8CA5}"/>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67082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0080-1846-C342-39F5-C2495D938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23C317-A429-E5C2-F431-2BF98D08E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16B5C-E381-FC04-7CD2-1B1987213813}"/>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9CA3E9BB-CCF6-3D31-4E1C-D743D39E1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5409B-6B57-7D45-195C-DE62D2733015}"/>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9498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62F7-DE46-570B-50D9-AD3B899AE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C501C-44E5-A90B-B3FD-286E8BA97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0F76F9-96F2-23E3-913E-F391F77CC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3B792-2FC1-DE36-4E64-A3158B9275F0}"/>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BC402F8D-6553-E14A-F250-117D3DD53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BFB29-0D5D-793C-988A-3C0728B6C1A4}"/>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80697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8CE3-87B4-DEFF-C9C4-07B1F046AA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52A57-EA86-F682-1088-F462461D6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BDE70-8103-2EF0-92E4-3DAE5583C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8C72E7-EA60-9FF5-193A-964126D7F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23DD1-2587-94AD-23AE-8F7339589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10464-1318-A3FB-5F4B-105B7781F35E}"/>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8" name="Footer Placeholder 7">
            <a:extLst>
              <a:ext uri="{FF2B5EF4-FFF2-40B4-BE49-F238E27FC236}">
                <a16:creationId xmlns:a16="http://schemas.microsoft.com/office/drawing/2014/main" id="{C28A1EF1-9FA3-68D7-4897-78BE6F0766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82C478-5BB0-7958-EF43-292067AE6AFA}"/>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69916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1654-A794-7F19-3CF4-8525CBBA59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7DA2DB-7D77-A0EE-59FB-A6DA906FEBA6}"/>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4" name="Footer Placeholder 3">
            <a:extLst>
              <a:ext uri="{FF2B5EF4-FFF2-40B4-BE49-F238E27FC236}">
                <a16:creationId xmlns:a16="http://schemas.microsoft.com/office/drawing/2014/main" id="{A78492AE-6BDA-3584-7AF2-09A383B4A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70A09-04E1-EFE2-EA03-7B7F0AFBA6AD}"/>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373558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4991C-0432-0103-87AA-A796CEE76B95}"/>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3" name="Footer Placeholder 2">
            <a:extLst>
              <a:ext uri="{FF2B5EF4-FFF2-40B4-BE49-F238E27FC236}">
                <a16:creationId xmlns:a16="http://schemas.microsoft.com/office/drawing/2014/main" id="{608F8353-84FD-23A1-4A99-FEB9F1E427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E0DF04-1A7D-8454-1E59-DC3295105FB8}"/>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4191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5DF4-A05D-93FF-8EAF-3F832B9C7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26FD-8955-6CDB-037C-21DEA3BE4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C7C92-7299-6658-D8F3-EDC8B621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A69CA-DF9E-AA3C-826C-6E729FE1A4D9}"/>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8B313A5A-BBED-7C85-4460-BAC96F34F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5DBD6-624C-9840-6F52-50E852E6FBDD}"/>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398295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91F5-9098-986B-ED89-53E64FE5A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E3C855-9FDA-6DC0-84C6-F10B32455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F89DE-BF1F-8E31-BD27-D14C02EB8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3D1E7-A154-DD69-8996-C158488547F5}"/>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C1DF3A1A-DFF1-2A19-F2D7-ACA7D86D0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D61ED-067A-87EA-866E-18A49BDC309F}"/>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4796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47AF7-FB79-8742-5DBD-C6A967D4A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228E1-B0AB-5F2D-6B1B-DD7CB81F7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D25B6-B7BD-7519-AFA1-1D6477F8C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580F618C-6013-0D7E-2CCC-FEF16C2E6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DA2C0D-0B50-1DEE-0C72-74C0EEC97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0D1F-7CAB-43EF-A30B-611CB511FD1D}" type="slidenum">
              <a:rPr lang="en-IN" smtClean="0"/>
              <a:t>‹#›</a:t>
            </a:fld>
            <a:endParaRPr lang="en-IN"/>
          </a:p>
        </p:txBody>
      </p:sp>
    </p:spTree>
    <p:extLst>
      <p:ext uri="{BB962C8B-B14F-4D97-AF65-F5344CB8AC3E}">
        <p14:creationId xmlns:p14="http://schemas.microsoft.com/office/powerpoint/2010/main" val="29826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D606FF-6EEE-C2F9-55FF-9BFFE687FC1A}"/>
              </a:ext>
            </a:extLst>
          </p:cNvPr>
          <p:cNvSpPr>
            <a:spLocks noGrp="1"/>
          </p:cNvSpPr>
          <p:nvPr>
            <p:ph type="subTitle" idx="1"/>
          </p:nvPr>
        </p:nvSpPr>
        <p:spPr/>
        <p:txBody>
          <a:bodyPr/>
          <a:lstStyle/>
          <a:p>
            <a:endParaRPr lang="en-IN"/>
          </a:p>
        </p:txBody>
      </p:sp>
      <p:sp>
        <p:nvSpPr>
          <p:cNvPr id="2" name="Title 1">
            <a:extLst>
              <a:ext uri="{FF2B5EF4-FFF2-40B4-BE49-F238E27FC236}">
                <a16:creationId xmlns:a16="http://schemas.microsoft.com/office/drawing/2014/main" id="{A838911E-7618-55C2-82A7-3E2AD7CCA74D}"/>
              </a:ext>
            </a:extLst>
          </p:cNvPr>
          <p:cNvSpPr>
            <a:spLocks noGrp="1"/>
          </p:cNvSpPr>
          <p:nvPr>
            <p:ph type="ctrTitle"/>
          </p:nvPr>
        </p:nvSpPr>
        <p:spPr/>
        <p:txBody>
          <a:bodyPr/>
          <a:lstStyle/>
          <a:p>
            <a:endParaRPr lang="en-IN" dirty="0"/>
          </a:p>
        </p:txBody>
      </p:sp>
      <p:pic>
        <p:nvPicPr>
          <p:cNvPr id="5" name="Picture 4">
            <a:extLst>
              <a:ext uri="{FF2B5EF4-FFF2-40B4-BE49-F238E27FC236}">
                <a16:creationId xmlns:a16="http://schemas.microsoft.com/office/drawing/2014/main" id="{55590082-D660-D17C-A033-C9ADA04EEF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DEA70A5-2BA7-DC6E-2A84-EE03409B53CB}"/>
              </a:ext>
            </a:extLst>
          </p:cNvPr>
          <p:cNvSpPr txBox="1"/>
          <p:nvPr/>
        </p:nvSpPr>
        <p:spPr>
          <a:xfrm>
            <a:off x="-745587" y="5349875"/>
            <a:ext cx="9242473" cy="1077218"/>
          </a:xfrm>
          <a:prstGeom prst="rect">
            <a:avLst/>
          </a:prstGeom>
          <a:noFill/>
        </p:spPr>
        <p:txBody>
          <a:bodyPr wrap="square" rtlCol="0">
            <a:spAutoFit/>
          </a:bodyPr>
          <a:lstStyle/>
          <a:p>
            <a:pPr algn="r"/>
            <a:r>
              <a:rPr lang="en-IN" sz="4400" b="1" dirty="0">
                <a:latin typeface="Bookman Old Style" panose="02050604050505020204" pitchFamily="18" charset="0"/>
              </a:rPr>
              <a:t>Hotel Booking Data Analysis</a:t>
            </a:r>
          </a:p>
          <a:p>
            <a:pPr algn="r"/>
            <a:r>
              <a:rPr lang="en-IN" sz="2000" b="1" dirty="0">
                <a:latin typeface="Georgia" panose="02040502050405020303" pitchFamily="18" charset="0"/>
              </a:rPr>
              <a:t>By Bidisha Pal</a:t>
            </a:r>
          </a:p>
        </p:txBody>
      </p:sp>
    </p:spTree>
    <p:extLst>
      <p:ext uri="{BB962C8B-B14F-4D97-AF65-F5344CB8AC3E}">
        <p14:creationId xmlns:p14="http://schemas.microsoft.com/office/powerpoint/2010/main" val="400599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6E0D6-3D41-9CDD-66A9-0E546C242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46E8A-BAF3-9383-CE9F-027B34BC0169}"/>
              </a:ext>
            </a:extLst>
          </p:cNvPr>
          <p:cNvSpPr>
            <a:spLocks noGrp="1"/>
          </p:cNvSpPr>
          <p:nvPr>
            <p:ph type="title"/>
          </p:nvPr>
        </p:nvSpPr>
        <p:spPr>
          <a:xfrm>
            <a:off x="434715" y="365125"/>
            <a:ext cx="11422505"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Customer Demographics</a:t>
            </a:r>
          </a:p>
        </p:txBody>
      </p:sp>
      <p:sp>
        <p:nvSpPr>
          <p:cNvPr id="3" name="Content Placeholder 2">
            <a:extLst>
              <a:ext uri="{FF2B5EF4-FFF2-40B4-BE49-F238E27FC236}">
                <a16:creationId xmlns:a16="http://schemas.microsoft.com/office/drawing/2014/main" id="{473AD5DF-B66C-6D15-BD05-8B570B6E9ABC}"/>
              </a:ext>
            </a:extLst>
          </p:cNvPr>
          <p:cNvSpPr>
            <a:spLocks noGrp="1"/>
          </p:cNvSpPr>
          <p:nvPr>
            <p:ph idx="1"/>
          </p:nvPr>
        </p:nvSpPr>
        <p:spPr>
          <a:xfrm>
            <a:off x="434715" y="1825625"/>
            <a:ext cx="11422505" cy="4667250"/>
          </a:xfrm>
          <a:solidFill>
            <a:schemeClr val="tx1"/>
          </a:solidFill>
          <a:ln>
            <a:solidFill>
              <a:schemeClr val="tx1"/>
            </a:solidFill>
          </a:ln>
        </p:spPr>
        <p:txBody>
          <a:bodyPr/>
          <a:lstStyle/>
          <a:p>
            <a:r>
              <a:rPr lang="en-IN" dirty="0"/>
              <a:t> </a:t>
            </a:r>
          </a:p>
        </p:txBody>
      </p:sp>
      <p:pic>
        <p:nvPicPr>
          <p:cNvPr id="11" name="Picture 10">
            <a:extLst>
              <a:ext uri="{FF2B5EF4-FFF2-40B4-BE49-F238E27FC236}">
                <a16:creationId xmlns:a16="http://schemas.microsoft.com/office/drawing/2014/main" id="{965EBE30-A6E9-73C2-059A-8253BB426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04" y="1938977"/>
            <a:ext cx="5486628" cy="4446833"/>
          </a:xfrm>
          <a:prstGeom prst="rect">
            <a:avLst/>
          </a:prstGeom>
        </p:spPr>
      </p:pic>
      <p:pic>
        <p:nvPicPr>
          <p:cNvPr id="13" name="Picture 12">
            <a:extLst>
              <a:ext uri="{FF2B5EF4-FFF2-40B4-BE49-F238E27FC236}">
                <a16:creationId xmlns:a16="http://schemas.microsoft.com/office/drawing/2014/main" id="{42ECA120-206E-ED99-232D-EAA73083D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720" y="1938978"/>
            <a:ext cx="5486627" cy="2318230"/>
          </a:xfrm>
          <a:prstGeom prst="rect">
            <a:avLst/>
          </a:prstGeom>
        </p:spPr>
      </p:pic>
      <p:pic>
        <p:nvPicPr>
          <p:cNvPr id="15" name="Picture 14">
            <a:extLst>
              <a:ext uri="{FF2B5EF4-FFF2-40B4-BE49-F238E27FC236}">
                <a16:creationId xmlns:a16="http://schemas.microsoft.com/office/drawing/2014/main" id="{19EB3356-1E2D-1897-B39E-6A5C8F9FC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393" y="4392145"/>
            <a:ext cx="2973280" cy="2007570"/>
          </a:xfrm>
          <a:prstGeom prst="rect">
            <a:avLst/>
          </a:prstGeom>
        </p:spPr>
      </p:pic>
    </p:spTree>
    <p:extLst>
      <p:ext uri="{BB962C8B-B14F-4D97-AF65-F5344CB8AC3E}">
        <p14:creationId xmlns:p14="http://schemas.microsoft.com/office/powerpoint/2010/main" val="295066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26C93-301F-CD8A-69C2-F771CFEB4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3359A-43EC-7DAD-9EE2-ADC5A796323F}"/>
              </a:ext>
            </a:extLst>
          </p:cNvPr>
          <p:cNvSpPr>
            <a:spLocks noGrp="1"/>
          </p:cNvSpPr>
          <p:nvPr>
            <p:ph type="title"/>
          </p:nvPr>
        </p:nvSpPr>
        <p:spPr>
          <a:xfrm>
            <a:off x="329783" y="365125"/>
            <a:ext cx="11632368"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Findings From EDA</a:t>
            </a:r>
          </a:p>
        </p:txBody>
      </p:sp>
      <p:sp>
        <p:nvSpPr>
          <p:cNvPr id="3" name="Content Placeholder 2">
            <a:extLst>
              <a:ext uri="{FF2B5EF4-FFF2-40B4-BE49-F238E27FC236}">
                <a16:creationId xmlns:a16="http://schemas.microsoft.com/office/drawing/2014/main" id="{8FB58454-C810-EA7E-BAE3-E49F8F8DCD98}"/>
              </a:ext>
            </a:extLst>
          </p:cNvPr>
          <p:cNvSpPr>
            <a:spLocks noGrp="1"/>
          </p:cNvSpPr>
          <p:nvPr>
            <p:ph idx="1"/>
          </p:nvPr>
        </p:nvSpPr>
        <p:spPr>
          <a:xfrm>
            <a:off x="329783" y="1825625"/>
            <a:ext cx="11632368" cy="4667250"/>
          </a:xfrm>
          <a:solidFill>
            <a:schemeClr val="tx1"/>
          </a:solidFill>
          <a:ln>
            <a:solidFill>
              <a:schemeClr val="tx1"/>
            </a:solidFill>
          </a:ln>
        </p:spPr>
        <p:txBody>
          <a:bodyPr>
            <a:noAutofit/>
          </a:bodyPr>
          <a:lstStyle/>
          <a:p>
            <a:pPr algn="l">
              <a:buFont typeface="Wingdings" panose="05000000000000000000" pitchFamily="2" charset="2"/>
              <a:buChar char="§"/>
            </a:pPr>
            <a:r>
              <a:rPr lang="en-IN" sz="1600" b="0" i="0" dirty="0">
                <a:solidFill>
                  <a:schemeClr val="bg1"/>
                </a:solidFill>
                <a:effectLst/>
                <a:latin typeface="Helvetica Neue"/>
              </a:rPr>
              <a:t>Out of all the bookings 37% were cancelled.</a:t>
            </a:r>
          </a:p>
          <a:p>
            <a:pPr algn="l">
              <a:buFont typeface="Wingdings" panose="05000000000000000000" pitchFamily="2" charset="2"/>
              <a:buChar char="§"/>
            </a:pPr>
            <a:r>
              <a:rPr lang="en-IN" sz="1600" b="0" i="0" dirty="0">
                <a:solidFill>
                  <a:schemeClr val="bg1"/>
                </a:solidFill>
                <a:effectLst/>
                <a:latin typeface="Helvetica Neue"/>
              </a:rPr>
              <a:t>Most of the guests are from PTR followed by GBR and FRA.</a:t>
            </a:r>
          </a:p>
          <a:p>
            <a:pPr algn="l">
              <a:buFont typeface="Wingdings" panose="05000000000000000000" pitchFamily="2" charset="2"/>
              <a:buChar char="§"/>
            </a:pPr>
            <a:r>
              <a:rPr lang="en-IN" sz="1600" b="0" i="0" dirty="0">
                <a:solidFill>
                  <a:schemeClr val="bg1"/>
                </a:solidFill>
                <a:effectLst/>
                <a:latin typeface="Helvetica Neue"/>
              </a:rPr>
              <a:t>No. of booking is maximum when there is no children, babies and number of adults are 2.</a:t>
            </a:r>
          </a:p>
          <a:p>
            <a:pPr algn="l">
              <a:buFont typeface="Wingdings" panose="05000000000000000000" pitchFamily="2" charset="2"/>
              <a:buChar char="§"/>
            </a:pPr>
            <a:r>
              <a:rPr lang="en-IN" sz="1600" b="0" i="0" dirty="0">
                <a:solidFill>
                  <a:schemeClr val="bg1"/>
                </a:solidFill>
                <a:effectLst/>
                <a:latin typeface="Helvetica Neue"/>
              </a:rPr>
              <a:t>August was the busiest month of the year as no. of booking was highest and ADR is higher in August compared to other months of the year.</a:t>
            </a:r>
          </a:p>
          <a:p>
            <a:pPr algn="l">
              <a:buFont typeface="Wingdings" panose="05000000000000000000" pitchFamily="2" charset="2"/>
              <a:buChar char="§"/>
            </a:pPr>
            <a:r>
              <a:rPr lang="en-IN" sz="1600" b="0" i="0" dirty="0">
                <a:solidFill>
                  <a:schemeClr val="bg1"/>
                </a:solidFill>
                <a:effectLst/>
                <a:latin typeface="Helvetica Neue"/>
              </a:rPr>
              <a:t>The year 2016 received the maximum no of bookings(~64%).</a:t>
            </a:r>
          </a:p>
          <a:p>
            <a:pPr algn="l">
              <a:buFont typeface="Wingdings" panose="05000000000000000000" pitchFamily="2" charset="2"/>
              <a:buChar char="§"/>
            </a:pPr>
            <a:r>
              <a:rPr lang="en-IN" sz="1600" b="0" i="0" dirty="0">
                <a:solidFill>
                  <a:schemeClr val="bg1"/>
                </a:solidFill>
                <a:effectLst/>
                <a:latin typeface="Helvetica Neue"/>
              </a:rPr>
              <a:t>The cancellation rate was max in the year 2017 approximately 39%, yet  ADR in 2017 is higher.</a:t>
            </a:r>
          </a:p>
          <a:p>
            <a:pPr algn="l">
              <a:buFont typeface="Wingdings" panose="05000000000000000000" pitchFamily="2" charset="2"/>
              <a:buChar char="§"/>
            </a:pPr>
            <a:r>
              <a:rPr lang="en-IN" sz="1600" b="0" i="0" dirty="0">
                <a:solidFill>
                  <a:schemeClr val="bg1"/>
                </a:solidFill>
                <a:effectLst/>
                <a:latin typeface="Helvetica Neue"/>
              </a:rPr>
              <a:t>The guests prefer City Hotels over Resort Hotels and this trend has maintained across years resulting a higher ADR for City Hotels in comparison to Resort Hotels.</a:t>
            </a:r>
          </a:p>
          <a:p>
            <a:pPr algn="l">
              <a:buFont typeface="Wingdings" panose="05000000000000000000" pitchFamily="2" charset="2"/>
              <a:buChar char="§"/>
            </a:pPr>
            <a:r>
              <a:rPr lang="en-IN" sz="1600" b="0" i="0" dirty="0">
                <a:solidFill>
                  <a:schemeClr val="bg1"/>
                </a:solidFill>
                <a:effectLst/>
                <a:latin typeface="Helvetica Neue"/>
              </a:rPr>
              <a:t>% of cancellation for City Hotels are higher ~41% and the longer waiting time can be a potential cause for this.</a:t>
            </a:r>
          </a:p>
          <a:p>
            <a:pPr algn="l">
              <a:buFont typeface="Wingdings" panose="05000000000000000000" pitchFamily="2" charset="2"/>
              <a:buChar char="§"/>
            </a:pPr>
            <a:r>
              <a:rPr lang="en-IN" sz="1600" b="0" i="0" dirty="0">
                <a:solidFill>
                  <a:schemeClr val="bg1"/>
                </a:solidFill>
                <a:effectLst/>
                <a:latin typeface="Helvetica Neue"/>
              </a:rPr>
              <a:t>Out of all the guests only 3.15% were repeated guests which indicates a low retention rate.</a:t>
            </a:r>
          </a:p>
          <a:p>
            <a:pPr algn="l">
              <a:buFont typeface="Wingdings" panose="05000000000000000000" pitchFamily="2" charset="2"/>
              <a:buChar char="§"/>
            </a:pPr>
            <a:r>
              <a:rPr lang="en-IN" sz="1600" b="0" i="0" dirty="0">
                <a:solidFill>
                  <a:schemeClr val="bg1"/>
                </a:solidFill>
                <a:effectLst/>
                <a:latin typeface="Helvetica Neue"/>
              </a:rPr>
              <a:t>Most of the bookings (~80%) has been done through Travel Agents/Travel Operators.</a:t>
            </a:r>
          </a:p>
          <a:p>
            <a:pPr algn="l">
              <a:buFont typeface="Wingdings" panose="05000000000000000000" pitchFamily="2" charset="2"/>
              <a:buChar char="§"/>
            </a:pPr>
            <a:r>
              <a:rPr lang="en-IN" sz="1600" b="0" i="0" dirty="0">
                <a:solidFill>
                  <a:schemeClr val="bg1"/>
                </a:solidFill>
                <a:effectLst/>
                <a:latin typeface="Helvetica Neue"/>
              </a:rPr>
              <a:t>Guests who has a record of cancelling more than 13 previous bookings has a very high probability of cancelling the current booking.</a:t>
            </a:r>
          </a:p>
          <a:p>
            <a:endParaRPr lang="en-IN" sz="1600" dirty="0">
              <a:solidFill>
                <a:schemeClr val="bg1"/>
              </a:solidFill>
            </a:endParaRPr>
          </a:p>
        </p:txBody>
      </p:sp>
    </p:spTree>
    <p:extLst>
      <p:ext uri="{BB962C8B-B14F-4D97-AF65-F5344CB8AC3E}">
        <p14:creationId xmlns:p14="http://schemas.microsoft.com/office/powerpoint/2010/main" val="344886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6B9A9-51AD-A206-0739-35C955967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53A88-769A-7AF2-A059-355504229CBF}"/>
              </a:ext>
            </a:extLst>
          </p:cNvPr>
          <p:cNvSpPr>
            <a:spLocks noGrp="1"/>
          </p:cNvSpPr>
          <p:nvPr>
            <p:ph type="title"/>
          </p:nvPr>
        </p:nvSpPr>
        <p:spPr>
          <a:xfrm>
            <a:off x="359764" y="365125"/>
            <a:ext cx="11527435"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Hypothesis Testing</a:t>
            </a:r>
          </a:p>
        </p:txBody>
      </p:sp>
      <p:sp>
        <p:nvSpPr>
          <p:cNvPr id="3" name="Content Placeholder 2">
            <a:extLst>
              <a:ext uri="{FF2B5EF4-FFF2-40B4-BE49-F238E27FC236}">
                <a16:creationId xmlns:a16="http://schemas.microsoft.com/office/drawing/2014/main" id="{EAE01526-8E0D-B58D-4FE4-47B148CF468D}"/>
              </a:ext>
            </a:extLst>
          </p:cNvPr>
          <p:cNvSpPr>
            <a:spLocks noGrp="1"/>
          </p:cNvSpPr>
          <p:nvPr>
            <p:ph idx="1"/>
          </p:nvPr>
        </p:nvSpPr>
        <p:spPr>
          <a:xfrm>
            <a:off x="359764" y="1825625"/>
            <a:ext cx="11527436" cy="4815018"/>
          </a:xfrm>
          <a:solidFill>
            <a:schemeClr val="tx1"/>
          </a:solidFill>
          <a:ln>
            <a:solidFill>
              <a:schemeClr val="tx1"/>
            </a:solidFill>
          </a:ln>
        </p:spPr>
        <p:txBody>
          <a:bodyPr>
            <a:normAutofit/>
          </a:bodyPr>
          <a:lstStyle/>
          <a:p>
            <a:pPr marL="0" indent="0">
              <a:buNone/>
            </a:pPr>
            <a:r>
              <a:rPr lang="en-IN" sz="2000" dirty="0">
                <a:solidFill>
                  <a:schemeClr val="bg1"/>
                </a:solidFill>
                <a:latin typeface="Georgia" panose="02040502050405020303" pitchFamily="18" charset="0"/>
              </a:rPr>
              <a:t>Here hypothesis testing has been performed on 2 statements :</a:t>
            </a:r>
          </a:p>
          <a:p>
            <a:pPr>
              <a:buFont typeface="Wingdings" panose="05000000000000000000" pitchFamily="2" charset="2"/>
              <a:buChar char="§"/>
            </a:pPr>
            <a:r>
              <a:rPr lang="en-IN" sz="2000" dirty="0">
                <a:solidFill>
                  <a:schemeClr val="bg1"/>
                </a:solidFill>
                <a:latin typeface="Georgia" panose="02040502050405020303" pitchFamily="18" charset="0"/>
              </a:rPr>
              <a:t>Hypothesis_1 : "Customers booking more than 6 months in advance are more likely to cancel.“</a:t>
            </a:r>
          </a:p>
          <a:p>
            <a:pPr lvl="1">
              <a:buFont typeface="Wingdings" panose="05000000000000000000" pitchFamily="2" charset="2"/>
              <a:buChar char="§"/>
            </a:pPr>
            <a:r>
              <a:rPr lang="en-IN" sz="2000" dirty="0">
                <a:solidFill>
                  <a:schemeClr val="bg1"/>
                </a:solidFill>
                <a:latin typeface="Georgia" panose="02040502050405020303" pitchFamily="18" charset="0"/>
              </a:rPr>
              <a:t>As both the variable are Categorical "Chi-Square Contingency" test has been used to test significant statistical relation between both the variables.</a:t>
            </a:r>
          </a:p>
          <a:p>
            <a:pPr lvl="1">
              <a:buFont typeface="Wingdings" panose="05000000000000000000" pitchFamily="2" charset="2"/>
              <a:buChar char="§"/>
            </a:pPr>
            <a:r>
              <a:rPr lang="en-IN" sz="2000" dirty="0">
                <a:solidFill>
                  <a:schemeClr val="bg1"/>
                </a:solidFill>
                <a:latin typeface="Georgia" panose="02040502050405020303" pitchFamily="18" charset="0"/>
              </a:rPr>
              <a:t>Result : p-value = 0 ; Reject Null Hypothesis</a:t>
            </a:r>
          </a:p>
          <a:p>
            <a:pPr marL="457200" lvl="1" indent="0">
              <a:buNone/>
            </a:pPr>
            <a:endParaRPr lang="en-IN" sz="2000" dirty="0">
              <a:solidFill>
                <a:schemeClr val="bg1"/>
              </a:solidFill>
              <a:latin typeface="Georgia" panose="02040502050405020303" pitchFamily="18" charset="0"/>
            </a:endParaRPr>
          </a:p>
          <a:p>
            <a:pPr marL="457200" lvl="1" indent="0">
              <a:buNone/>
            </a:pPr>
            <a:endParaRPr lang="en-IN" sz="2000" dirty="0">
              <a:solidFill>
                <a:schemeClr val="bg1"/>
              </a:solidFill>
              <a:latin typeface="Georgia" panose="02040502050405020303" pitchFamily="18" charset="0"/>
            </a:endParaRPr>
          </a:p>
          <a:p>
            <a:pPr>
              <a:buFont typeface="Wingdings" panose="05000000000000000000" pitchFamily="2" charset="2"/>
              <a:buChar char="§"/>
            </a:pPr>
            <a:r>
              <a:rPr lang="en-IN" sz="2000" dirty="0">
                <a:solidFill>
                  <a:schemeClr val="bg1"/>
                </a:solidFill>
                <a:latin typeface="Georgia" panose="02040502050405020303" pitchFamily="18" charset="0"/>
              </a:rPr>
              <a:t>Hypoyhesis_2 : "Weekday bookings have a higher average daily rate than weekend bookings.“ </a:t>
            </a:r>
          </a:p>
          <a:p>
            <a:pPr lvl="1">
              <a:buFont typeface="Wingdings" panose="05000000000000000000" pitchFamily="2" charset="2"/>
              <a:buChar char="§"/>
            </a:pPr>
            <a:r>
              <a:rPr lang="en-IN" sz="2000" dirty="0">
                <a:solidFill>
                  <a:schemeClr val="bg1"/>
                </a:solidFill>
                <a:latin typeface="Georgia" panose="02040502050405020303" pitchFamily="18" charset="0"/>
              </a:rPr>
              <a:t>Here we need to compare mean of 'ADR' between two features "Weekday_booking" and "Weekend_booking".</a:t>
            </a:r>
          </a:p>
          <a:p>
            <a:pPr lvl="1">
              <a:buFont typeface="Wingdings" panose="05000000000000000000" pitchFamily="2" charset="2"/>
              <a:buChar char="§"/>
            </a:pPr>
            <a:r>
              <a:rPr lang="en-IN" sz="2000" dirty="0">
                <a:solidFill>
                  <a:schemeClr val="bg1"/>
                </a:solidFill>
                <a:latin typeface="Georgia" panose="02040502050405020303" pitchFamily="18" charset="0"/>
              </a:rPr>
              <a:t>In this case we can apply Two Sample t-Test or Independent t-test if both the feature ‘ADR’  is  normally distributed or we can apply Mann-Whitney U Test if it is not normally distributed  and  "Shapiro-Wilk" test has been applied to check the normality of distribution. </a:t>
            </a:r>
          </a:p>
          <a:p>
            <a:pPr lvl="1">
              <a:buFont typeface="Wingdings" panose="05000000000000000000" pitchFamily="2" charset="2"/>
              <a:buChar char="§"/>
            </a:pPr>
            <a:r>
              <a:rPr lang="en-IN" sz="2000" dirty="0">
                <a:solidFill>
                  <a:schemeClr val="bg1"/>
                </a:solidFill>
                <a:latin typeface="Georgia" panose="02040502050405020303" pitchFamily="18" charset="0"/>
              </a:rPr>
              <a:t>Result : p-value = 0 ; Reject Null Hypothesis</a:t>
            </a:r>
          </a:p>
        </p:txBody>
      </p:sp>
    </p:spTree>
    <p:extLst>
      <p:ext uri="{BB962C8B-B14F-4D97-AF65-F5344CB8AC3E}">
        <p14:creationId xmlns:p14="http://schemas.microsoft.com/office/powerpoint/2010/main" val="76626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DCFB5-4051-1B28-D083-756C07CF6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58F2-879B-FE6B-74E4-A78F86E268D0}"/>
              </a:ext>
            </a:extLst>
          </p:cNvPr>
          <p:cNvSpPr>
            <a:spLocks noGrp="1"/>
          </p:cNvSpPr>
          <p:nvPr>
            <p:ph type="title"/>
          </p:nvPr>
        </p:nvSpPr>
        <p:spPr>
          <a:xfrm>
            <a:off x="314793" y="365125"/>
            <a:ext cx="11572407" cy="1325563"/>
          </a:xfrm>
          <a:prstGeom prst="roundRect">
            <a:avLst/>
          </a:prstGeom>
          <a:solidFill>
            <a:srgbClr val="009999"/>
          </a:solidFill>
          <a:ln>
            <a:solidFill>
              <a:srgbClr val="33CCCC"/>
            </a:solidFill>
          </a:ln>
        </p:spPr>
        <p:txBody>
          <a:bodyPr>
            <a:normAutofit/>
          </a:bodyPr>
          <a:lstStyle/>
          <a:p>
            <a:pPr algn="ctr"/>
            <a:r>
              <a:rPr lang="en-IN" b="1" dirty="0">
                <a:latin typeface="Century" panose="02040604050505020304" pitchFamily="18" charset="0"/>
              </a:rPr>
              <a:t>Predictive Modelling - Data Preparation</a:t>
            </a:r>
          </a:p>
        </p:txBody>
      </p:sp>
      <p:sp>
        <p:nvSpPr>
          <p:cNvPr id="3" name="Content Placeholder 2">
            <a:extLst>
              <a:ext uri="{FF2B5EF4-FFF2-40B4-BE49-F238E27FC236}">
                <a16:creationId xmlns:a16="http://schemas.microsoft.com/office/drawing/2014/main" id="{DA5399A6-1815-0CD6-B112-5E88214927AA}"/>
              </a:ext>
            </a:extLst>
          </p:cNvPr>
          <p:cNvSpPr>
            <a:spLocks noGrp="1"/>
          </p:cNvSpPr>
          <p:nvPr>
            <p:ph idx="1"/>
          </p:nvPr>
        </p:nvSpPr>
        <p:spPr>
          <a:xfrm>
            <a:off x="314793" y="1825625"/>
            <a:ext cx="11572407" cy="4667250"/>
          </a:xfrm>
          <a:solidFill>
            <a:schemeClr val="tx1"/>
          </a:solidFill>
          <a:ln>
            <a:solidFill>
              <a:schemeClr val="tx1"/>
            </a:solidFill>
          </a:ln>
        </p:spPr>
        <p:txBody>
          <a:bodyPr>
            <a:normAutofit/>
          </a:bodyPr>
          <a:lstStyle/>
          <a:p>
            <a:pPr>
              <a:buFont typeface="Wingdings" panose="05000000000000000000" pitchFamily="2" charset="2"/>
              <a:buChar char="§"/>
            </a:pPr>
            <a:r>
              <a:rPr lang="en-IN" sz="2000" dirty="0">
                <a:solidFill>
                  <a:schemeClr val="bg1"/>
                </a:solidFill>
                <a:latin typeface="Georgia" panose="02040502050405020303" pitchFamily="18" charset="0"/>
              </a:rPr>
              <a:t>Step 1 : Encoding Categorical Variables :</a:t>
            </a:r>
          </a:p>
          <a:p>
            <a:pPr lvl="1">
              <a:buFont typeface="Wingdings" panose="05000000000000000000" pitchFamily="2" charset="2"/>
              <a:buChar char="§"/>
            </a:pPr>
            <a:r>
              <a:rPr lang="en-IN" sz="2000" dirty="0">
                <a:solidFill>
                  <a:schemeClr val="bg1"/>
                </a:solidFill>
                <a:latin typeface="Georgia" panose="02040502050405020303" pitchFamily="18" charset="0"/>
              </a:rPr>
              <a:t>Label Encoding has been applied for Binary Categorical Variables.</a:t>
            </a:r>
          </a:p>
          <a:p>
            <a:pPr lvl="1">
              <a:buFont typeface="Wingdings" panose="05000000000000000000" pitchFamily="2" charset="2"/>
              <a:buChar char="§"/>
            </a:pPr>
            <a:r>
              <a:rPr lang="en-IN" sz="2000" dirty="0">
                <a:solidFill>
                  <a:schemeClr val="bg1"/>
                </a:solidFill>
                <a:latin typeface="Georgia" panose="02040502050405020303" pitchFamily="18" charset="0"/>
              </a:rPr>
              <a:t>One-Hot Encoding has been applied for Multi-class Categorical Variables.</a:t>
            </a:r>
          </a:p>
          <a:p>
            <a:pPr>
              <a:buFont typeface="Wingdings" panose="05000000000000000000" pitchFamily="2" charset="2"/>
              <a:buChar char="§"/>
            </a:pPr>
            <a:r>
              <a:rPr lang="en-IN" sz="2000" dirty="0">
                <a:solidFill>
                  <a:schemeClr val="bg1"/>
                </a:solidFill>
                <a:latin typeface="Georgia" panose="02040502050405020303" pitchFamily="18" charset="0"/>
              </a:rPr>
              <a:t>Step 2 : Splitting Data into Dependent and Independent Variables :</a:t>
            </a:r>
          </a:p>
          <a:p>
            <a:pPr>
              <a:buFont typeface="Wingdings" panose="05000000000000000000" pitchFamily="2" charset="2"/>
              <a:buChar char="§"/>
            </a:pPr>
            <a:r>
              <a:rPr lang="en-IN" sz="2000" dirty="0">
                <a:solidFill>
                  <a:schemeClr val="bg1"/>
                </a:solidFill>
                <a:latin typeface="Georgia" panose="02040502050405020303" pitchFamily="18" charset="0"/>
              </a:rPr>
              <a:t>Step 3 : Handling Multicollinearity :</a:t>
            </a:r>
          </a:p>
          <a:p>
            <a:pPr lvl="1">
              <a:buFont typeface="Wingdings" panose="05000000000000000000" pitchFamily="2" charset="2"/>
              <a:buChar char="§"/>
            </a:pPr>
            <a:r>
              <a:rPr lang="en-IN" sz="2000" dirty="0">
                <a:solidFill>
                  <a:schemeClr val="bg1"/>
                </a:solidFill>
                <a:latin typeface="Georgia" panose="02040502050405020303" pitchFamily="18" charset="0"/>
              </a:rPr>
              <a:t>All the columns with correlation coefficient &gt; 0.8 is dropped.</a:t>
            </a:r>
          </a:p>
          <a:p>
            <a:pPr marL="0" indent="0">
              <a:buNone/>
            </a:pPr>
            <a:endParaRPr lang="en-IN" sz="2000" dirty="0">
              <a:solidFill>
                <a:schemeClr val="bg1"/>
              </a:solidFill>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a:p>
            <a:pPr>
              <a:buFont typeface="Wingdings" panose="05000000000000000000" pitchFamily="2" charset="2"/>
              <a:buChar char="§"/>
            </a:pPr>
            <a:r>
              <a:rPr lang="en-IN" sz="2000" dirty="0">
                <a:solidFill>
                  <a:schemeClr val="bg1"/>
                </a:solidFill>
                <a:latin typeface="Georgia" panose="02040502050405020303" pitchFamily="18" charset="0"/>
              </a:rPr>
              <a:t>Step 4 : Feature Scaling :</a:t>
            </a:r>
          </a:p>
          <a:p>
            <a:pPr lvl="1">
              <a:buFont typeface="Wingdings" panose="05000000000000000000" pitchFamily="2" charset="2"/>
              <a:buChar char="§"/>
            </a:pPr>
            <a:r>
              <a:rPr lang="en-IN" sz="2000" dirty="0">
                <a:solidFill>
                  <a:schemeClr val="bg1"/>
                </a:solidFill>
                <a:latin typeface="Georgia" panose="02040502050405020303" pitchFamily="18" charset="0"/>
              </a:rPr>
              <a:t>Values of a lot of the numerical columns vary over a very wide range. Hence, to avoid unwanted biasness in result we have scaled/normalize the independent variables with MinMaxScaler</a:t>
            </a:r>
          </a:p>
        </p:txBody>
      </p:sp>
      <p:pic>
        <p:nvPicPr>
          <p:cNvPr id="5" name="Picture 4">
            <a:extLst>
              <a:ext uri="{FF2B5EF4-FFF2-40B4-BE49-F238E27FC236}">
                <a16:creationId xmlns:a16="http://schemas.microsoft.com/office/drawing/2014/main" id="{A638F88D-3652-6C7D-CF70-B2F8C037A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24" y="4159250"/>
            <a:ext cx="9443878" cy="867125"/>
          </a:xfrm>
          <a:prstGeom prst="rect">
            <a:avLst/>
          </a:prstGeom>
        </p:spPr>
      </p:pic>
    </p:spTree>
    <p:extLst>
      <p:ext uri="{BB962C8B-B14F-4D97-AF65-F5344CB8AC3E}">
        <p14:creationId xmlns:p14="http://schemas.microsoft.com/office/powerpoint/2010/main" val="402455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1A6EB-CFC5-ABFF-2658-D41D15887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32A4D-FE98-AD74-DBDB-D9BAC278C5F6}"/>
              </a:ext>
            </a:extLst>
          </p:cNvPr>
          <p:cNvSpPr>
            <a:spLocks noGrp="1"/>
          </p:cNvSpPr>
          <p:nvPr>
            <p:ph type="title"/>
          </p:nvPr>
        </p:nvSpPr>
        <p:spPr>
          <a:xfrm>
            <a:off x="404733" y="365125"/>
            <a:ext cx="11362545" cy="1325563"/>
          </a:xfrm>
          <a:prstGeom prst="roundRect">
            <a:avLst/>
          </a:prstGeom>
          <a:solidFill>
            <a:srgbClr val="009999"/>
          </a:solidFill>
          <a:ln>
            <a:solidFill>
              <a:srgbClr val="33CCCC"/>
            </a:solidFill>
          </a:ln>
        </p:spPr>
        <p:txBody>
          <a:bodyPr>
            <a:normAutofit fontScale="90000"/>
          </a:bodyPr>
          <a:lstStyle/>
          <a:p>
            <a:pPr algn="ctr"/>
            <a:r>
              <a:rPr lang="en-IN" b="1" dirty="0">
                <a:latin typeface="Century" panose="02040604050505020304" pitchFamily="18" charset="0"/>
              </a:rPr>
              <a:t>Predictive Modelling - Performance of Models</a:t>
            </a:r>
          </a:p>
        </p:txBody>
      </p:sp>
      <p:sp>
        <p:nvSpPr>
          <p:cNvPr id="3" name="Content Placeholder 2">
            <a:extLst>
              <a:ext uri="{FF2B5EF4-FFF2-40B4-BE49-F238E27FC236}">
                <a16:creationId xmlns:a16="http://schemas.microsoft.com/office/drawing/2014/main" id="{63B02A65-5B28-7391-7596-2A4B4693BB73}"/>
              </a:ext>
            </a:extLst>
          </p:cNvPr>
          <p:cNvSpPr>
            <a:spLocks noGrp="1"/>
          </p:cNvSpPr>
          <p:nvPr>
            <p:ph idx="1"/>
          </p:nvPr>
        </p:nvSpPr>
        <p:spPr>
          <a:xfrm>
            <a:off x="404733" y="1825625"/>
            <a:ext cx="11362545" cy="4667250"/>
          </a:xfrm>
          <a:solidFill>
            <a:schemeClr val="tx1"/>
          </a:solidFill>
          <a:ln>
            <a:solidFill>
              <a:schemeClr val="bg1"/>
            </a:solidFill>
          </a:ln>
        </p:spPr>
        <p:txBody>
          <a:bodyPr/>
          <a:lstStyle/>
          <a:p>
            <a:pPr marL="1371600" lvl="3" indent="0">
              <a:buNone/>
            </a:pPr>
            <a:r>
              <a:rPr lang="en-IN" dirty="0"/>
              <a:t>a</a:t>
            </a:r>
          </a:p>
        </p:txBody>
      </p:sp>
      <p:pic>
        <p:nvPicPr>
          <p:cNvPr id="7" name="Picture 6">
            <a:extLst>
              <a:ext uri="{FF2B5EF4-FFF2-40B4-BE49-F238E27FC236}">
                <a16:creationId xmlns:a16="http://schemas.microsoft.com/office/drawing/2014/main" id="{0118F83A-7EE1-ADAD-6B62-14E7BAEF3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727" y="1970686"/>
            <a:ext cx="3770777" cy="2029645"/>
          </a:xfrm>
          <a:prstGeom prst="rect">
            <a:avLst/>
          </a:prstGeom>
        </p:spPr>
      </p:pic>
      <p:sp>
        <p:nvSpPr>
          <p:cNvPr id="10" name="TextBox 9">
            <a:extLst>
              <a:ext uri="{FF2B5EF4-FFF2-40B4-BE49-F238E27FC236}">
                <a16:creationId xmlns:a16="http://schemas.microsoft.com/office/drawing/2014/main" id="{4492276B-B006-8BD3-11F8-840E7AE3A825}"/>
              </a:ext>
            </a:extLst>
          </p:cNvPr>
          <p:cNvSpPr txBox="1"/>
          <p:nvPr/>
        </p:nvSpPr>
        <p:spPr>
          <a:xfrm>
            <a:off x="575496" y="1970686"/>
            <a:ext cx="7099468" cy="2554545"/>
          </a:xfrm>
          <a:prstGeom prst="rect">
            <a:avLst/>
          </a:prstGeom>
          <a:noFill/>
        </p:spPr>
        <p:txBody>
          <a:bodyPr wrap="square" rtlCol="0">
            <a:spAutoFit/>
          </a:bodyPr>
          <a:lstStyle/>
          <a:p>
            <a:pPr algn="just">
              <a:buFont typeface="Wingdings" panose="05000000000000000000" pitchFamily="2" charset="2"/>
              <a:buChar char="§"/>
            </a:pPr>
            <a:r>
              <a:rPr lang="en-IN" sz="2000" dirty="0">
                <a:solidFill>
                  <a:schemeClr val="bg1"/>
                </a:solidFill>
                <a:latin typeface="Georgia" panose="02040502050405020303" pitchFamily="18" charset="0"/>
              </a:rPr>
              <a:t>Performance of all the models are same using both Stratified k Fold and Simple Train Test Split method.</a:t>
            </a:r>
          </a:p>
          <a:p>
            <a:pPr algn="just">
              <a:buFont typeface="Wingdings" panose="05000000000000000000" pitchFamily="2" charset="2"/>
              <a:buChar char="§"/>
            </a:pPr>
            <a:r>
              <a:rPr lang="en-IN" sz="2000" dirty="0">
                <a:solidFill>
                  <a:schemeClr val="bg1"/>
                </a:solidFill>
                <a:latin typeface="Georgia" panose="02040502050405020303" pitchFamily="18" charset="0"/>
              </a:rPr>
              <a:t>We have checked for Over Fitting problem using </a:t>
            </a:r>
          </a:p>
          <a:p>
            <a:pPr marL="0" indent="0" algn="just">
              <a:buNone/>
            </a:pPr>
            <a:r>
              <a:rPr lang="en-IN" sz="2000" dirty="0">
                <a:solidFill>
                  <a:schemeClr val="bg1"/>
                </a:solidFill>
                <a:latin typeface="Georgia" panose="02040502050405020303" pitchFamily="18" charset="0"/>
              </a:rPr>
              <a:t>both Cross Validation and Train Test Split approach and in both the cases accuracy is consistent.</a:t>
            </a:r>
          </a:p>
          <a:p>
            <a:pPr algn="just">
              <a:buFont typeface="Wingdings" panose="05000000000000000000" pitchFamily="2" charset="2"/>
              <a:buChar char="§"/>
            </a:pPr>
            <a:r>
              <a:rPr lang="en-IN" sz="2000" dirty="0">
                <a:solidFill>
                  <a:schemeClr val="bg1"/>
                </a:solidFill>
                <a:latin typeface="Georgia" panose="02040502050405020303" pitchFamily="18" charset="0"/>
              </a:rPr>
              <a:t>So Logistic Regression is chosen as the final model as the model provide same performance as others with lesser complexity, computational cost and high interpretability.</a:t>
            </a:r>
          </a:p>
        </p:txBody>
      </p:sp>
      <p:pic>
        <p:nvPicPr>
          <p:cNvPr id="12" name="Picture 11">
            <a:extLst>
              <a:ext uri="{FF2B5EF4-FFF2-40B4-BE49-F238E27FC236}">
                <a16:creationId xmlns:a16="http://schemas.microsoft.com/office/drawing/2014/main" id="{4A2D3186-CFA2-B822-3365-2719CB11F71D}"/>
              </a:ext>
            </a:extLst>
          </p:cNvPr>
          <p:cNvPicPr>
            <a:picLocks noChangeAspect="1"/>
          </p:cNvPicPr>
          <p:nvPr/>
        </p:nvPicPr>
        <p:blipFill>
          <a:blip r:embed="rId3"/>
          <a:stretch>
            <a:fillRect/>
          </a:stretch>
        </p:blipFill>
        <p:spPr>
          <a:xfrm>
            <a:off x="7845726" y="4145392"/>
            <a:ext cx="3770777" cy="2143113"/>
          </a:xfrm>
          <a:prstGeom prst="rect">
            <a:avLst/>
          </a:prstGeom>
        </p:spPr>
      </p:pic>
      <p:pic>
        <p:nvPicPr>
          <p:cNvPr id="14" name="Picture 13">
            <a:extLst>
              <a:ext uri="{FF2B5EF4-FFF2-40B4-BE49-F238E27FC236}">
                <a16:creationId xmlns:a16="http://schemas.microsoft.com/office/drawing/2014/main" id="{7C8101B9-C469-34C9-6DF8-642F935D096F}"/>
              </a:ext>
            </a:extLst>
          </p:cNvPr>
          <p:cNvPicPr>
            <a:picLocks noChangeAspect="1"/>
          </p:cNvPicPr>
          <p:nvPr/>
        </p:nvPicPr>
        <p:blipFill>
          <a:blip r:embed="rId4"/>
          <a:stretch>
            <a:fillRect/>
          </a:stretch>
        </p:blipFill>
        <p:spPr>
          <a:xfrm>
            <a:off x="575495" y="4670292"/>
            <a:ext cx="3770777" cy="1618213"/>
          </a:xfrm>
          <a:prstGeom prst="rect">
            <a:avLst/>
          </a:prstGeom>
        </p:spPr>
      </p:pic>
      <p:pic>
        <p:nvPicPr>
          <p:cNvPr id="16" name="Picture 15">
            <a:extLst>
              <a:ext uri="{FF2B5EF4-FFF2-40B4-BE49-F238E27FC236}">
                <a16:creationId xmlns:a16="http://schemas.microsoft.com/office/drawing/2014/main" id="{A801EE47-6FFE-BEB1-9E06-75FCD53EDAA3}"/>
              </a:ext>
            </a:extLst>
          </p:cNvPr>
          <p:cNvPicPr>
            <a:picLocks noChangeAspect="1"/>
          </p:cNvPicPr>
          <p:nvPr/>
        </p:nvPicPr>
        <p:blipFill>
          <a:blip r:embed="rId5"/>
          <a:stretch>
            <a:fillRect/>
          </a:stretch>
        </p:blipFill>
        <p:spPr>
          <a:xfrm>
            <a:off x="4517034" y="4670292"/>
            <a:ext cx="3157930" cy="1618213"/>
          </a:xfrm>
          <a:prstGeom prst="rect">
            <a:avLst/>
          </a:prstGeom>
        </p:spPr>
      </p:pic>
    </p:spTree>
    <p:extLst>
      <p:ext uri="{BB962C8B-B14F-4D97-AF65-F5344CB8AC3E}">
        <p14:creationId xmlns:p14="http://schemas.microsoft.com/office/powerpoint/2010/main" val="113772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B4AB6-6BE9-2660-8024-1276370CB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5067E-DD61-B816-E041-1F3DB50F2703}"/>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Operational Insights</a:t>
            </a:r>
          </a:p>
        </p:txBody>
      </p:sp>
      <p:sp>
        <p:nvSpPr>
          <p:cNvPr id="3" name="Content Placeholder 2">
            <a:extLst>
              <a:ext uri="{FF2B5EF4-FFF2-40B4-BE49-F238E27FC236}">
                <a16:creationId xmlns:a16="http://schemas.microsoft.com/office/drawing/2014/main" id="{94DC10B1-1C1B-EB6B-0E85-F549A84D2A25}"/>
              </a:ext>
            </a:extLst>
          </p:cNvPr>
          <p:cNvSpPr>
            <a:spLocks noGrp="1"/>
          </p:cNvSpPr>
          <p:nvPr>
            <p:ph idx="1"/>
          </p:nvPr>
        </p:nvSpPr>
        <p:spPr>
          <a:solidFill>
            <a:schemeClr val="tx1"/>
          </a:solidFill>
          <a:ln>
            <a:solidFill>
              <a:schemeClr val="tx1"/>
            </a:solidFill>
          </a:ln>
        </p:spPr>
        <p:txBody>
          <a:bodyPr>
            <a:normAutofit/>
          </a:bodyPr>
          <a:lstStyle/>
          <a:p>
            <a:pPr marL="0" indent="0">
              <a:buNone/>
            </a:pPr>
            <a:r>
              <a:rPr lang="en-IN" sz="2000" dirty="0">
                <a:solidFill>
                  <a:schemeClr val="bg1"/>
                </a:solidFill>
                <a:latin typeface="Georgia" panose="02040502050405020303" pitchFamily="18" charset="0"/>
              </a:rPr>
              <a:t>1. Targeted Marketing : Segment customers and tailor marketing campaign with incentives, loyalty programs and family packages.</a:t>
            </a:r>
          </a:p>
          <a:p>
            <a:pPr marL="0" indent="0">
              <a:buNone/>
            </a:pPr>
            <a:endParaRPr lang="en-IN" sz="2000" dirty="0">
              <a:solidFill>
                <a:schemeClr val="bg1"/>
              </a:solidFill>
              <a:latin typeface="Georgia" panose="02040502050405020303" pitchFamily="18" charset="0"/>
            </a:endParaRPr>
          </a:p>
          <a:p>
            <a:pPr marL="0" indent="0">
              <a:buNone/>
            </a:pPr>
            <a:r>
              <a:rPr lang="en-IN" sz="2000" dirty="0">
                <a:solidFill>
                  <a:schemeClr val="bg1"/>
                </a:solidFill>
                <a:latin typeface="Georgia" panose="02040502050405020303" pitchFamily="18" charset="0"/>
              </a:rPr>
              <a:t>2. Focus on Direct Booking : Prioritize direct bookings and run seasonal campaigns to reduce dependencies on high-cancellation channels.</a:t>
            </a:r>
          </a:p>
          <a:p>
            <a:pPr marL="0" indent="0">
              <a:buNone/>
            </a:pPr>
            <a:endParaRPr lang="en-IN" sz="2000" dirty="0">
              <a:solidFill>
                <a:schemeClr val="bg1"/>
              </a:solidFill>
              <a:latin typeface="Georgia" panose="02040502050405020303" pitchFamily="18" charset="0"/>
            </a:endParaRPr>
          </a:p>
          <a:p>
            <a:pPr marL="0" indent="0">
              <a:buNone/>
            </a:pPr>
            <a:r>
              <a:rPr lang="en-IN" sz="2000" dirty="0">
                <a:solidFill>
                  <a:schemeClr val="bg1"/>
                </a:solidFill>
                <a:latin typeface="Georgia" panose="02040502050405020303" pitchFamily="18" charset="0"/>
              </a:rPr>
              <a:t>3. Operational Improvements : Balance flexible cancellation policies with protective measures and proactively engage with long-load-time bookings.</a:t>
            </a:r>
          </a:p>
          <a:p>
            <a:pPr marL="0" indent="0">
              <a:buNone/>
            </a:pPr>
            <a:endParaRPr lang="en-IN" sz="2000">
              <a:solidFill>
                <a:schemeClr val="bg1"/>
              </a:solidFill>
              <a:latin typeface="Georgia" panose="02040502050405020303" pitchFamily="18" charset="0"/>
            </a:endParaRPr>
          </a:p>
          <a:p>
            <a:pPr marL="0" indent="0">
              <a:buNone/>
            </a:pPr>
            <a:r>
              <a:rPr lang="en-IN" sz="2000">
                <a:solidFill>
                  <a:schemeClr val="bg1"/>
                </a:solidFill>
                <a:latin typeface="Georgia" panose="02040502050405020303" pitchFamily="18" charset="0"/>
              </a:rPr>
              <a:t>4</a:t>
            </a:r>
            <a:r>
              <a:rPr lang="en-IN" sz="2000" dirty="0">
                <a:solidFill>
                  <a:schemeClr val="bg1"/>
                </a:solidFill>
                <a:latin typeface="Georgia" panose="02040502050405020303" pitchFamily="18" charset="0"/>
              </a:rPr>
              <a:t>. Dynamic Pricing : Implement a flexible pricing strategy based on demand, lead_time and guest loyalty.</a:t>
            </a:r>
          </a:p>
        </p:txBody>
      </p:sp>
    </p:spTree>
    <p:extLst>
      <p:ext uri="{BB962C8B-B14F-4D97-AF65-F5344CB8AC3E}">
        <p14:creationId xmlns:p14="http://schemas.microsoft.com/office/powerpoint/2010/main" val="146903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C2BC-5C00-2749-AF3D-F10CE4CB2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B1E05-6722-631F-461D-E9D113AFAF0D}"/>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Conclusion</a:t>
            </a:r>
          </a:p>
        </p:txBody>
      </p:sp>
      <p:sp>
        <p:nvSpPr>
          <p:cNvPr id="3" name="Content Placeholder 2">
            <a:extLst>
              <a:ext uri="{FF2B5EF4-FFF2-40B4-BE49-F238E27FC236}">
                <a16:creationId xmlns:a16="http://schemas.microsoft.com/office/drawing/2014/main" id="{F8750535-CD6D-C5C5-FE4D-51AB5052D067}"/>
              </a:ext>
            </a:extLst>
          </p:cNvPr>
          <p:cNvSpPr>
            <a:spLocks noGrp="1"/>
          </p:cNvSpPr>
          <p:nvPr>
            <p:ph idx="1"/>
          </p:nvPr>
        </p:nvSpPr>
        <p:spPr>
          <a:solidFill>
            <a:schemeClr val="tx1"/>
          </a:solidFill>
          <a:ln>
            <a:solidFill>
              <a:schemeClr val="tx1"/>
            </a:solidFill>
          </a:ln>
        </p:spPr>
        <p:txBody>
          <a:bodyPr anchor="ctr">
            <a:normAutofit/>
          </a:bodyPr>
          <a:lstStyle/>
          <a:p>
            <a:pPr marL="0" indent="0" algn="just">
              <a:lnSpc>
                <a:spcPct val="150000"/>
              </a:lnSpc>
              <a:buNone/>
            </a:pPr>
            <a:r>
              <a:rPr lang="en-IN" sz="2000" dirty="0">
                <a:solidFill>
                  <a:schemeClr val="bg1"/>
                </a:solidFill>
                <a:latin typeface="Georgia" panose="02040502050405020303" pitchFamily="18" charset="0"/>
              </a:rPr>
              <a:t>We have successfully train our model to predict cancellation of a booking with an accuracy 100%. We proceeded step by step analysing, cleaning and modelling the data. We have performed extensive Exploratory Data Analysis to find out the potential cause of increasing cancellation rate. Simultaneously we have applied various machine learning algorithm to achieve the desired result and finally we are able to build a model with a quiet good accuracy, precision and recall. </a:t>
            </a:r>
          </a:p>
        </p:txBody>
      </p:sp>
    </p:spTree>
    <p:extLst>
      <p:ext uri="{BB962C8B-B14F-4D97-AF65-F5344CB8AC3E}">
        <p14:creationId xmlns:p14="http://schemas.microsoft.com/office/powerpoint/2010/main" val="36840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52C24C-3A8C-B547-EBB4-3053B47FFD3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5880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37F0B-D974-1530-E3DE-596690509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FB455-53F9-132A-4443-F9BA5E970EFB}"/>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Content</a:t>
            </a:r>
          </a:p>
        </p:txBody>
      </p:sp>
      <p:sp>
        <p:nvSpPr>
          <p:cNvPr id="3" name="Content Placeholder 2">
            <a:extLst>
              <a:ext uri="{FF2B5EF4-FFF2-40B4-BE49-F238E27FC236}">
                <a16:creationId xmlns:a16="http://schemas.microsoft.com/office/drawing/2014/main" id="{4203C9B6-9386-2C3D-9C00-2DB2DD747AA4}"/>
              </a:ext>
            </a:extLst>
          </p:cNvPr>
          <p:cNvSpPr>
            <a:spLocks noGrp="1"/>
          </p:cNvSpPr>
          <p:nvPr>
            <p:ph idx="1"/>
          </p:nvPr>
        </p:nvSpPr>
        <p:spPr>
          <a:solidFill>
            <a:schemeClr val="tx1"/>
          </a:solidFill>
          <a:ln>
            <a:solidFill>
              <a:schemeClr val="tx1"/>
            </a:solidFill>
          </a:ln>
        </p:spPr>
        <p:txBody>
          <a:bodyPr/>
          <a:lstStyle/>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Introduction &amp; Objective</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Steps Of Project</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Loading Data</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Data Cleaning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Exploratory Data Analysis</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Hypothesis Testing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Building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Evaluation</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Validation</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Operational Insights</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Conclusion</a:t>
            </a:r>
          </a:p>
          <a:p>
            <a:endParaRPr lang="en-IN" dirty="0"/>
          </a:p>
        </p:txBody>
      </p:sp>
    </p:spTree>
    <p:extLst>
      <p:ext uri="{BB962C8B-B14F-4D97-AF65-F5344CB8AC3E}">
        <p14:creationId xmlns:p14="http://schemas.microsoft.com/office/powerpoint/2010/main" val="138041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1A9B1-9850-B81F-FBB2-DFA410A8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3CA5C-37E6-5579-02E4-B23DBE658F50}"/>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Introduction and Objective</a:t>
            </a:r>
          </a:p>
        </p:txBody>
      </p:sp>
      <p:sp>
        <p:nvSpPr>
          <p:cNvPr id="3" name="Content Placeholder 2">
            <a:extLst>
              <a:ext uri="{FF2B5EF4-FFF2-40B4-BE49-F238E27FC236}">
                <a16:creationId xmlns:a16="http://schemas.microsoft.com/office/drawing/2014/main" id="{693EBC0E-EE57-0C7E-1792-BA1D2BCCA6C4}"/>
              </a:ext>
            </a:extLst>
          </p:cNvPr>
          <p:cNvSpPr>
            <a:spLocks noGrp="1"/>
          </p:cNvSpPr>
          <p:nvPr>
            <p:ph idx="1"/>
          </p:nvPr>
        </p:nvSpPr>
        <p:spPr>
          <a:xfrm>
            <a:off x="838200" y="1825625"/>
            <a:ext cx="10515600" cy="4667250"/>
          </a:xfrm>
          <a:solidFill>
            <a:schemeClr val="tx1"/>
          </a:solidFill>
          <a:ln>
            <a:solidFill>
              <a:schemeClr val="tx1"/>
            </a:solidFill>
          </a:ln>
        </p:spPr>
        <p:txBody>
          <a:bodyPr>
            <a:normAutofit/>
          </a:bodyPr>
          <a:lstStyle/>
          <a:p>
            <a:pPr algn="just">
              <a:buFont typeface="Wingdings" panose="05000000000000000000" pitchFamily="2" charset="2"/>
              <a:buChar char="§"/>
            </a:pPr>
            <a:r>
              <a:rPr lang="en-IN" sz="2000" dirty="0">
                <a:solidFill>
                  <a:schemeClr val="bg1"/>
                </a:solidFill>
                <a:latin typeface="Georgia" panose="02040502050405020303" pitchFamily="18" charset="0"/>
              </a:rPr>
              <a:t>Introduction:</a:t>
            </a:r>
          </a:p>
          <a:p>
            <a:pPr marL="0" indent="0" algn="just">
              <a:buNone/>
            </a:pPr>
            <a:r>
              <a:rPr lang="en-IN" sz="2000" dirty="0">
                <a:solidFill>
                  <a:schemeClr val="bg1"/>
                </a:solidFill>
                <a:latin typeface="Georgia" panose="02040502050405020303" pitchFamily="18" charset="0"/>
              </a:rPr>
              <a:t>	 This project delves into the booking data of a city hotel and a resort hotel collected between 2015 and 2017 to identify the key factors contributing to high cancellation rates. The dataset, stripped of any personally identifiable information, encompasses a wide range of comprehensive booking details, including "Reservation_date", "Length_of_stay", "Room_Type", "Stay_on_weekday_and_weekend","ADR","Guest Demographics" and other amenities like "Parking Availability" etc. </a:t>
            </a:r>
          </a:p>
          <a:p>
            <a:pPr marL="0" indent="0" algn="just">
              <a:buNone/>
            </a:pPr>
            <a:endParaRPr lang="en-IN" sz="2000" dirty="0">
              <a:solidFill>
                <a:schemeClr val="bg1"/>
              </a:solidFill>
              <a:latin typeface="Georgia" panose="02040502050405020303" pitchFamily="18" charset="0"/>
            </a:endParaRPr>
          </a:p>
          <a:p>
            <a:pPr algn="just">
              <a:buFont typeface="Wingdings" panose="05000000000000000000" pitchFamily="2" charset="2"/>
              <a:buChar char="§"/>
            </a:pPr>
            <a:r>
              <a:rPr lang="en-IN" sz="2000" dirty="0">
                <a:solidFill>
                  <a:schemeClr val="bg1"/>
                </a:solidFill>
                <a:latin typeface="Georgia" panose="02040502050405020303" pitchFamily="18" charset="0"/>
              </a:rPr>
              <a:t>Objective:</a:t>
            </a:r>
          </a:p>
          <a:p>
            <a:pPr marL="0" indent="0" algn="just">
              <a:buNone/>
            </a:pPr>
            <a:r>
              <a:rPr lang="en-IN" sz="2000" dirty="0">
                <a:solidFill>
                  <a:schemeClr val="bg1"/>
                </a:solidFill>
                <a:latin typeface="Georgia" panose="02040502050405020303" pitchFamily="18" charset="0"/>
              </a:rPr>
              <a:t>	 In recent years, both the City and Resort hotels have experienced a concerning surge in cancellation rate, negatively impacting revenue generation and leading to underutilized room capacity. By meticulously analysing cancellation patterns and associated variables, this project aims to provide insights and recommendations to reduce cancellation, boost revenue and optimize hotel operations, improving the financial performance.</a:t>
            </a:r>
          </a:p>
        </p:txBody>
      </p:sp>
    </p:spTree>
    <p:extLst>
      <p:ext uri="{BB962C8B-B14F-4D97-AF65-F5344CB8AC3E}">
        <p14:creationId xmlns:p14="http://schemas.microsoft.com/office/powerpoint/2010/main" val="281523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937F-0A0B-C7DE-5317-F37273072883}"/>
              </a:ext>
            </a:extLst>
          </p:cNvPr>
          <p:cNvSpPr>
            <a:spLocks noGrp="1"/>
          </p:cNvSpPr>
          <p:nvPr>
            <p:ph type="title"/>
          </p:nvPr>
        </p:nvSpPr>
        <p:spPr>
          <a:xfrm>
            <a:off x="838200" y="351873"/>
            <a:ext cx="10515600" cy="1325563"/>
          </a:xfrm>
          <a:prstGeom prst="roundRect">
            <a:avLst/>
          </a:prstGeom>
          <a:solidFill>
            <a:srgbClr val="009999"/>
          </a:solidFill>
        </p:spPr>
        <p:txBody>
          <a:bodyPr/>
          <a:lstStyle/>
          <a:p>
            <a:pPr algn="ctr"/>
            <a:r>
              <a:rPr lang="en-IN" b="1" dirty="0">
                <a:latin typeface="Century" panose="02040604050505020304" pitchFamily="18" charset="0"/>
              </a:rPr>
              <a:t>Steps Of The Project</a:t>
            </a:r>
          </a:p>
        </p:txBody>
      </p:sp>
      <p:graphicFrame>
        <p:nvGraphicFramePr>
          <p:cNvPr id="4" name="Content Placeholder 3">
            <a:extLst>
              <a:ext uri="{FF2B5EF4-FFF2-40B4-BE49-F238E27FC236}">
                <a16:creationId xmlns:a16="http://schemas.microsoft.com/office/drawing/2014/main" id="{71EE89CF-A401-98A9-AD22-AB1A6039FF9C}"/>
              </a:ext>
            </a:extLst>
          </p:cNvPr>
          <p:cNvGraphicFramePr>
            <a:graphicFrameLocks noGrp="1"/>
          </p:cNvGraphicFramePr>
          <p:nvPr>
            <p:ph idx="1"/>
            <p:extLst>
              <p:ext uri="{D42A27DB-BD31-4B8C-83A1-F6EECF244321}">
                <p14:modId xmlns:p14="http://schemas.microsoft.com/office/powerpoint/2010/main" val="32795959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D5BEDAC3-7DB3-3A03-117C-3C3C903DF8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803" y="2405309"/>
            <a:ext cx="849588" cy="849588"/>
          </a:xfrm>
          <a:prstGeom prst="rect">
            <a:avLst/>
          </a:prstGeom>
        </p:spPr>
      </p:pic>
      <p:pic>
        <p:nvPicPr>
          <p:cNvPr id="10" name="Picture 9">
            <a:extLst>
              <a:ext uri="{FF2B5EF4-FFF2-40B4-BE49-F238E27FC236}">
                <a16:creationId xmlns:a16="http://schemas.microsoft.com/office/drawing/2014/main" id="{CDEC384D-7467-8DB1-9058-5D18D83E66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8319" y="2405309"/>
            <a:ext cx="849588" cy="849588"/>
          </a:xfrm>
          <a:prstGeom prst="rect">
            <a:avLst/>
          </a:prstGeom>
        </p:spPr>
      </p:pic>
      <p:pic>
        <p:nvPicPr>
          <p:cNvPr id="12" name="Picture 11">
            <a:extLst>
              <a:ext uri="{FF2B5EF4-FFF2-40B4-BE49-F238E27FC236}">
                <a16:creationId xmlns:a16="http://schemas.microsoft.com/office/drawing/2014/main" id="{6490DFF3-B966-D0D0-4859-5EF5EE6B70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99015" y="2405309"/>
            <a:ext cx="849588" cy="849588"/>
          </a:xfrm>
          <a:prstGeom prst="rect">
            <a:avLst/>
          </a:prstGeom>
        </p:spPr>
      </p:pic>
      <p:pic>
        <p:nvPicPr>
          <p:cNvPr id="14" name="Picture 13">
            <a:extLst>
              <a:ext uri="{FF2B5EF4-FFF2-40B4-BE49-F238E27FC236}">
                <a16:creationId xmlns:a16="http://schemas.microsoft.com/office/drawing/2014/main" id="{50895D14-504C-4E6C-1D48-CF5CFBC4E7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6499" y="2365620"/>
            <a:ext cx="849588" cy="849588"/>
          </a:xfrm>
          <a:prstGeom prst="rect">
            <a:avLst/>
          </a:prstGeom>
        </p:spPr>
      </p:pic>
      <p:pic>
        <p:nvPicPr>
          <p:cNvPr id="18" name="Picture 17">
            <a:extLst>
              <a:ext uri="{FF2B5EF4-FFF2-40B4-BE49-F238E27FC236}">
                <a16:creationId xmlns:a16="http://schemas.microsoft.com/office/drawing/2014/main" id="{AB0124B1-FE63-D7BB-2EF1-BB1FE2CE65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8847" y="2374405"/>
            <a:ext cx="874127" cy="874127"/>
          </a:xfrm>
          <a:prstGeom prst="rect">
            <a:avLst/>
          </a:prstGeom>
        </p:spPr>
      </p:pic>
      <p:pic>
        <p:nvPicPr>
          <p:cNvPr id="20" name="Picture 19">
            <a:extLst>
              <a:ext uri="{FF2B5EF4-FFF2-40B4-BE49-F238E27FC236}">
                <a16:creationId xmlns:a16="http://schemas.microsoft.com/office/drawing/2014/main" id="{72AC0313-3BE0-2B76-0BAF-DAB8AB821A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7026" y="2334715"/>
            <a:ext cx="911397" cy="911397"/>
          </a:xfrm>
          <a:prstGeom prst="rect">
            <a:avLst/>
          </a:prstGeom>
        </p:spPr>
      </p:pic>
    </p:spTree>
    <p:extLst>
      <p:ext uri="{BB962C8B-B14F-4D97-AF65-F5344CB8AC3E}">
        <p14:creationId xmlns:p14="http://schemas.microsoft.com/office/powerpoint/2010/main" val="201670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D6FA-7214-E4F9-F340-8FC47270CB96}"/>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Data Description</a:t>
            </a:r>
          </a:p>
        </p:txBody>
      </p:sp>
      <p:sp>
        <p:nvSpPr>
          <p:cNvPr id="3" name="Content Placeholder 2">
            <a:extLst>
              <a:ext uri="{FF2B5EF4-FFF2-40B4-BE49-F238E27FC236}">
                <a16:creationId xmlns:a16="http://schemas.microsoft.com/office/drawing/2014/main" id="{4C47E512-44A6-6A4B-4E7B-53A91D0ECBE3}"/>
              </a:ext>
            </a:extLst>
          </p:cNvPr>
          <p:cNvSpPr>
            <a:spLocks noGrp="1"/>
          </p:cNvSpPr>
          <p:nvPr>
            <p:ph idx="1"/>
          </p:nvPr>
        </p:nvSpPr>
        <p:spPr>
          <a:xfrm>
            <a:off x="838200" y="1825624"/>
            <a:ext cx="10515600" cy="4667251"/>
          </a:xfrm>
          <a:solidFill>
            <a:schemeClr val="tx1"/>
          </a:solidFill>
          <a:ln>
            <a:solidFill>
              <a:schemeClr val="tx1"/>
            </a:solidFill>
          </a:ln>
        </p:spPr>
        <p:txBody>
          <a:bodyPr>
            <a:normAutofit/>
          </a:bodyPr>
          <a:lstStyle/>
          <a:p>
            <a:pPr algn="l">
              <a:buFont typeface="Arial" panose="020B0604020202020204" pitchFamily="34" charset="0"/>
              <a:buChar char="•"/>
            </a:pPr>
            <a:r>
              <a:rPr lang="en-IN" sz="2000" b="0" i="0" dirty="0">
                <a:solidFill>
                  <a:schemeClr val="bg1"/>
                </a:solidFill>
                <a:effectLst/>
                <a:latin typeface="Georgia" panose="02040502050405020303" pitchFamily="18" charset="0"/>
              </a:rPr>
              <a:t>The given dataset contains 32 columns and 119390 rows.</a:t>
            </a:r>
          </a:p>
          <a:p>
            <a:pPr algn="l">
              <a:buFont typeface="Arial" panose="020B0604020202020204" pitchFamily="34" charset="0"/>
              <a:buChar char="•"/>
            </a:pPr>
            <a:r>
              <a:rPr lang="en-IN" sz="2000" dirty="0">
                <a:solidFill>
                  <a:schemeClr val="bg1"/>
                </a:solidFill>
                <a:latin typeface="Georgia" panose="02040502050405020303" pitchFamily="18" charset="0"/>
              </a:rPr>
              <a:t>The target variable ‘is_cancelled” has two categories, 0 (Not Cancelled), 1 (Cancelled)</a:t>
            </a:r>
          </a:p>
          <a:p>
            <a:r>
              <a:rPr lang="en-IN" sz="2000" dirty="0">
                <a:solidFill>
                  <a:schemeClr val="bg1"/>
                </a:solidFill>
                <a:latin typeface="Georgia" panose="02040502050405020303" pitchFamily="18" charset="0"/>
              </a:rPr>
              <a:t>A snapshot of the raw data is given below – </a:t>
            </a:r>
          </a:p>
          <a:p>
            <a:pPr marL="0" indent="0" algn="l">
              <a:buNone/>
            </a:pPr>
            <a:endParaRPr lang="en-IN" sz="2000" b="0" i="0" dirty="0">
              <a:solidFill>
                <a:schemeClr val="bg1"/>
              </a:solidFill>
              <a:effectLst/>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p:txBody>
      </p:sp>
      <p:pic>
        <p:nvPicPr>
          <p:cNvPr id="7" name="Picture 6">
            <a:extLst>
              <a:ext uri="{FF2B5EF4-FFF2-40B4-BE49-F238E27FC236}">
                <a16:creationId xmlns:a16="http://schemas.microsoft.com/office/drawing/2014/main" id="{BD7B9E24-C689-94B9-14E5-661C6E63F9A7}"/>
              </a:ext>
            </a:extLst>
          </p:cNvPr>
          <p:cNvPicPr>
            <a:picLocks noChangeAspect="1"/>
          </p:cNvPicPr>
          <p:nvPr/>
        </p:nvPicPr>
        <p:blipFill>
          <a:blip r:embed="rId2"/>
          <a:stretch>
            <a:fillRect/>
          </a:stretch>
        </p:blipFill>
        <p:spPr>
          <a:xfrm>
            <a:off x="1343025" y="3184795"/>
            <a:ext cx="9505950" cy="3076575"/>
          </a:xfrm>
          <a:prstGeom prst="rect">
            <a:avLst/>
          </a:prstGeom>
        </p:spPr>
      </p:pic>
    </p:spTree>
    <p:extLst>
      <p:ext uri="{BB962C8B-B14F-4D97-AF65-F5344CB8AC3E}">
        <p14:creationId xmlns:p14="http://schemas.microsoft.com/office/powerpoint/2010/main" val="302406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1E22-FECC-8250-19C9-F59DF144D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E629F-D216-1539-6C89-8D2C0A8C5C13}"/>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Data Cleaning</a:t>
            </a:r>
          </a:p>
        </p:txBody>
      </p:sp>
      <p:sp>
        <p:nvSpPr>
          <p:cNvPr id="3" name="Content Placeholder 2">
            <a:extLst>
              <a:ext uri="{FF2B5EF4-FFF2-40B4-BE49-F238E27FC236}">
                <a16:creationId xmlns:a16="http://schemas.microsoft.com/office/drawing/2014/main" id="{C2E0A4AD-72A4-8DDF-CDAA-1866A6533419}"/>
              </a:ext>
            </a:extLst>
          </p:cNvPr>
          <p:cNvSpPr>
            <a:spLocks noGrp="1"/>
          </p:cNvSpPr>
          <p:nvPr>
            <p:ph idx="1"/>
          </p:nvPr>
        </p:nvSpPr>
        <p:spPr>
          <a:xfrm>
            <a:off x="838200" y="1825625"/>
            <a:ext cx="10515600" cy="4786190"/>
          </a:xfrm>
          <a:solidFill>
            <a:schemeClr val="tx1"/>
          </a:solidFill>
          <a:ln>
            <a:solidFill>
              <a:schemeClr val="tx1"/>
            </a:solidFill>
          </a:ln>
        </p:spPr>
        <p:txBody>
          <a:bodyPr>
            <a:normAutofit lnSpcReduction="10000"/>
          </a:bodyPr>
          <a:lstStyle/>
          <a:p>
            <a:pPr marL="0" indent="0" algn="just">
              <a:buNone/>
            </a:pPr>
            <a:r>
              <a:rPr lang="en-IN" sz="2000" dirty="0">
                <a:solidFill>
                  <a:schemeClr val="bg1"/>
                </a:solidFill>
                <a:latin typeface="Georgia" panose="02040502050405020303" pitchFamily="18" charset="0"/>
              </a:rPr>
              <a:t>1. Imputing Missing Values :</a:t>
            </a:r>
          </a:p>
          <a:p>
            <a:pPr algn="just">
              <a:buFont typeface="Wingdings" panose="05000000000000000000" pitchFamily="2" charset="2"/>
              <a:buChar char="§"/>
            </a:pPr>
            <a:r>
              <a:rPr lang="en-IN" sz="2000" dirty="0">
                <a:solidFill>
                  <a:schemeClr val="bg1"/>
                </a:solidFill>
                <a:latin typeface="Georgia" panose="02040502050405020303" pitchFamily="18" charset="0"/>
              </a:rPr>
              <a:t> There were missing values in 4 columns - ‘children’, ’country’, ’agent’ and ‘company’ .</a:t>
            </a:r>
          </a:p>
          <a:p>
            <a:pPr algn="just">
              <a:buFont typeface="Wingdings" panose="05000000000000000000" pitchFamily="2" charset="2"/>
              <a:buChar char="§"/>
            </a:pPr>
            <a:r>
              <a:rPr lang="en-IN" sz="2000" dirty="0">
                <a:solidFill>
                  <a:schemeClr val="bg1"/>
                </a:solidFill>
                <a:latin typeface="Georgia" panose="02040502050405020303" pitchFamily="18" charset="0"/>
              </a:rPr>
              <a:t> ‘company’ column has been dropped due to high missing values (~94%).</a:t>
            </a:r>
          </a:p>
          <a:p>
            <a:pPr algn="just">
              <a:buFont typeface="Wingdings" panose="05000000000000000000" pitchFamily="2" charset="2"/>
              <a:buChar char="§"/>
            </a:pPr>
            <a:r>
              <a:rPr lang="en-IN" sz="2000" dirty="0">
                <a:solidFill>
                  <a:schemeClr val="bg1"/>
                </a:solidFill>
                <a:latin typeface="Georgia" panose="02040502050405020303" pitchFamily="18" charset="0"/>
              </a:rPr>
              <a:t> 13% missing values in ‘country’ column has been imputed with ‘others’.</a:t>
            </a:r>
          </a:p>
          <a:p>
            <a:pPr algn="just">
              <a:buFont typeface="Wingdings" panose="05000000000000000000" pitchFamily="2" charset="2"/>
              <a:buChar char="§"/>
            </a:pPr>
            <a:r>
              <a:rPr lang="en-IN" sz="2000" dirty="0">
                <a:solidFill>
                  <a:schemeClr val="bg1"/>
                </a:solidFill>
                <a:latin typeface="Georgia" panose="02040502050405020303" pitchFamily="18" charset="0"/>
              </a:rPr>
              <a:t>Missing values in ‘children’ and ‘agent’ column has been filled with ‘0.0’ .</a:t>
            </a:r>
          </a:p>
          <a:p>
            <a:pPr marL="0" indent="0" algn="just">
              <a:buNone/>
            </a:pPr>
            <a:endParaRPr lang="en-IN" sz="2000" dirty="0">
              <a:solidFill>
                <a:schemeClr val="bg1"/>
              </a:solidFill>
              <a:latin typeface="Georgia" panose="02040502050405020303" pitchFamily="18" charset="0"/>
            </a:endParaRPr>
          </a:p>
          <a:p>
            <a:pPr marL="0" indent="0" algn="just">
              <a:buNone/>
            </a:pPr>
            <a:r>
              <a:rPr lang="en-IN" sz="2000" dirty="0">
                <a:solidFill>
                  <a:schemeClr val="bg1"/>
                </a:solidFill>
                <a:latin typeface="Georgia" panose="02040502050405020303" pitchFamily="18" charset="0"/>
              </a:rPr>
              <a:t>2. Converting Data Types :</a:t>
            </a:r>
          </a:p>
          <a:p>
            <a:pPr algn="just">
              <a:buFont typeface="Wingdings" panose="05000000000000000000" pitchFamily="2" charset="2"/>
              <a:buChar char="§"/>
            </a:pPr>
            <a:r>
              <a:rPr lang="en-IN" sz="2000" dirty="0">
                <a:solidFill>
                  <a:schemeClr val="bg1"/>
                </a:solidFill>
                <a:latin typeface="Georgia" panose="02040502050405020303" pitchFamily="18" charset="0"/>
              </a:rPr>
              <a:t>Datatype of  ‘reservation_status_date’ has been changed to ‘datetime’ from ‘object’ type.</a:t>
            </a:r>
          </a:p>
          <a:p>
            <a:pPr algn="just">
              <a:buFont typeface="Wingdings" panose="05000000000000000000" pitchFamily="2" charset="2"/>
              <a:buChar char="§"/>
            </a:pPr>
            <a:r>
              <a:rPr lang="en-IN" sz="2000" dirty="0">
                <a:solidFill>
                  <a:schemeClr val="bg1"/>
                </a:solidFill>
                <a:latin typeface="Georgia" panose="02040502050405020303" pitchFamily="18" charset="0"/>
              </a:rPr>
              <a:t>‘children’ and ‘agent’ columns are converted to ‘int’ datatype from ‘float’.</a:t>
            </a:r>
          </a:p>
          <a:p>
            <a:pPr marL="0" indent="0" algn="just">
              <a:buNone/>
            </a:pPr>
            <a:endParaRPr lang="en-IN" sz="2000" dirty="0">
              <a:solidFill>
                <a:schemeClr val="bg1"/>
              </a:solidFill>
              <a:latin typeface="Georgia" panose="02040502050405020303" pitchFamily="18" charset="0"/>
            </a:endParaRPr>
          </a:p>
          <a:p>
            <a:pPr marL="0" indent="0" algn="just">
              <a:buNone/>
            </a:pPr>
            <a:r>
              <a:rPr lang="en-IN" sz="2000" dirty="0">
                <a:solidFill>
                  <a:schemeClr val="bg1"/>
                </a:solidFill>
                <a:latin typeface="Georgia" panose="02040502050405020303" pitchFamily="18" charset="0"/>
              </a:rPr>
              <a:t>3. Creating New Features from the Existing Features :</a:t>
            </a:r>
          </a:p>
          <a:p>
            <a:pPr algn="just">
              <a:buFont typeface="Wingdings" panose="05000000000000000000" pitchFamily="2" charset="2"/>
              <a:buChar char="§"/>
            </a:pPr>
            <a:r>
              <a:rPr lang="en-IN" sz="2000" dirty="0">
                <a:solidFill>
                  <a:schemeClr val="bg1"/>
                </a:solidFill>
                <a:latin typeface="Georgia" panose="02040502050405020303" pitchFamily="18" charset="0"/>
              </a:rPr>
              <a:t>A</a:t>
            </a:r>
            <a:r>
              <a:rPr lang="en-IN" sz="2000" b="0" i="0" dirty="0">
                <a:solidFill>
                  <a:schemeClr val="bg1"/>
                </a:solidFill>
                <a:effectLst/>
                <a:latin typeface="Georgia" panose="02040502050405020303" pitchFamily="18" charset="0"/>
              </a:rPr>
              <a:t> new feature “total_guests</a:t>
            </a:r>
            <a:r>
              <a:rPr lang="en-IN" sz="2000" dirty="0">
                <a:solidFill>
                  <a:schemeClr val="bg1"/>
                </a:solidFill>
                <a:latin typeface="Georgia" panose="02040502050405020303" pitchFamily="18" charset="0"/>
              </a:rPr>
              <a:t>”</a:t>
            </a:r>
            <a:r>
              <a:rPr lang="en-IN" sz="2000" b="0" i="0" dirty="0">
                <a:solidFill>
                  <a:schemeClr val="bg1"/>
                </a:solidFill>
                <a:effectLst/>
                <a:latin typeface="Georgia" panose="02040502050405020303" pitchFamily="18" charset="0"/>
              </a:rPr>
              <a:t> has been created by adding up the values of “adults", “children“ </a:t>
            </a:r>
            <a:r>
              <a:rPr lang="en-IN" sz="2000" dirty="0">
                <a:solidFill>
                  <a:schemeClr val="bg1"/>
                </a:solidFill>
                <a:latin typeface="Georgia" panose="02040502050405020303" pitchFamily="18" charset="0"/>
              </a:rPr>
              <a:t> , </a:t>
            </a:r>
            <a:r>
              <a:rPr lang="en-IN" sz="2000" b="0" i="0" dirty="0">
                <a:solidFill>
                  <a:schemeClr val="bg1"/>
                </a:solidFill>
                <a:effectLst/>
                <a:latin typeface="Georgia" panose="02040502050405020303" pitchFamily="18" charset="0"/>
              </a:rPr>
              <a:t>“babies” and all the observations with ‘total_guests” = 0 has been dropped.</a:t>
            </a:r>
            <a:endParaRPr lang="en-IN"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15239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C39F-5C6E-3F91-8F36-02C74238C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69014-C06A-463D-0BC9-C4DB2E850381}"/>
              </a:ext>
            </a:extLst>
          </p:cNvPr>
          <p:cNvSpPr>
            <a:spLocks noGrp="1"/>
          </p:cNvSpPr>
          <p:nvPr>
            <p:ph type="title"/>
          </p:nvPr>
        </p:nvSpPr>
        <p:spPr>
          <a:xfrm>
            <a:off x="464235" y="365125"/>
            <a:ext cx="11268220" cy="1325563"/>
          </a:xfrm>
          <a:prstGeom prst="roundRect">
            <a:avLst/>
          </a:prstGeom>
          <a:solidFill>
            <a:srgbClr val="009999"/>
          </a:solidFill>
          <a:ln>
            <a:solidFill>
              <a:srgbClr val="33CCCC"/>
            </a:solidFill>
          </a:ln>
        </p:spPr>
        <p:txBody>
          <a:bodyPr>
            <a:normAutofit fontScale="90000"/>
          </a:bodyPr>
          <a:lstStyle/>
          <a:p>
            <a:pPr algn="ctr"/>
            <a:r>
              <a:rPr lang="en-IN" b="1" dirty="0">
                <a:latin typeface="Century" panose="02040604050505020304" pitchFamily="18" charset="0"/>
              </a:rPr>
              <a:t>Cancellation Rate, Pattern &amp; Influencing Factors</a:t>
            </a:r>
          </a:p>
        </p:txBody>
      </p:sp>
      <p:sp>
        <p:nvSpPr>
          <p:cNvPr id="3" name="Content Placeholder 2">
            <a:extLst>
              <a:ext uri="{FF2B5EF4-FFF2-40B4-BE49-F238E27FC236}">
                <a16:creationId xmlns:a16="http://schemas.microsoft.com/office/drawing/2014/main" id="{4A121600-5976-0879-4FAB-AFF42676FF25}"/>
              </a:ext>
            </a:extLst>
          </p:cNvPr>
          <p:cNvSpPr>
            <a:spLocks noGrp="1"/>
          </p:cNvSpPr>
          <p:nvPr>
            <p:ph idx="1"/>
          </p:nvPr>
        </p:nvSpPr>
        <p:spPr>
          <a:xfrm>
            <a:off x="464235" y="1825625"/>
            <a:ext cx="11268220" cy="4786190"/>
          </a:xfrm>
          <a:solidFill>
            <a:schemeClr val="tx1"/>
          </a:solidFill>
          <a:ln>
            <a:solidFill>
              <a:schemeClr val="tx1"/>
            </a:solidFill>
          </a:ln>
        </p:spPr>
        <p:txBody>
          <a:bodyPr>
            <a:normAutofit/>
          </a:bodyPr>
          <a:lstStyle/>
          <a:p>
            <a:pPr marL="0" indent="0">
              <a:buNone/>
            </a:pPr>
            <a:endParaRPr lang="en-IN" sz="2000" dirty="0">
              <a:solidFill>
                <a:schemeClr val="bg1"/>
              </a:solidFill>
              <a:latin typeface="Georgia" panose="02040502050405020303" pitchFamily="18" charset="0"/>
            </a:endParaRPr>
          </a:p>
          <a:p>
            <a:pPr marL="0" indent="0">
              <a:buNone/>
            </a:pPr>
            <a:r>
              <a:rPr lang="en-IN" sz="2000" dirty="0">
                <a:solidFill>
                  <a:schemeClr val="bg1"/>
                </a:solidFill>
                <a:latin typeface="Georgia" panose="02040502050405020303" pitchFamily="18" charset="0"/>
              </a:rPr>
              <a:t> </a:t>
            </a:r>
          </a:p>
        </p:txBody>
      </p:sp>
      <p:pic>
        <p:nvPicPr>
          <p:cNvPr id="11" name="Picture 10">
            <a:extLst>
              <a:ext uri="{FF2B5EF4-FFF2-40B4-BE49-F238E27FC236}">
                <a16:creationId xmlns:a16="http://schemas.microsoft.com/office/drawing/2014/main" id="{C91A4929-B38B-99AB-E5EE-46006A1AFDE9}"/>
              </a:ext>
            </a:extLst>
          </p:cNvPr>
          <p:cNvPicPr>
            <a:picLocks noChangeAspect="1"/>
          </p:cNvPicPr>
          <p:nvPr/>
        </p:nvPicPr>
        <p:blipFill>
          <a:blip r:embed="rId2">
            <a:extLst>
              <a:ext uri="{28A0092B-C50C-407E-A947-70E740481C1C}">
                <a14:useLocalDpi xmlns:a14="http://schemas.microsoft.com/office/drawing/2010/main" val="0"/>
              </a:ext>
            </a:extLst>
          </a:blip>
          <a:srcRect r="75920"/>
          <a:stretch/>
        </p:blipFill>
        <p:spPr>
          <a:xfrm>
            <a:off x="629619" y="4473293"/>
            <a:ext cx="1738827" cy="2019582"/>
          </a:xfrm>
          <a:prstGeom prst="rect">
            <a:avLst/>
          </a:prstGeom>
        </p:spPr>
      </p:pic>
      <p:pic>
        <p:nvPicPr>
          <p:cNvPr id="13" name="Picture 12">
            <a:extLst>
              <a:ext uri="{FF2B5EF4-FFF2-40B4-BE49-F238E27FC236}">
                <a16:creationId xmlns:a16="http://schemas.microsoft.com/office/drawing/2014/main" id="{3D954664-63CF-6140-D32D-F17B4D25E57D}"/>
              </a:ext>
            </a:extLst>
          </p:cNvPr>
          <p:cNvPicPr>
            <a:picLocks noChangeAspect="1"/>
          </p:cNvPicPr>
          <p:nvPr/>
        </p:nvPicPr>
        <p:blipFill>
          <a:blip r:embed="rId2">
            <a:extLst>
              <a:ext uri="{28A0092B-C50C-407E-A947-70E740481C1C}">
                <a14:useLocalDpi xmlns:a14="http://schemas.microsoft.com/office/drawing/2010/main" val="0"/>
              </a:ext>
            </a:extLst>
          </a:blip>
          <a:srcRect l="37991" r="37929"/>
          <a:stretch/>
        </p:blipFill>
        <p:spPr>
          <a:xfrm>
            <a:off x="2529015" y="4473293"/>
            <a:ext cx="1809084" cy="2019582"/>
          </a:xfrm>
          <a:prstGeom prst="rect">
            <a:avLst/>
          </a:prstGeom>
        </p:spPr>
      </p:pic>
      <p:pic>
        <p:nvPicPr>
          <p:cNvPr id="15" name="Picture 14">
            <a:extLst>
              <a:ext uri="{FF2B5EF4-FFF2-40B4-BE49-F238E27FC236}">
                <a16:creationId xmlns:a16="http://schemas.microsoft.com/office/drawing/2014/main" id="{BEB91731-E151-44CA-F1DD-EB29DDB732A4}"/>
              </a:ext>
            </a:extLst>
          </p:cNvPr>
          <p:cNvPicPr>
            <a:picLocks noChangeAspect="1"/>
          </p:cNvPicPr>
          <p:nvPr/>
        </p:nvPicPr>
        <p:blipFill>
          <a:blip r:embed="rId2">
            <a:extLst>
              <a:ext uri="{28A0092B-C50C-407E-A947-70E740481C1C}">
                <a14:useLocalDpi xmlns:a14="http://schemas.microsoft.com/office/drawing/2010/main" val="0"/>
              </a:ext>
            </a:extLst>
          </a:blip>
          <a:srcRect l="75920"/>
          <a:stretch/>
        </p:blipFill>
        <p:spPr>
          <a:xfrm>
            <a:off x="4511658" y="4473293"/>
            <a:ext cx="1982644" cy="2019582"/>
          </a:xfrm>
          <a:prstGeom prst="rect">
            <a:avLst/>
          </a:prstGeom>
        </p:spPr>
      </p:pic>
      <p:pic>
        <p:nvPicPr>
          <p:cNvPr id="17" name="Picture 16">
            <a:extLst>
              <a:ext uri="{FF2B5EF4-FFF2-40B4-BE49-F238E27FC236}">
                <a16:creationId xmlns:a16="http://schemas.microsoft.com/office/drawing/2014/main" id="{87317C0C-B2FE-1B27-70F2-78EBA5B6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19" y="2069695"/>
            <a:ext cx="1738827" cy="2142540"/>
          </a:xfrm>
          <a:prstGeom prst="rect">
            <a:avLst/>
          </a:prstGeom>
        </p:spPr>
      </p:pic>
      <p:pic>
        <p:nvPicPr>
          <p:cNvPr id="19" name="Picture 18">
            <a:extLst>
              <a:ext uri="{FF2B5EF4-FFF2-40B4-BE49-F238E27FC236}">
                <a16:creationId xmlns:a16="http://schemas.microsoft.com/office/drawing/2014/main" id="{45AC36AA-9725-60EF-3D15-7309A8CE55CD}"/>
              </a:ext>
            </a:extLst>
          </p:cNvPr>
          <p:cNvPicPr>
            <a:picLocks noChangeAspect="1"/>
          </p:cNvPicPr>
          <p:nvPr/>
        </p:nvPicPr>
        <p:blipFill>
          <a:blip r:embed="rId4">
            <a:extLst>
              <a:ext uri="{28A0092B-C50C-407E-A947-70E740481C1C}">
                <a14:useLocalDpi xmlns:a14="http://schemas.microsoft.com/office/drawing/2010/main" val="0"/>
              </a:ext>
            </a:extLst>
          </a:blip>
          <a:srcRect r="65244"/>
          <a:stretch/>
        </p:blipFill>
        <p:spPr>
          <a:xfrm>
            <a:off x="2529015" y="2069694"/>
            <a:ext cx="3965287" cy="2142541"/>
          </a:xfrm>
          <a:prstGeom prst="rect">
            <a:avLst/>
          </a:prstGeom>
        </p:spPr>
      </p:pic>
      <p:pic>
        <p:nvPicPr>
          <p:cNvPr id="21" name="Picture 20">
            <a:extLst>
              <a:ext uri="{FF2B5EF4-FFF2-40B4-BE49-F238E27FC236}">
                <a16:creationId xmlns:a16="http://schemas.microsoft.com/office/drawing/2014/main" id="{FA957BF2-5831-CD2D-7216-5033D92552F6}"/>
              </a:ext>
            </a:extLst>
          </p:cNvPr>
          <p:cNvPicPr>
            <a:picLocks noChangeAspect="1"/>
          </p:cNvPicPr>
          <p:nvPr/>
        </p:nvPicPr>
        <p:blipFill>
          <a:blip r:embed="rId4">
            <a:extLst>
              <a:ext uri="{28A0092B-C50C-407E-A947-70E740481C1C}">
                <a14:useLocalDpi xmlns:a14="http://schemas.microsoft.com/office/drawing/2010/main" val="0"/>
              </a:ext>
            </a:extLst>
          </a:blip>
          <a:srcRect l="38594" r="33173" b="8452"/>
          <a:stretch/>
        </p:blipFill>
        <p:spPr>
          <a:xfrm>
            <a:off x="6667861" y="2069695"/>
            <a:ext cx="2308455" cy="2817098"/>
          </a:xfrm>
          <a:prstGeom prst="rect">
            <a:avLst/>
          </a:prstGeom>
        </p:spPr>
      </p:pic>
      <p:pic>
        <p:nvPicPr>
          <p:cNvPr id="23" name="Picture 22">
            <a:extLst>
              <a:ext uri="{FF2B5EF4-FFF2-40B4-BE49-F238E27FC236}">
                <a16:creationId xmlns:a16="http://schemas.microsoft.com/office/drawing/2014/main" id="{64725359-08B8-752F-EDB3-506DF6FB8297}"/>
              </a:ext>
            </a:extLst>
          </p:cNvPr>
          <p:cNvPicPr>
            <a:picLocks noChangeAspect="1"/>
          </p:cNvPicPr>
          <p:nvPr/>
        </p:nvPicPr>
        <p:blipFill>
          <a:blip r:embed="rId4">
            <a:extLst>
              <a:ext uri="{28A0092B-C50C-407E-A947-70E740481C1C}">
                <a14:useLocalDpi xmlns:a14="http://schemas.microsoft.com/office/drawing/2010/main" val="0"/>
              </a:ext>
            </a:extLst>
          </a:blip>
          <a:srcRect l="71081" b="8452"/>
          <a:stretch/>
        </p:blipFill>
        <p:spPr>
          <a:xfrm>
            <a:off x="9149875" y="2069695"/>
            <a:ext cx="2308454" cy="2817098"/>
          </a:xfrm>
          <a:prstGeom prst="rect">
            <a:avLst/>
          </a:prstGeom>
        </p:spPr>
      </p:pic>
      <p:pic>
        <p:nvPicPr>
          <p:cNvPr id="25" name="Picture 24">
            <a:extLst>
              <a:ext uri="{FF2B5EF4-FFF2-40B4-BE49-F238E27FC236}">
                <a16:creationId xmlns:a16="http://schemas.microsoft.com/office/drawing/2014/main" id="{AB4CA98E-0790-1D03-B8D6-5611F55EE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797" y="5130863"/>
            <a:ext cx="4759532" cy="1362012"/>
          </a:xfrm>
          <a:prstGeom prst="rect">
            <a:avLst/>
          </a:prstGeom>
        </p:spPr>
      </p:pic>
    </p:spTree>
    <p:extLst>
      <p:ext uri="{BB962C8B-B14F-4D97-AF65-F5344CB8AC3E}">
        <p14:creationId xmlns:p14="http://schemas.microsoft.com/office/powerpoint/2010/main" val="20032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80837-1DC5-19C1-9947-F90C37291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69492-E899-6EFE-0812-1A72FC16206B}"/>
              </a:ext>
            </a:extLst>
          </p:cNvPr>
          <p:cNvSpPr>
            <a:spLocks noGrp="1"/>
          </p:cNvSpPr>
          <p:nvPr>
            <p:ph type="title"/>
          </p:nvPr>
        </p:nvSpPr>
        <p:spPr>
          <a:xfrm>
            <a:off x="389743" y="365125"/>
            <a:ext cx="11407515" cy="1325563"/>
          </a:xfrm>
          <a:prstGeom prst="roundRect">
            <a:avLst/>
          </a:prstGeom>
          <a:solidFill>
            <a:srgbClr val="009999"/>
          </a:solidFill>
          <a:ln>
            <a:solidFill>
              <a:srgbClr val="33CCCC"/>
            </a:solidFill>
          </a:ln>
        </p:spPr>
        <p:txBody>
          <a:bodyPr>
            <a:normAutofit/>
          </a:bodyPr>
          <a:lstStyle/>
          <a:p>
            <a:pPr algn="ctr"/>
            <a:r>
              <a:rPr lang="en-IN" b="1" dirty="0">
                <a:latin typeface="Century" panose="02040604050505020304" pitchFamily="18" charset="0"/>
              </a:rPr>
              <a:t>Booking Trends &amp; Seasonality in Booking</a:t>
            </a:r>
          </a:p>
        </p:txBody>
      </p:sp>
      <p:sp>
        <p:nvSpPr>
          <p:cNvPr id="3" name="Content Placeholder 2">
            <a:extLst>
              <a:ext uri="{FF2B5EF4-FFF2-40B4-BE49-F238E27FC236}">
                <a16:creationId xmlns:a16="http://schemas.microsoft.com/office/drawing/2014/main" id="{8C84BECB-9F47-1C33-C3BF-B13602ABC62D}"/>
              </a:ext>
            </a:extLst>
          </p:cNvPr>
          <p:cNvSpPr>
            <a:spLocks noGrp="1"/>
          </p:cNvSpPr>
          <p:nvPr>
            <p:ph idx="1"/>
          </p:nvPr>
        </p:nvSpPr>
        <p:spPr>
          <a:xfrm>
            <a:off x="389743" y="1825624"/>
            <a:ext cx="11407515" cy="4800027"/>
          </a:xfrm>
          <a:solidFill>
            <a:schemeClr val="tx1"/>
          </a:solidFill>
          <a:ln>
            <a:solidFill>
              <a:schemeClr val="tx1"/>
            </a:solidFill>
          </a:ln>
        </p:spPr>
        <p:txBody>
          <a:bodyPr/>
          <a:lstStyle/>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7272205D-5F96-9B1E-AFE2-DB8006DF4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39" y="2046474"/>
            <a:ext cx="5391461" cy="2179163"/>
          </a:xfrm>
          <a:prstGeom prst="rect">
            <a:avLst/>
          </a:prstGeom>
        </p:spPr>
      </p:pic>
      <p:pic>
        <p:nvPicPr>
          <p:cNvPr id="7" name="Picture 6">
            <a:extLst>
              <a:ext uri="{FF2B5EF4-FFF2-40B4-BE49-F238E27FC236}">
                <a16:creationId xmlns:a16="http://schemas.microsoft.com/office/drawing/2014/main" id="{73E9859F-E4C9-19F8-D9EE-7923A30CD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39" y="4357950"/>
            <a:ext cx="10912838" cy="2134925"/>
          </a:xfrm>
          <a:prstGeom prst="rect">
            <a:avLst/>
          </a:prstGeom>
        </p:spPr>
      </p:pic>
      <p:pic>
        <p:nvPicPr>
          <p:cNvPr id="9" name="Picture 8">
            <a:extLst>
              <a:ext uri="{FF2B5EF4-FFF2-40B4-BE49-F238E27FC236}">
                <a16:creationId xmlns:a16="http://schemas.microsoft.com/office/drawing/2014/main" id="{1EBCF8B1-9254-E711-BBA3-EE9709182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796" y="2043851"/>
            <a:ext cx="5206581" cy="2179163"/>
          </a:xfrm>
          <a:prstGeom prst="rect">
            <a:avLst/>
          </a:prstGeom>
        </p:spPr>
      </p:pic>
    </p:spTree>
    <p:extLst>
      <p:ext uri="{BB962C8B-B14F-4D97-AF65-F5344CB8AC3E}">
        <p14:creationId xmlns:p14="http://schemas.microsoft.com/office/powerpoint/2010/main" val="301202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03AA-E90E-A4ED-457E-9169F7633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4D898-F256-4412-1CAD-A6D97570C0DF}"/>
              </a:ext>
            </a:extLst>
          </p:cNvPr>
          <p:cNvSpPr>
            <a:spLocks noGrp="1"/>
          </p:cNvSpPr>
          <p:nvPr>
            <p:ph type="title"/>
          </p:nvPr>
        </p:nvSpPr>
        <p:spPr>
          <a:xfrm>
            <a:off x="284813" y="365125"/>
            <a:ext cx="11572407"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Average Daily Rate (ADR) Trend</a:t>
            </a:r>
          </a:p>
        </p:txBody>
      </p:sp>
      <p:sp>
        <p:nvSpPr>
          <p:cNvPr id="3" name="Content Placeholder 2">
            <a:extLst>
              <a:ext uri="{FF2B5EF4-FFF2-40B4-BE49-F238E27FC236}">
                <a16:creationId xmlns:a16="http://schemas.microsoft.com/office/drawing/2014/main" id="{50891026-41CC-632F-D1E7-8AA455CC55F9}"/>
              </a:ext>
            </a:extLst>
          </p:cNvPr>
          <p:cNvSpPr>
            <a:spLocks noGrp="1"/>
          </p:cNvSpPr>
          <p:nvPr>
            <p:ph idx="1"/>
          </p:nvPr>
        </p:nvSpPr>
        <p:spPr>
          <a:xfrm>
            <a:off x="284813" y="1825625"/>
            <a:ext cx="11572407" cy="4667250"/>
          </a:xfrm>
          <a:solidFill>
            <a:schemeClr val="tx1"/>
          </a:solidFill>
          <a:ln>
            <a:solidFill>
              <a:schemeClr val="tx1"/>
            </a:solidFill>
          </a:ln>
        </p:spPr>
        <p:txBody>
          <a:bodyPr/>
          <a:lstStyle/>
          <a:p>
            <a:r>
              <a:rPr lang="en-IN" dirty="0"/>
              <a:t> </a:t>
            </a:r>
          </a:p>
        </p:txBody>
      </p:sp>
      <p:pic>
        <p:nvPicPr>
          <p:cNvPr id="5" name="Picture 4">
            <a:extLst>
              <a:ext uri="{FF2B5EF4-FFF2-40B4-BE49-F238E27FC236}">
                <a16:creationId xmlns:a16="http://schemas.microsoft.com/office/drawing/2014/main" id="{B80C4068-AE48-7749-6165-7E7D52941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51" y="1984601"/>
            <a:ext cx="7887775" cy="1732960"/>
          </a:xfrm>
          <a:prstGeom prst="rect">
            <a:avLst/>
          </a:prstGeom>
        </p:spPr>
      </p:pic>
      <p:pic>
        <p:nvPicPr>
          <p:cNvPr id="7" name="Picture 6">
            <a:extLst>
              <a:ext uri="{FF2B5EF4-FFF2-40B4-BE49-F238E27FC236}">
                <a16:creationId xmlns:a16="http://schemas.microsoft.com/office/drawing/2014/main" id="{30A5138F-FB86-AB74-6843-F004924F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1" y="3876537"/>
            <a:ext cx="11350698" cy="2419333"/>
          </a:xfrm>
          <a:prstGeom prst="rect">
            <a:avLst/>
          </a:prstGeom>
        </p:spPr>
      </p:pic>
      <p:pic>
        <p:nvPicPr>
          <p:cNvPr id="9" name="Picture 8">
            <a:extLst>
              <a:ext uri="{FF2B5EF4-FFF2-40B4-BE49-F238E27FC236}">
                <a16:creationId xmlns:a16="http://schemas.microsoft.com/office/drawing/2014/main" id="{EE761CAA-773D-4057-C674-6606B9BDE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264" y="1984601"/>
            <a:ext cx="3327085" cy="1732960"/>
          </a:xfrm>
          <a:prstGeom prst="rect">
            <a:avLst/>
          </a:prstGeom>
        </p:spPr>
      </p:pic>
    </p:spTree>
    <p:extLst>
      <p:ext uri="{BB962C8B-B14F-4D97-AF65-F5344CB8AC3E}">
        <p14:creationId xmlns:p14="http://schemas.microsoft.com/office/powerpoint/2010/main" val="8656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1187</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Calibri Light</vt:lpstr>
      <vt:lpstr>Century</vt:lpstr>
      <vt:lpstr>Georgia</vt:lpstr>
      <vt:lpstr>Helvetica Neue</vt:lpstr>
      <vt:lpstr>Wingdings</vt:lpstr>
      <vt:lpstr>Office Theme</vt:lpstr>
      <vt:lpstr>PowerPoint Presentation</vt:lpstr>
      <vt:lpstr>Content</vt:lpstr>
      <vt:lpstr>Introduction and Objective</vt:lpstr>
      <vt:lpstr>Steps Of The Project</vt:lpstr>
      <vt:lpstr>Data Description</vt:lpstr>
      <vt:lpstr>Data Cleaning</vt:lpstr>
      <vt:lpstr>Cancellation Rate, Pattern &amp; Influencing Factors</vt:lpstr>
      <vt:lpstr>Booking Trends &amp; Seasonality in Booking</vt:lpstr>
      <vt:lpstr>Average Daily Rate (ADR) Trend</vt:lpstr>
      <vt:lpstr>Customer Demographics</vt:lpstr>
      <vt:lpstr>Findings From EDA</vt:lpstr>
      <vt:lpstr>Hypothesis Testing</vt:lpstr>
      <vt:lpstr>Predictive Modelling - Data Preparation</vt:lpstr>
      <vt:lpstr>Predictive Modelling - Performance of Models</vt:lpstr>
      <vt:lpstr>Operational 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Bidisha Pal</dc:creator>
  <cp:lastModifiedBy>Bidisha Pal</cp:lastModifiedBy>
  <cp:revision>1</cp:revision>
  <dcterms:created xsi:type="dcterms:W3CDTF">2024-10-26T04:49:15Z</dcterms:created>
  <dcterms:modified xsi:type="dcterms:W3CDTF">2024-10-26T18:18:38Z</dcterms:modified>
</cp:coreProperties>
</file>