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8"/>
  </p:notesMasterIdLst>
  <p:sldIdLst>
    <p:sldId id="256" r:id="rId2"/>
    <p:sldId id="257" r:id="rId3"/>
    <p:sldId id="283" r:id="rId4"/>
    <p:sldId id="284" r:id="rId5"/>
    <p:sldId id="259" r:id="rId6"/>
    <p:sldId id="260" r:id="rId7"/>
    <p:sldId id="305" r:id="rId8"/>
    <p:sldId id="286" r:id="rId9"/>
    <p:sldId id="268" r:id="rId10"/>
    <p:sldId id="306" r:id="rId11"/>
    <p:sldId id="307" r:id="rId12"/>
    <p:sldId id="308" r:id="rId13"/>
    <p:sldId id="309" r:id="rId14"/>
    <p:sldId id="285" r:id="rId15"/>
    <p:sldId id="300" r:id="rId16"/>
    <p:sldId id="282" r:id="rId17"/>
  </p:sldIdLst>
  <p:sldSz cx="4610100" cy="3460750"/>
  <p:notesSz cx="4610100" cy="3460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4DAD9-EFD4-4028-A1DB-BB0940BC07F0}" v="115" dt="2024-05-28T15:31:39.15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9886" autoAdjust="0"/>
  </p:normalViewPr>
  <p:slideViewPr>
    <p:cSldViewPr>
      <p:cViewPr varScale="1">
        <p:scale>
          <a:sx n="104" d="100"/>
          <a:sy n="104" d="100"/>
        </p:scale>
        <p:origin x="1620" y="68"/>
      </p:cViewPr>
      <p:guideLst>
        <p:guide orient="horz" pos="2880"/>
        <p:guide pos="2160"/>
      </p:guideLst>
    </p:cSldViewPr>
  </p:slideViewPr>
  <p:outlineViewPr>
    <p:cViewPr>
      <p:scale>
        <a:sx n="33" d="100"/>
        <a:sy n="33" d="100"/>
      </p:scale>
      <p:origin x="0" y="0"/>
    </p:cViewPr>
  </p:outlineViewPr>
  <p:notesTextViewPr>
    <p:cViewPr>
      <p:scale>
        <a:sx n="75" d="100"/>
        <a:sy n="75" d="100"/>
      </p:scale>
      <p:origin x="0" y="0"/>
    </p:cViewPr>
  </p:notesTextViewPr>
  <p:sorterViewPr>
    <p:cViewPr>
      <p:scale>
        <a:sx n="100" d="100"/>
        <a:sy n="100" d="100"/>
      </p:scale>
      <p:origin x="0" y="0"/>
    </p:cViewPr>
  </p:sorterViewPr>
  <p:notesViewPr>
    <p:cSldViewPr>
      <p:cViewPr varScale="1">
        <p:scale>
          <a:sx n="118" d="100"/>
          <a:sy n="118" d="100"/>
        </p:scale>
        <p:origin x="2016"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CE27D383-6E2A-4DD3-A782-C1CB18A842A3}" type="datetimeFigureOut">
              <a:rPr lang="en-IN" smtClean="0"/>
              <a:t>12-08-2024</a:t>
            </a:fld>
            <a:endParaRPr lang="en-IN"/>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D3336BE9-1B1E-4771-A562-46897489BA1E}" type="slidenum">
              <a:rPr lang="en-IN" smtClean="0"/>
              <a:t>‹#›</a:t>
            </a:fld>
            <a:endParaRPr lang="en-IN"/>
          </a:p>
        </p:txBody>
      </p:sp>
    </p:spTree>
    <p:extLst>
      <p:ext uri="{BB962C8B-B14F-4D97-AF65-F5344CB8AC3E}">
        <p14:creationId xmlns:p14="http://schemas.microsoft.com/office/powerpoint/2010/main" val="3841232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EBF5FA"/>
                </a:highlight>
                <a:latin typeface="ProximaVara-Roman"/>
              </a:rPr>
              <a:t> Contagion and common shocks are important concepts that help us understand how problems can spread in the financial system</a:t>
            </a: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a:t>
            </a:fld>
            <a:endParaRPr lang="en-IN"/>
          </a:p>
        </p:txBody>
      </p:sp>
    </p:spTree>
    <p:extLst>
      <p:ext uri="{BB962C8B-B14F-4D97-AF65-F5344CB8AC3E}">
        <p14:creationId xmlns:p14="http://schemas.microsoft.com/office/powerpoint/2010/main" val="29580988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12</a:t>
            </a:fld>
            <a:endParaRPr lang="en-IN"/>
          </a:p>
        </p:txBody>
      </p:sp>
    </p:spTree>
    <p:extLst>
      <p:ext uri="{BB962C8B-B14F-4D97-AF65-F5344CB8AC3E}">
        <p14:creationId xmlns:p14="http://schemas.microsoft.com/office/powerpoint/2010/main" val="36672156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13</a:t>
            </a:fld>
            <a:endParaRPr lang="en-IN"/>
          </a:p>
        </p:txBody>
      </p:sp>
    </p:spTree>
    <p:extLst>
      <p:ext uri="{BB962C8B-B14F-4D97-AF65-F5344CB8AC3E}">
        <p14:creationId xmlns:p14="http://schemas.microsoft.com/office/powerpoint/2010/main" val="838057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0000"/>
                </a:solidFill>
                <a:effectLst/>
                <a:highlight>
                  <a:srgbClr val="EBF5FA"/>
                </a:highlight>
                <a:latin typeface="ProximaVara-Roman"/>
              </a:rPr>
              <a:t>during these calm times, the way banks are connected (the interbank network structure) does not significantly change how stable the financial system is.  In calm times, banks don’t need to borrow much money from each other. This means that even if one bank has problems, it doesn’t lead to a chain reaction affecting other banks.</a:t>
            </a: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14</a:t>
            </a:fld>
            <a:endParaRPr lang="en-IN"/>
          </a:p>
        </p:txBody>
      </p:sp>
    </p:spTree>
    <p:extLst>
      <p:ext uri="{BB962C8B-B14F-4D97-AF65-F5344CB8AC3E}">
        <p14:creationId xmlns:p14="http://schemas.microsoft.com/office/powerpoint/2010/main" val="2654962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highlight>
                  <a:srgbClr val="FFFFFF"/>
                </a:highlight>
                <a:latin typeface="Arial" panose="020B0604020202020204" pitchFamily="34" charset="0"/>
              </a:rPr>
              <a:t>In such network structure, every node represents a bank and the connections between banks are represented by edge</a:t>
            </a: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3</a:t>
            </a:fld>
            <a:endParaRPr lang="en-IN"/>
          </a:p>
        </p:txBody>
      </p:sp>
    </p:spTree>
    <p:extLst>
      <p:ext uri="{BB962C8B-B14F-4D97-AF65-F5344CB8AC3E}">
        <p14:creationId xmlns:p14="http://schemas.microsoft.com/office/powerpoint/2010/main" val="87634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4</a:t>
            </a:fld>
            <a:endParaRPr lang="en-IN"/>
          </a:p>
        </p:txBody>
      </p:sp>
    </p:spTree>
    <p:extLst>
      <p:ext uri="{BB962C8B-B14F-4D97-AF65-F5344CB8AC3E}">
        <p14:creationId xmlns:p14="http://schemas.microsoft.com/office/powerpoint/2010/main" val="3759481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5</a:t>
            </a:fld>
            <a:endParaRPr lang="en-IN"/>
          </a:p>
        </p:txBody>
      </p:sp>
    </p:spTree>
    <p:extLst>
      <p:ext uri="{BB962C8B-B14F-4D97-AF65-F5344CB8AC3E}">
        <p14:creationId xmlns:p14="http://schemas.microsoft.com/office/powerpoint/2010/main" val="41894989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6</a:t>
            </a:fld>
            <a:endParaRPr lang="en-IN"/>
          </a:p>
        </p:txBody>
      </p:sp>
    </p:spTree>
    <p:extLst>
      <p:ext uri="{BB962C8B-B14F-4D97-AF65-F5344CB8AC3E}">
        <p14:creationId xmlns:p14="http://schemas.microsoft.com/office/powerpoint/2010/main" val="41457939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has to hold a certain fraction </a:t>
            </a:r>
            <a:r>
              <a:rPr lang="en-US" dirty="0" err="1"/>
              <a:t>rDk</a:t>
            </a:r>
            <a:r>
              <a:rPr lang="en-US" dirty="0"/>
              <a:t> of required reserves at the central bank, fixed banking capital </a:t>
            </a:r>
            <a:r>
              <a:rPr lang="en-US" dirty="0" err="1"/>
              <a:t>BCk</a:t>
            </a:r>
            <a:r>
              <a:rPr lang="en-US" dirty="0"/>
              <a:t> (which is as summed to be held in a highly liquid form), interbank loans Lk and </a:t>
            </a:r>
            <a:r>
              <a:rPr lang="en-US" dirty="0" err="1"/>
              <a:t>cen</a:t>
            </a:r>
            <a:r>
              <a:rPr lang="en-US" dirty="0"/>
              <a:t> </a:t>
            </a:r>
            <a:r>
              <a:rPr lang="en-US" dirty="0" err="1"/>
              <a:t>tral</a:t>
            </a:r>
            <a:r>
              <a:rPr lang="en-US" dirty="0"/>
              <a:t> bank loans </a:t>
            </a:r>
            <a:r>
              <a:rPr lang="en-US" dirty="0" err="1"/>
              <a:t>LCk</a:t>
            </a:r>
            <a:r>
              <a:rPr lang="en-US" dirty="0"/>
              <a:t>.</a:t>
            </a:r>
          </a:p>
          <a:p>
            <a:r>
              <a:rPr lang="en-US" dirty="0"/>
              <a:t>Lambda k is the fraction of the risky part of the portfolio. Mu k is the expected return, (sigma k)2 the expected variance of the portfolio and theta k is the banks risk aversion parameter. </a:t>
            </a:r>
            <a:r>
              <a:rPr lang="en-US" dirty="0" err="1"/>
              <a:t>Vk</a:t>
            </a:r>
            <a:r>
              <a:rPr lang="en-US" dirty="0"/>
              <a:t> t = </a:t>
            </a:r>
            <a:r>
              <a:rPr lang="en-US" dirty="0" err="1"/>
              <a:t>Ik</a:t>
            </a:r>
            <a:r>
              <a:rPr lang="en-US" dirty="0"/>
              <a:t> t + Ek t denotes the bank’s portfolio volume.</a:t>
            </a: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7</a:t>
            </a:fld>
            <a:endParaRPr lang="en-IN"/>
          </a:p>
        </p:txBody>
      </p:sp>
    </p:spTree>
    <p:extLst>
      <p:ext uri="{BB962C8B-B14F-4D97-AF65-F5344CB8AC3E}">
        <p14:creationId xmlns:p14="http://schemas.microsoft.com/office/powerpoint/2010/main" val="2389836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To characterize a network, average path lengths and degree of clustering is used. </a:t>
            </a:r>
            <a:r>
              <a:rPr lang="en-US" b="0" i="0" dirty="0">
                <a:solidFill>
                  <a:srgbClr val="000000"/>
                </a:solidFill>
                <a:effectLst/>
                <a:highlight>
                  <a:srgbClr val="EBF5FA"/>
                </a:highlight>
                <a:latin typeface="ProximaVara-Roman"/>
              </a:rPr>
              <a:t>Network topology refers to the arrangement of different elements (like banks) and how they are connected to each other.</a:t>
            </a:r>
          </a:p>
          <a:p>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9</a:t>
            </a:fld>
            <a:endParaRPr lang="en-IN"/>
          </a:p>
        </p:txBody>
      </p:sp>
    </p:spTree>
    <p:extLst>
      <p:ext uri="{BB962C8B-B14F-4D97-AF65-F5344CB8AC3E}">
        <p14:creationId xmlns:p14="http://schemas.microsoft.com/office/powerpoint/2010/main" val="4023234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EBF5FA"/>
                </a:highlight>
                <a:latin typeface="ProximaVara-Roman"/>
              </a:rPr>
              <a:t>a "random topology" is used, meaning that the connections between banks are made randomly rather than following a specific pattern.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EBF5FA"/>
                </a:highlight>
                <a:latin typeface="ProximaVara-Roman"/>
              </a:rPr>
              <a:t>The study aims to understand how different connection levels in a random topology affect financial stability during both crisis and normal scenarios.</a:t>
            </a:r>
          </a:p>
          <a:p>
            <a:r>
              <a:rPr lang="en-US" b="0" i="0" dirty="0">
                <a:solidFill>
                  <a:srgbClr val="000000"/>
                </a:solidFill>
                <a:effectLst/>
                <a:highlight>
                  <a:srgbClr val="EBF5FA"/>
                </a:highlight>
                <a:latin typeface="ProximaVara-Roman"/>
              </a:rPr>
              <a:t>if banks are too isolated (0.0), they may not be able to support each other during a crisis. Conversely, if they are too interconnected (1.0), a problem in one bank could quickly spread to others, leading to a larger crisis.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Microsoft Sans Serif"/>
                <a:cs typeface="Microsoft Sans Serif"/>
              </a:rPr>
              <a:t>In tranquil times, liquidity demand-driven interbank lending is low and cascading defaults are thus contained. </a:t>
            </a:r>
          </a:p>
          <a:p>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10</a:t>
            </a:fld>
            <a:endParaRPr lang="en-IN"/>
          </a:p>
        </p:txBody>
      </p:sp>
    </p:spTree>
    <p:extLst>
      <p:ext uri="{BB962C8B-B14F-4D97-AF65-F5344CB8AC3E}">
        <p14:creationId xmlns:p14="http://schemas.microsoft.com/office/powerpoint/2010/main" val="1348021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5"/>
          </p:nvPr>
        </p:nvSpPr>
        <p:spPr/>
        <p:txBody>
          <a:bodyPr/>
          <a:lstStyle/>
          <a:p>
            <a:fld id="{D3336BE9-1B1E-4771-A562-46897489BA1E}" type="slidenum">
              <a:rPr lang="en-IN" smtClean="0"/>
              <a:t>11</a:t>
            </a:fld>
            <a:endParaRPr lang="en-IN"/>
          </a:p>
        </p:txBody>
      </p:sp>
    </p:spTree>
    <p:extLst>
      <p:ext uri="{BB962C8B-B14F-4D97-AF65-F5344CB8AC3E}">
        <p14:creationId xmlns:p14="http://schemas.microsoft.com/office/powerpoint/2010/main" val="865272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72675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1" i="0">
                <a:solidFill>
                  <a:srgbClr val="19208C"/>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6" name="Holder 6"/>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1" i="0">
                <a:solidFill>
                  <a:srgbClr val="19208C"/>
                </a:solidFill>
                <a:latin typeface="Arial"/>
                <a:cs typeface="Arial"/>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7" name="Holder 7"/>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1" i="0">
                <a:solidFill>
                  <a:srgbClr val="19208C"/>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5" name="Holder 5"/>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4" name="Holder 4"/>
          <p:cNvSpPr>
            <a:spLocks noGrp="1"/>
          </p:cNvSpPr>
          <p:nvPr>
            <p:ph type="sldNum" sz="quarter" idx="7"/>
          </p:nvPr>
        </p:nvSpPr>
        <p:spPr/>
        <p:txBody>
          <a:bodyPr lIns="0" tIns="0" rIns="0" bIns="0"/>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7"/>
            <a:ext cx="4607999" cy="3455993"/>
          </a:xfrm>
          <a:prstGeom prst="rect">
            <a:avLst/>
          </a:prstGeom>
        </p:spPr>
      </p:pic>
      <p:sp>
        <p:nvSpPr>
          <p:cNvPr id="2" name="Holder 2"/>
          <p:cNvSpPr>
            <a:spLocks noGrp="1"/>
          </p:cNvSpPr>
          <p:nvPr>
            <p:ph type="title"/>
          </p:nvPr>
        </p:nvSpPr>
        <p:spPr>
          <a:xfrm>
            <a:off x="95300" y="60184"/>
            <a:ext cx="4419498" cy="191770"/>
          </a:xfrm>
          <a:prstGeom prst="rect">
            <a:avLst/>
          </a:prstGeom>
        </p:spPr>
        <p:txBody>
          <a:bodyPr wrap="square" lIns="0" tIns="0" rIns="0" bIns="0">
            <a:spAutoFit/>
          </a:bodyPr>
          <a:lstStyle>
            <a:lvl1pPr>
              <a:defRPr sz="1100" b="1" i="0">
                <a:solidFill>
                  <a:srgbClr val="19208C"/>
                </a:solidFill>
                <a:latin typeface="Arial"/>
                <a:cs typeface="Arial"/>
              </a:defRPr>
            </a:lvl1pPr>
          </a:lstStyle>
          <a:p>
            <a:endParaRPr/>
          </a:p>
        </p:txBody>
      </p:sp>
      <p:sp>
        <p:nvSpPr>
          <p:cNvPr id="3" name="Holder 3"/>
          <p:cNvSpPr>
            <a:spLocks noGrp="1"/>
          </p:cNvSpPr>
          <p:nvPr>
            <p:ph type="body" idx="1"/>
          </p:nvPr>
        </p:nvSpPr>
        <p:spPr>
          <a:xfrm>
            <a:off x="230505" y="795972"/>
            <a:ext cx="4149090"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567434" y="3218497"/>
            <a:ext cx="1475232" cy="17303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230505" y="3218497"/>
            <a:ext cx="1060323" cy="17303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smtClean="0"/>
              <a:t>8/12/2024</a:t>
            </a:fld>
            <a:endParaRPr lang="en-US"/>
          </a:p>
        </p:txBody>
      </p:sp>
      <p:sp>
        <p:nvSpPr>
          <p:cNvPr id="6" name="Holder 6"/>
          <p:cNvSpPr>
            <a:spLocks noGrp="1"/>
          </p:cNvSpPr>
          <p:nvPr>
            <p:ph type="sldNum" sz="quarter" idx="7"/>
          </p:nvPr>
        </p:nvSpPr>
        <p:spPr>
          <a:xfrm>
            <a:off x="4327271" y="3342776"/>
            <a:ext cx="268604" cy="105410"/>
          </a:xfrm>
          <a:prstGeom prst="rect">
            <a:avLst/>
          </a:prstGeom>
        </p:spPr>
        <p:txBody>
          <a:bodyPr wrap="square" lIns="0" tIns="0" rIns="0" bIns="0">
            <a:spAutoFit/>
          </a:bodyPr>
          <a:lstStyle>
            <a:lvl1pPr>
              <a:defRPr sz="500" b="1" i="0">
                <a:solidFill>
                  <a:schemeClr val="bg1"/>
                </a:solidFill>
                <a:latin typeface="Arial"/>
                <a:cs typeface="Arial"/>
              </a:defRPr>
            </a:lvl1pPr>
          </a:lstStyle>
          <a:p>
            <a:pPr marL="38100">
              <a:lnSpc>
                <a:spcPct val="100000"/>
              </a:lnSpc>
              <a:spcBef>
                <a:spcPts val="70"/>
              </a:spcBef>
            </a:pPr>
            <a:fld id="{81D60167-4931-47E6-BA6A-407CBD079E47}" type="slidenum">
              <a:rPr spc="-5" dirty="0"/>
              <a:t>‹#›</a:t>
            </a:fld>
            <a:r>
              <a:rPr spc="-60" dirty="0"/>
              <a:t> </a:t>
            </a:r>
            <a:r>
              <a:rPr spc="-5" dirty="0"/>
              <a:t>/</a:t>
            </a:r>
            <a:r>
              <a:rPr spc="-60" dirty="0"/>
              <a:t> </a:t>
            </a:r>
            <a:r>
              <a:rPr spc="-5" dirty="0"/>
              <a:t>27</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0" y="1223"/>
            <a:ext cx="4608004" cy="3456000"/>
          </a:xfrm>
          <a:prstGeom prst="rect">
            <a:avLst/>
          </a:prstGeom>
        </p:spPr>
      </p:pic>
      <p:sp>
        <p:nvSpPr>
          <p:cNvPr id="3" name="object 3"/>
          <p:cNvSpPr txBox="1">
            <a:spLocks noGrp="1"/>
          </p:cNvSpPr>
          <p:nvPr>
            <p:ph type="title"/>
          </p:nvPr>
        </p:nvSpPr>
        <p:spPr>
          <a:xfrm>
            <a:off x="386638" y="896462"/>
            <a:ext cx="3835400" cy="449162"/>
          </a:xfrm>
          <a:prstGeom prst="rect">
            <a:avLst/>
          </a:prstGeom>
        </p:spPr>
        <p:txBody>
          <a:bodyPr vert="horz" wrap="square" lIns="0" tIns="12065" rIns="0" bIns="0" rtlCol="0">
            <a:spAutoFit/>
          </a:bodyPr>
          <a:lstStyle/>
          <a:p>
            <a:pPr algn="ctr">
              <a:lnSpc>
                <a:spcPct val="150000"/>
              </a:lnSpc>
              <a:spcAft>
                <a:spcPts val="800"/>
              </a:spcAft>
            </a:pPr>
            <a:r>
              <a:rPr lang="en-IN" sz="1000" dirty="0">
                <a:latin typeface="Times New Roman" panose="02020603050405020304" pitchFamily="18" charset="0"/>
                <a:ea typeface="Calibri" panose="020F0502020204030204" pitchFamily="34" charset="0"/>
                <a:cs typeface="Times New Roman" panose="02020603050405020304" pitchFamily="18" charset="0"/>
              </a:rPr>
              <a:t>The effect of the interbank network structure on contagion </a:t>
            </a:r>
            <a:br>
              <a:rPr lang="en-IN" sz="1000" dirty="0">
                <a:latin typeface="Times New Roman" panose="02020603050405020304" pitchFamily="18" charset="0"/>
                <a:ea typeface="Calibri" panose="020F0502020204030204" pitchFamily="34" charset="0"/>
                <a:cs typeface="Times New Roman" panose="02020603050405020304" pitchFamily="18" charset="0"/>
              </a:rPr>
            </a:br>
            <a:r>
              <a:rPr lang="en-IN" sz="1000" dirty="0">
                <a:latin typeface="Times New Roman" panose="02020603050405020304" pitchFamily="18" charset="0"/>
                <a:ea typeface="Calibri" panose="020F0502020204030204" pitchFamily="34" charset="0"/>
                <a:cs typeface="Times New Roman" panose="02020603050405020304" pitchFamily="18" charset="0"/>
              </a:rPr>
              <a:t>and common shocks</a:t>
            </a:r>
            <a:endParaRPr lang="en-IN" sz="9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object 4"/>
          <p:cNvSpPr txBox="1"/>
          <p:nvPr/>
        </p:nvSpPr>
        <p:spPr>
          <a:xfrm>
            <a:off x="1085850" y="1453421"/>
            <a:ext cx="2389073" cy="166071"/>
          </a:xfrm>
          <a:prstGeom prst="rect">
            <a:avLst/>
          </a:prstGeom>
        </p:spPr>
        <p:txBody>
          <a:bodyPr vert="horz" wrap="square" lIns="0" tIns="12065" rIns="0" bIns="0" rtlCol="0">
            <a:spAutoFit/>
          </a:bodyPr>
          <a:lstStyle/>
          <a:p>
            <a:pPr marL="12700" algn="ctr">
              <a:lnSpc>
                <a:spcPct val="100000"/>
              </a:lnSpc>
              <a:spcBef>
                <a:spcPts val="95"/>
              </a:spcBef>
            </a:pPr>
            <a:r>
              <a:rPr lang="en-IN" sz="1000" b="1" dirty="0"/>
              <a:t>Co-Pierre Georg</a:t>
            </a:r>
            <a:endParaRPr sz="1000" b="1" dirty="0">
              <a:latin typeface="Microsoft Sans Serif"/>
              <a:cs typeface="Microsoft Sans Serif"/>
            </a:endParaRPr>
          </a:p>
        </p:txBody>
      </p:sp>
      <p:sp>
        <p:nvSpPr>
          <p:cNvPr id="6" name="object 6"/>
          <p:cNvSpPr txBox="1"/>
          <p:nvPr/>
        </p:nvSpPr>
        <p:spPr>
          <a:xfrm>
            <a:off x="3219450" y="2337967"/>
            <a:ext cx="1143000" cy="302006"/>
          </a:xfrm>
          <a:prstGeom prst="rect">
            <a:avLst/>
          </a:prstGeom>
        </p:spPr>
        <p:txBody>
          <a:bodyPr vert="horz" wrap="square" lIns="0" tIns="12065" rIns="0" bIns="0" rtlCol="0">
            <a:spAutoFit/>
          </a:bodyPr>
          <a:lstStyle/>
          <a:p>
            <a:pPr marL="12700">
              <a:lnSpc>
                <a:spcPct val="100000"/>
              </a:lnSpc>
              <a:spcBef>
                <a:spcPts val="95"/>
              </a:spcBef>
            </a:pPr>
            <a:r>
              <a:rPr lang="en-IN" sz="900" spc="25" dirty="0">
                <a:latin typeface="Microsoft Sans Serif"/>
                <a:cs typeface="Microsoft Sans Serif"/>
              </a:rPr>
              <a:t>Presented By:</a:t>
            </a:r>
          </a:p>
          <a:p>
            <a:pPr marL="12700">
              <a:lnSpc>
                <a:spcPct val="100000"/>
              </a:lnSpc>
              <a:spcBef>
                <a:spcPts val="95"/>
              </a:spcBef>
            </a:pPr>
            <a:r>
              <a:rPr lang="en-IN" sz="900" spc="25" dirty="0">
                <a:latin typeface="Microsoft Sans Serif"/>
                <a:cs typeface="Microsoft Sans Serif"/>
              </a:rPr>
              <a:t>Hemant Bidasaria</a:t>
            </a:r>
            <a:endParaRPr sz="900" dirty="0">
              <a:latin typeface="Microsoft Sans Serif"/>
              <a:cs typeface="Microsoft Sans Serif"/>
            </a:endParaRPr>
          </a:p>
        </p:txBody>
      </p:sp>
      <p:pic>
        <p:nvPicPr>
          <p:cNvPr id="7" name="object 7"/>
          <p:cNvPicPr/>
          <p:nvPr/>
        </p:nvPicPr>
        <p:blipFill>
          <a:blip r:embed="rId4" cstate="print"/>
          <a:stretch>
            <a:fillRect/>
          </a:stretch>
        </p:blipFill>
        <p:spPr>
          <a:xfrm>
            <a:off x="4228541" y="0"/>
            <a:ext cx="364175" cy="156730"/>
          </a:xfrm>
          <a:prstGeom prst="rect">
            <a:avLst/>
          </a:prstGeom>
        </p:spPr>
      </p:pic>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0" y="172287"/>
            <a:ext cx="1537800" cy="150682"/>
          </a:xfrm>
          <a:prstGeom prst="rect">
            <a:avLst/>
          </a:prstGeom>
        </p:spPr>
        <p:txBody>
          <a:bodyPr vert="horz" wrap="square" lIns="0" tIns="12065" rIns="0" bIns="0" rtlCol="0">
            <a:spAutoFit/>
          </a:bodyPr>
          <a:lstStyle/>
          <a:p>
            <a:pPr marL="12700">
              <a:lnSpc>
                <a:spcPct val="100000"/>
              </a:lnSpc>
              <a:spcBef>
                <a:spcPts val="95"/>
              </a:spcBef>
            </a:pPr>
            <a:r>
              <a:rPr lang="en-IN" sz="900" spc="40" dirty="0">
                <a:latin typeface="Microsoft Sans Serif"/>
                <a:cs typeface="Microsoft Sans Serif"/>
              </a:rPr>
              <a:t>Figures and Observations</a:t>
            </a:r>
            <a:endParaRPr sz="700" dirty="0">
              <a:latin typeface="Microsoft Sans Serif"/>
              <a:cs typeface="Microsoft Sans Serif"/>
            </a:endParaRPr>
          </a:p>
        </p:txBody>
      </p:sp>
      <p:sp>
        <p:nvSpPr>
          <p:cNvPr id="4" name="object 28">
            <a:extLst>
              <a:ext uri="{FF2B5EF4-FFF2-40B4-BE49-F238E27FC236}">
                <a16:creationId xmlns:a16="http://schemas.microsoft.com/office/drawing/2014/main" id="{453ECC39-4B79-E24F-7284-01E96CDBDE9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10</a:t>
            </a:fld>
            <a:r>
              <a:rPr spc="-60" dirty="0"/>
              <a:t> </a:t>
            </a:r>
            <a:r>
              <a:rPr spc="-5" dirty="0"/>
              <a:t>/</a:t>
            </a:r>
            <a:r>
              <a:rPr spc="-60" dirty="0"/>
              <a:t> </a:t>
            </a:r>
            <a:r>
              <a:rPr spc="-5" dirty="0"/>
              <a:t>2</a:t>
            </a:r>
            <a:r>
              <a:rPr lang="en-IN" spc="-5" dirty="0"/>
              <a:t>6</a:t>
            </a:r>
            <a:endParaRPr spc="-5" dirty="0"/>
          </a:p>
        </p:txBody>
      </p:sp>
      <p:sp>
        <p:nvSpPr>
          <p:cNvPr id="11" name="object 3">
            <a:extLst>
              <a:ext uri="{FF2B5EF4-FFF2-40B4-BE49-F238E27FC236}">
                <a16:creationId xmlns:a16="http://schemas.microsoft.com/office/drawing/2014/main" id="{CF475865-B183-959E-6645-A144316DB4D9}"/>
              </a:ext>
            </a:extLst>
          </p:cNvPr>
          <p:cNvSpPr txBox="1"/>
          <p:nvPr/>
        </p:nvSpPr>
        <p:spPr>
          <a:xfrm>
            <a:off x="157651" y="815975"/>
            <a:ext cx="1690199" cy="1439240"/>
          </a:xfrm>
          <a:prstGeom prst="rect">
            <a:avLst/>
          </a:prstGeom>
        </p:spPr>
        <p:txBody>
          <a:bodyPr vert="horz" wrap="square" lIns="0" tIns="10795" rIns="0" bIns="0" rtlCol="0">
            <a:spAutoFit/>
          </a:bodyPr>
          <a:lstStyle/>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Fig 3 shows the effect of different network topologies on financial stability. </a:t>
            </a:r>
          </a:p>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Top: crisis scenario and random topology. </a:t>
            </a:r>
          </a:p>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Bottom: normal scenario and random topology. </a:t>
            </a:r>
          </a:p>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Connection levels of </a:t>
            </a:r>
            <a:r>
              <a:rPr lang="en-US" sz="900" spc="-20" dirty="0" err="1">
                <a:latin typeface="Microsoft Sans Serif"/>
                <a:cs typeface="Microsoft Sans Serif"/>
              </a:rPr>
              <a:t>connLevel</a:t>
            </a:r>
            <a:r>
              <a:rPr lang="en-US" sz="900" spc="-20" dirty="0">
                <a:latin typeface="Microsoft Sans Serif"/>
                <a:cs typeface="Microsoft Sans Serif"/>
              </a:rPr>
              <a:t> = 0.0,0.2,0.4,0.6,0.8,1.0 were used.</a:t>
            </a:r>
          </a:p>
        </p:txBody>
      </p:sp>
      <p:pic>
        <p:nvPicPr>
          <p:cNvPr id="6" name="Picture 5">
            <a:extLst>
              <a:ext uri="{FF2B5EF4-FFF2-40B4-BE49-F238E27FC236}">
                <a16:creationId xmlns:a16="http://schemas.microsoft.com/office/drawing/2014/main" id="{3F52F873-8012-2B02-424E-9D2426252BAC}"/>
              </a:ext>
            </a:extLst>
          </p:cNvPr>
          <p:cNvPicPr>
            <a:picLocks noChangeAspect="1"/>
          </p:cNvPicPr>
          <p:nvPr/>
        </p:nvPicPr>
        <p:blipFill rotWithShape="1">
          <a:blip r:embed="rId3"/>
          <a:srcRect l="18166" r="16679"/>
          <a:stretch/>
        </p:blipFill>
        <p:spPr>
          <a:xfrm>
            <a:off x="1847850" y="511175"/>
            <a:ext cx="2748025" cy="2743200"/>
          </a:xfrm>
          <a:prstGeom prst="rect">
            <a:avLst/>
          </a:prstGeom>
        </p:spPr>
      </p:pic>
    </p:spTree>
    <p:extLst>
      <p:ext uri="{BB962C8B-B14F-4D97-AF65-F5344CB8AC3E}">
        <p14:creationId xmlns:p14="http://schemas.microsoft.com/office/powerpoint/2010/main" val="3104978330"/>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0" y="172287"/>
            <a:ext cx="1537800" cy="150682"/>
          </a:xfrm>
          <a:prstGeom prst="rect">
            <a:avLst/>
          </a:prstGeom>
        </p:spPr>
        <p:txBody>
          <a:bodyPr vert="horz" wrap="square" lIns="0" tIns="12065" rIns="0" bIns="0" rtlCol="0">
            <a:spAutoFit/>
          </a:bodyPr>
          <a:lstStyle/>
          <a:p>
            <a:pPr marL="12700">
              <a:lnSpc>
                <a:spcPct val="100000"/>
              </a:lnSpc>
              <a:spcBef>
                <a:spcPts val="95"/>
              </a:spcBef>
            </a:pPr>
            <a:r>
              <a:rPr lang="en-IN" sz="900" spc="40" dirty="0">
                <a:latin typeface="Microsoft Sans Serif"/>
                <a:cs typeface="Microsoft Sans Serif"/>
              </a:rPr>
              <a:t>Figures and Observations</a:t>
            </a:r>
            <a:endParaRPr sz="700" dirty="0">
              <a:latin typeface="Microsoft Sans Serif"/>
              <a:cs typeface="Microsoft Sans Serif"/>
            </a:endParaRPr>
          </a:p>
        </p:txBody>
      </p:sp>
      <p:sp>
        <p:nvSpPr>
          <p:cNvPr id="4" name="object 28">
            <a:extLst>
              <a:ext uri="{FF2B5EF4-FFF2-40B4-BE49-F238E27FC236}">
                <a16:creationId xmlns:a16="http://schemas.microsoft.com/office/drawing/2014/main" id="{453ECC39-4B79-E24F-7284-01E96CDBDE9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11</a:t>
            </a:fld>
            <a:r>
              <a:rPr spc="-60" dirty="0"/>
              <a:t> </a:t>
            </a:r>
            <a:r>
              <a:rPr spc="-5" dirty="0"/>
              <a:t>/</a:t>
            </a:r>
            <a:r>
              <a:rPr spc="-60" dirty="0"/>
              <a:t> </a:t>
            </a:r>
            <a:r>
              <a:rPr spc="-5" dirty="0"/>
              <a:t>2</a:t>
            </a:r>
            <a:r>
              <a:rPr lang="en-IN" spc="-5" dirty="0"/>
              <a:t>6</a:t>
            </a:r>
            <a:endParaRPr spc="-5" dirty="0"/>
          </a:p>
        </p:txBody>
      </p:sp>
      <p:sp>
        <p:nvSpPr>
          <p:cNvPr id="11" name="object 3">
            <a:extLst>
              <a:ext uri="{FF2B5EF4-FFF2-40B4-BE49-F238E27FC236}">
                <a16:creationId xmlns:a16="http://schemas.microsoft.com/office/drawing/2014/main" id="{CF475865-B183-959E-6645-A144316DB4D9}"/>
              </a:ext>
            </a:extLst>
          </p:cNvPr>
          <p:cNvSpPr txBox="1"/>
          <p:nvPr/>
        </p:nvSpPr>
        <p:spPr>
          <a:xfrm>
            <a:off x="157651" y="815975"/>
            <a:ext cx="1690199" cy="1146596"/>
          </a:xfrm>
          <a:prstGeom prst="rect">
            <a:avLst/>
          </a:prstGeom>
        </p:spPr>
        <p:txBody>
          <a:bodyPr vert="horz" wrap="square" lIns="0" tIns="10795" rIns="0" bIns="0" rtlCol="0">
            <a:spAutoFit/>
          </a:bodyPr>
          <a:lstStyle/>
          <a:p>
            <a:pPr marL="12065" marR="5080" algn="ctr">
              <a:lnSpc>
                <a:spcPct val="101000"/>
              </a:lnSpc>
              <a:spcBef>
                <a:spcPts val="85"/>
              </a:spcBef>
              <a:buClr>
                <a:srgbClr val="6B8DA7"/>
              </a:buClr>
              <a:tabLst>
                <a:tab pos="158115" algn="l"/>
              </a:tabLst>
            </a:pPr>
            <a:r>
              <a:rPr lang="en-US" sz="900" spc="-20" dirty="0">
                <a:latin typeface="Microsoft Sans Serif"/>
                <a:cs typeface="Microsoft Sans Serif"/>
              </a:rPr>
              <a:t>Network Structures affecting the stability of financial market</a:t>
            </a:r>
          </a:p>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  Fig 4: Top: crisis scenario and scale-free (BA) network with m = 1, 2, 4, 10. </a:t>
            </a:r>
          </a:p>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Bottom: crisis scenario and small world (WS) network with b=0.001, 0.005, 0.01, 0.05, 0.1.</a:t>
            </a:r>
          </a:p>
        </p:txBody>
      </p:sp>
      <p:pic>
        <p:nvPicPr>
          <p:cNvPr id="8" name="Picture 7">
            <a:extLst>
              <a:ext uri="{FF2B5EF4-FFF2-40B4-BE49-F238E27FC236}">
                <a16:creationId xmlns:a16="http://schemas.microsoft.com/office/drawing/2014/main" id="{10827D77-A07F-4792-D2D6-DE094A04C33A}"/>
              </a:ext>
            </a:extLst>
          </p:cNvPr>
          <p:cNvPicPr>
            <a:picLocks noChangeAspect="1"/>
          </p:cNvPicPr>
          <p:nvPr/>
        </p:nvPicPr>
        <p:blipFill>
          <a:blip r:embed="rId3"/>
          <a:stretch>
            <a:fillRect/>
          </a:stretch>
        </p:blipFill>
        <p:spPr>
          <a:xfrm>
            <a:off x="2000250" y="587375"/>
            <a:ext cx="2530243" cy="2609998"/>
          </a:xfrm>
          <a:prstGeom prst="rect">
            <a:avLst/>
          </a:prstGeom>
        </p:spPr>
      </p:pic>
    </p:spTree>
    <p:extLst>
      <p:ext uri="{BB962C8B-B14F-4D97-AF65-F5344CB8AC3E}">
        <p14:creationId xmlns:p14="http://schemas.microsoft.com/office/powerpoint/2010/main" val="386895391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0" y="172287"/>
            <a:ext cx="1537800" cy="150682"/>
          </a:xfrm>
          <a:prstGeom prst="rect">
            <a:avLst/>
          </a:prstGeom>
        </p:spPr>
        <p:txBody>
          <a:bodyPr vert="horz" wrap="square" lIns="0" tIns="12065" rIns="0" bIns="0" rtlCol="0">
            <a:spAutoFit/>
          </a:bodyPr>
          <a:lstStyle/>
          <a:p>
            <a:pPr marL="12700">
              <a:lnSpc>
                <a:spcPct val="100000"/>
              </a:lnSpc>
              <a:spcBef>
                <a:spcPts val="95"/>
              </a:spcBef>
            </a:pPr>
            <a:r>
              <a:rPr lang="en-IN" sz="900" spc="40" dirty="0">
                <a:latin typeface="Microsoft Sans Serif"/>
                <a:cs typeface="Microsoft Sans Serif"/>
              </a:rPr>
              <a:t>Figures and Observations</a:t>
            </a:r>
            <a:endParaRPr sz="700" dirty="0">
              <a:latin typeface="Microsoft Sans Serif"/>
              <a:cs typeface="Microsoft Sans Serif"/>
            </a:endParaRPr>
          </a:p>
        </p:txBody>
      </p:sp>
      <p:sp>
        <p:nvSpPr>
          <p:cNvPr id="4" name="object 28">
            <a:extLst>
              <a:ext uri="{FF2B5EF4-FFF2-40B4-BE49-F238E27FC236}">
                <a16:creationId xmlns:a16="http://schemas.microsoft.com/office/drawing/2014/main" id="{453ECC39-4B79-E24F-7284-01E96CDBDE9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12</a:t>
            </a:fld>
            <a:r>
              <a:rPr spc="-60" dirty="0"/>
              <a:t> </a:t>
            </a:r>
            <a:r>
              <a:rPr spc="-5" dirty="0"/>
              <a:t>/</a:t>
            </a:r>
            <a:r>
              <a:rPr spc="-60" dirty="0"/>
              <a:t> </a:t>
            </a:r>
            <a:r>
              <a:rPr spc="-5" dirty="0"/>
              <a:t>2</a:t>
            </a:r>
            <a:r>
              <a:rPr lang="en-IN" spc="-5" dirty="0"/>
              <a:t>6</a:t>
            </a:r>
            <a:endParaRPr spc="-5" dirty="0"/>
          </a:p>
        </p:txBody>
      </p:sp>
      <p:sp>
        <p:nvSpPr>
          <p:cNvPr id="11" name="object 3">
            <a:extLst>
              <a:ext uri="{FF2B5EF4-FFF2-40B4-BE49-F238E27FC236}">
                <a16:creationId xmlns:a16="http://schemas.microsoft.com/office/drawing/2014/main" id="{CF475865-B183-959E-6645-A144316DB4D9}"/>
              </a:ext>
            </a:extLst>
          </p:cNvPr>
          <p:cNvSpPr txBox="1"/>
          <p:nvPr/>
        </p:nvSpPr>
        <p:spPr>
          <a:xfrm>
            <a:off x="157651" y="815975"/>
            <a:ext cx="1690199" cy="1706236"/>
          </a:xfrm>
          <a:prstGeom prst="rect">
            <a:avLst/>
          </a:prstGeom>
        </p:spPr>
        <p:txBody>
          <a:bodyPr vert="horz" wrap="square" lIns="0" tIns="10795" rIns="0" bIns="0" rtlCol="0">
            <a:spAutoFit/>
          </a:bodyPr>
          <a:lstStyle/>
          <a:p>
            <a:pPr marL="12065" marR="5080" algn="ctr">
              <a:lnSpc>
                <a:spcPct val="101000"/>
              </a:lnSpc>
              <a:spcBef>
                <a:spcPts val="85"/>
              </a:spcBef>
              <a:buClr>
                <a:srgbClr val="6B8DA7"/>
              </a:buClr>
              <a:tabLst>
                <a:tab pos="158115" algn="l"/>
              </a:tabLst>
            </a:pPr>
            <a:r>
              <a:rPr lang="en-US" sz="900" spc="-20" dirty="0">
                <a:latin typeface="Microsoft Sans Serif"/>
                <a:cs typeface="Microsoft Sans Serif"/>
              </a:rPr>
              <a:t>A visual representation showing how different types of connections (called "network topologies") between banks affect the amount of money they lend to each other </a:t>
            </a:r>
          </a:p>
          <a:p>
            <a:pPr marL="92075" marR="5080" indent="-80963" algn="ctr">
              <a:lnSpc>
                <a:spcPct val="101000"/>
              </a:lnSpc>
              <a:spcBef>
                <a:spcPts val="85"/>
              </a:spcBef>
              <a:buClr>
                <a:srgbClr val="6B8DA7"/>
              </a:buClr>
              <a:buFont typeface="Arial" panose="020B0604020202020204" pitchFamily="34" charset="0"/>
              <a:buChar char="•"/>
              <a:tabLst>
                <a:tab pos="177800" algn="l"/>
              </a:tabLst>
            </a:pPr>
            <a:r>
              <a:rPr lang="en-US" sz="900" spc="-20" dirty="0">
                <a:latin typeface="Microsoft Sans Serif"/>
                <a:cs typeface="Microsoft Sans Serif"/>
              </a:rPr>
              <a:t>Top: Crisis scenario and random topology, with connection levels of </a:t>
            </a:r>
            <a:r>
              <a:rPr lang="en-US" sz="900" spc="-20" dirty="0" err="1">
                <a:latin typeface="Microsoft Sans Serif"/>
                <a:cs typeface="Microsoft Sans Serif"/>
              </a:rPr>
              <a:t>connLevel</a:t>
            </a:r>
            <a:r>
              <a:rPr lang="en-US" sz="900" spc="-20" dirty="0">
                <a:latin typeface="Microsoft Sans Serif"/>
                <a:cs typeface="Microsoft Sans Serif"/>
              </a:rPr>
              <a:t> = 0.0, 0.2, 0.4, 0.6,0.8, 1.0. </a:t>
            </a:r>
          </a:p>
          <a:p>
            <a:pPr marL="183515" marR="5080" indent="-171450" algn="ctr">
              <a:lnSpc>
                <a:spcPct val="101000"/>
              </a:lnSpc>
              <a:spcBef>
                <a:spcPts val="85"/>
              </a:spcBef>
              <a:buClr>
                <a:srgbClr val="6B8DA7"/>
              </a:buClr>
              <a:buFont typeface="Arial" panose="020B0604020202020204" pitchFamily="34" charset="0"/>
              <a:buChar char="•"/>
              <a:tabLst>
                <a:tab pos="158115" algn="l"/>
              </a:tabLst>
            </a:pPr>
            <a:r>
              <a:rPr lang="en-US" sz="900" spc="-20" dirty="0">
                <a:latin typeface="Microsoft Sans Serif"/>
                <a:cs typeface="Microsoft Sans Serif"/>
              </a:rPr>
              <a:t>Bottom: Crisis scenario and scale-free network with m =1,2,4,10.</a:t>
            </a:r>
          </a:p>
        </p:txBody>
      </p:sp>
      <p:pic>
        <p:nvPicPr>
          <p:cNvPr id="5" name="Picture 4">
            <a:extLst>
              <a:ext uri="{FF2B5EF4-FFF2-40B4-BE49-F238E27FC236}">
                <a16:creationId xmlns:a16="http://schemas.microsoft.com/office/drawing/2014/main" id="{2290D879-B7E1-290D-BF61-7CD42A222EC1}"/>
              </a:ext>
            </a:extLst>
          </p:cNvPr>
          <p:cNvPicPr>
            <a:picLocks noChangeAspect="1"/>
          </p:cNvPicPr>
          <p:nvPr/>
        </p:nvPicPr>
        <p:blipFill>
          <a:blip r:embed="rId3"/>
          <a:stretch>
            <a:fillRect/>
          </a:stretch>
        </p:blipFill>
        <p:spPr>
          <a:xfrm>
            <a:off x="2076450" y="520651"/>
            <a:ext cx="2479498" cy="2570393"/>
          </a:xfrm>
          <a:prstGeom prst="rect">
            <a:avLst/>
          </a:prstGeom>
        </p:spPr>
      </p:pic>
    </p:spTree>
    <p:extLst>
      <p:ext uri="{BB962C8B-B14F-4D97-AF65-F5344CB8AC3E}">
        <p14:creationId xmlns:p14="http://schemas.microsoft.com/office/powerpoint/2010/main" val="247281650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0" y="172287"/>
            <a:ext cx="1537800" cy="150682"/>
          </a:xfrm>
          <a:prstGeom prst="rect">
            <a:avLst/>
          </a:prstGeom>
        </p:spPr>
        <p:txBody>
          <a:bodyPr vert="horz" wrap="square" lIns="0" tIns="12065" rIns="0" bIns="0" rtlCol="0">
            <a:spAutoFit/>
          </a:bodyPr>
          <a:lstStyle/>
          <a:p>
            <a:pPr marL="12700">
              <a:lnSpc>
                <a:spcPct val="100000"/>
              </a:lnSpc>
              <a:spcBef>
                <a:spcPts val="95"/>
              </a:spcBef>
            </a:pPr>
            <a:r>
              <a:rPr lang="en-IN" sz="900" spc="40" dirty="0">
                <a:latin typeface="Microsoft Sans Serif"/>
                <a:cs typeface="Microsoft Sans Serif"/>
              </a:rPr>
              <a:t>Figures and Observations</a:t>
            </a:r>
            <a:endParaRPr sz="700" dirty="0">
              <a:latin typeface="Microsoft Sans Serif"/>
              <a:cs typeface="Microsoft Sans Serif"/>
            </a:endParaRPr>
          </a:p>
        </p:txBody>
      </p:sp>
      <p:sp>
        <p:nvSpPr>
          <p:cNvPr id="4" name="object 28">
            <a:extLst>
              <a:ext uri="{FF2B5EF4-FFF2-40B4-BE49-F238E27FC236}">
                <a16:creationId xmlns:a16="http://schemas.microsoft.com/office/drawing/2014/main" id="{453ECC39-4B79-E24F-7284-01E96CDBDE9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13</a:t>
            </a:fld>
            <a:r>
              <a:rPr spc="-60" dirty="0"/>
              <a:t> </a:t>
            </a:r>
            <a:r>
              <a:rPr spc="-5" dirty="0"/>
              <a:t>/</a:t>
            </a:r>
            <a:r>
              <a:rPr spc="-60" dirty="0"/>
              <a:t> </a:t>
            </a:r>
            <a:r>
              <a:rPr spc="-5" dirty="0"/>
              <a:t>2</a:t>
            </a:r>
            <a:r>
              <a:rPr lang="en-IN" spc="-5" dirty="0"/>
              <a:t>6</a:t>
            </a:r>
            <a:endParaRPr spc="-5" dirty="0"/>
          </a:p>
        </p:txBody>
      </p:sp>
      <p:sp>
        <p:nvSpPr>
          <p:cNvPr id="11" name="object 3">
            <a:extLst>
              <a:ext uri="{FF2B5EF4-FFF2-40B4-BE49-F238E27FC236}">
                <a16:creationId xmlns:a16="http://schemas.microsoft.com/office/drawing/2014/main" id="{CF475865-B183-959E-6645-A144316DB4D9}"/>
              </a:ext>
            </a:extLst>
          </p:cNvPr>
          <p:cNvSpPr txBox="1"/>
          <p:nvPr/>
        </p:nvSpPr>
        <p:spPr>
          <a:xfrm>
            <a:off x="157651" y="815975"/>
            <a:ext cx="1690199" cy="1413592"/>
          </a:xfrm>
          <a:prstGeom prst="rect">
            <a:avLst/>
          </a:prstGeom>
        </p:spPr>
        <p:txBody>
          <a:bodyPr vert="horz" wrap="square" lIns="0" tIns="10795" rIns="0" bIns="0" rtlCol="0">
            <a:spAutoFit/>
          </a:bodyPr>
          <a:lstStyle/>
          <a:p>
            <a:pPr marL="12065" marR="5080" algn="ctr">
              <a:lnSpc>
                <a:spcPct val="101000"/>
              </a:lnSpc>
              <a:spcBef>
                <a:spcPts val="85"/>
              </a:spcBef>
              <a:buClr>
                <a:srgbClr val="6B8DA7"/>
              </a:buClr>
              <a:tabLst>
                <a:tab pos="158115" algn="l"/>
              </a:tabLst>
            </a:pPr>
            <a:r>
              <a:rPr lang="en-US" sz="900" spc="-20" dirty="0">
                <a:latin typeface="Microsoft Sans Serif"/>
                <a:cs typeface="Microsoft Sans Serif"/>
              </a:rPr>
              <a:t> The effect of central bank activity for different scenarios.</a:t>
            </a:r>
          </a:p>
          <a:p>
            <a:pPr marL="12065" marR="5080" algn="ctr">
              <a:lnSpc>
                <a:spcPct val="101000"/>
              </a:lnSpc>
              <a:spcBef>
                <a:spcPts val="85"/>
              </a:spcBef>
              <a:buClr>
                <a:srgbClr val="6B8DA7"/>
              </a:buClr>
              <a:tabLst>
                <a:tab pos="158115" algn="l"/>
              </a:tabLst>
            </a:pPr>
            <a:r>
              <a:rPr lang="en-US" sz="900" spc="-20" dirty="0">
                <a:latin typeface="Microsoft Sans Serif"/>
                <a:cs typeface="Microsoft Sans Serif"/>
              </a:rPr>
              <a:t> Top: Number of active banks over simulation time for a random network with connectivity of 0.2. </a:t>
            </a:r>
          </a:p>
          <a:p>
            <a:pPr marL="12065" marR="5080" algn="ctr">
              <a:lnSpc>
                <a:spcPct val="101000"/>
              </a:lnSpc>
              <a:spcBef>
                <a:spcPts val="85"/>
              </a:spcBef>
              <a:buClr>
                <a:srgbClr val="6B8DA7"/>
              </a:buClr>
              <a:tabLst>
                <a:tab pos="158115" algn="l"/>
              </a:tabLst>
            </a:pPr>
            <a:r>
              <a:rPr lang="en-US" sz="900" spc="-20" dirty="0">
                <a:latin typeface="Microsoft Sans Serif"/>
                <a:cs typeface="Microsoft Sans Serif"/>
              </a:rPr>
              <a:t>Bottom: Interbank loan volume over simulation time for a random network with connectivity of 0.2. The central bank activity </a:t>
            </a:r>
            <a:r>
              <a:rPr lang="en-US" sz="900" spc="-20" dirty="0" err="1">
                <a:latin typeface="Microsoft Sans Serif"/>
                <a:cs typeface="Microsoft Sans Serif"/>
              </a:rPr>
              <a:t>a</a:t>
            </a:r>
            <a:r>
              <a:rPr lang="en-US" sz="900" spc="-20" baseline="30000" dirty="0" err="1">
                <a:latin typeface="Microsoft Sans Serif"/>
                <a:cs typeface="Microsoft Sans Serif"/>
              </a:rPr>
              <a:t>k</a:t>
            </a:r>
            <a:r>
              <a:rPr lang="en-US" sz="900" spc="-20" dirty="0">
                <a:latin typeface="Microsoft Sans Serif"/>
                <a:cs typeface="Microsoft Sans Serif"/>
              </a:rPr>
              <a:t> varied between </a:t>
            </a:r>
            <a:r>
              <a:rPr lang="en-US" sz="900" spc="-20" dirty="0" err="1">
                <a:latin typeface="Microsoft Sans Serif"/>
                <a:cs typeface="Microsoft Sans Serif"/>
              </a:rPr>
              <a:t>a</a:t>
            </a:r>
            <a:r>
              <a:rPr lang="en-US" sz="900" spc="-20" baseline="30000" dirty="0" err="1">
                <a:latin typeface="Microsoft Sans Serif"/>
                <a:cs typeface="Microsoft Sans Serif"/>
              </a:rPr>
              <a:t>k</a:t>
            </a:r>
            <a:r>
              <a:rPr lang="en-US" sz="900" spc="-20" dirty="0">
                <a:latin typeface="Microsoft Sans Serif"/>
                <a:cs typeface="Microsoft Sans Serif"/>
              </a:rPr>
              <a:t> = 0.0 and </a:t>
            </a:r>
            <a:r>
              <a:rPr lang="en-US" sz="900" spc="-20" dirty="0" err="1">
                <a:latin typeface="Microsoft Sans Serif"/>
                <a:cs typeface="Microsoft Sans Serif"/>
              </a:rPr>
              <a:t>a</a:t>
            </a:r>
            <a:r>
              <a:rPr lang="en-US" sz="900" spc="-20" baseline="30000" dirty="0" err="1">
                <a:latin typeface="Microsoft Sans Serif"/>
                <a:cs typeface="Microsoft Sans Serif"/>
              </a:rPr>
              <a:t>k</a:t>
            </a:r>
            <a:r>
              <a:rPr lang="en-US" sz="900" spc="-20" dirty="0">
                <a:latin typeface="Microsoft Sans Serif"/>
                <a:cs typeface="Microsoft Sans Serif"/>
              </a:rPr>
              <a:t> = 1.0</a:t>
            </a:r>
          </a:p>
        </p:txBody>
      </p:sp>
      <p:pic>
        <p:nvPicPr>
          <p:cNvPr id="6" name="Picture 5">
            <a:extLst>
              <a:ext uri="{FF2B5EF4-FFF2-40B4-BE49-F238E27FC236}">
                <a16:creationId xmlns:a16="http://schemas.microsoft.com/office/drawing/2014/main" id="{288F0C7D-E97F-00F2-0E11-2CBE2036A085}"/>
              </a:ext>
            </a:extLst>
          </p:cNvPr>
          <p:cNvPicPr>
            <a:picLocks noChangeAspect="1"/>
          </p:cNvPicPr>
          <p:nvPr/>
        </p:nvPicPr>
        <p:blipFill>
          <a:blip r:embed="rId3"/>
          <a:stretch>
            <a:fillRect/>
          </a:stretch>
        </p:blipFill>
        <p:spPr>
          <a:xfrm>
            <a:off x="2076450" y="514646"/>
            <a:ext cx="2419413" cy="2739730"/>
          </a:xfrm>
          <a:prstGeom prst="rect">
            <a:avLst/>
          </a:prstGeom>
        </p:spPr>
      </p:pic>
    </p:spTree>
    <p:extLst>
      <p:ext uri="{BB962C8B-B14F-4D97-AF65-F5344CB8AC3E}">
        <p14:creationId xmlns:p14="http://schemas.microsoft.com/office/powerpoint/2010/main" val="3707759841"/>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84" y="587375"/>
            <a:ext cx="4402455" cy="3074303"/>
          </a:xfrm>
          <a:prstGeom prst="rect">
            <a:avLst/>
          </a:prstGeom>
        </p:spPr>
        <p:txBody>
          <a:bodyPr vert="horz" wrap="square" lIns="0" tIns="12065" rIns="0" bIns="0" rtlCol="0">
            <a:spAutoFit/>
          </a:bodyPr>
          <a:lstStyle/>
          <a:p>
            <a:pPr marL="252729" marR="277495" indent="-145415">
              <a:lnSpc>
                <a:spcPct val="101000"/>
              </a:lnSpc>
              <a:spcBef>
                <a:spcPts val="695"/>
              </a:spcBef>
              <a:buClr>
                <a:srgbClr val="6B8DA7"/>
              </a:buClr>
              <a:buFont typeface="MS UI Gothic"/>
              <a:buChar char="❑"/>
              <a:tabLst>
                <a:tab pos="253365" algn="l"/>
              </a:tabLst>
            </a:pPr>
            <a:r>
              <a:rPr lang="en-IN" sz="900" spc="-5" dirty="0">
                <a:latin typeface="Microsoft Sans Serif"/>
                <a:cs typeface="Microsoft Sans Serif"/>
              </a:rPr>
              <a:t>Financial Systems changes its </a:t>
            </a:r>
            <a:r>
              <a:rPr lang="en-IN" sz="900" spc="-5" dirty="0" err="1">
                <a:latin typeface="Microsoft Sans Serif"/>
                <a:cs typeface="Microsoft Sans Serif"/>
              </a:rPr>
              <a:t>behavior</a:t>
            </a:r>
            <a:r>
              <a:rPr lang="en-IN" sz="900" spc="-5" dirty="0">
                <a:latin typeface="Microsoft Sans Serif"/>
                <a:cs typeface="Microsoft Sans Serif"/>
              </a:rPr>
              <a:t> based on different conditions.</a:t>
            </a:r>
          </a:p>
          <a:p>
            <a:pPr marL="278764" marR="277495" indent="-171450">
              <a:lnSpc>
                <a:spcPct val="101000"/>
              </a:lnSpc>
              <a:spcBef>
                <a:spcPts val="695"/>
              </a:spcBef>
              <a:buClr>
                <a:srgbClr val="6B8DA7"/>
              </a:buClr>
              <a:buFont typeface="Arial" panose="020B0604020202020204" pitchFamily="34" charset="0"/>
              <a:buChar char="•"/>
              <a:tabLst>
                <a:tab pos="253365" algn="l"/>
              </a:tabLst>
            </a:pPr>
            <a:r>
              <a:rPr lang="en-US" sz="900" spc="-5" dirty="0">
                <a:latin typeface="Microsoft Sans Serif"/>
                <a:cs typeface="Microsoft Sans Serif"/>
              </a:rPr>
              <a:t> In tranquil times, liquidity demand-driven interbank lending is low and cascading defaults are thus contained. </a:t>
            </a:r>
          </a:p>
          <a:p>
            <a:pPr marL="278764" marR="5080" indent="-171450">
              <a:lnSpc>
                <a:spcPct val="101000"/>
              </a:lnSpc>
              <a:buClr>
                <a:srgbClr val="6B8DA7"/>
              </a:buClr>
              <a:buFont typeface="Arial" panose="020B0604020202020204" pitchFamily="34" charset="0"/>
              <a:buChar char="•"/>
              <a:tabLst>
                <a:tab pos="253365" algn="l"/>
              </a:tabLst>
            </a:pPr>
            <a:r>
              <a:rPr lang="en-US" sz="900" spc="-5" dirty="0">
                <a:latin typeface="Microsoft Sans Serif"/>
                <a:cs typeface="Microsoft Sans Serif"/>
              </a:rPr>
              <a:t> In times of distress, money </a:t>
            </a:r>
            <a:r>
              <a:rPr lang="en-US" sz="900" spc="-5" dirty="0" err="1">
                <a:latin typeface="Microsoft Sans Serif"/>
                <a:cs typeface="Microsoft Sans Serif"/>
              </a:rPr>
              <a:t>centre</a:t>
            </a:r>
            <a:r>
              <a:rPr lang="en-US" sz="900" spc="-5" dirty="0">
                <a:latin typeface="Microsoft Sans Serif"/>
                <a:cs typeface="Microsoft Sans Serif"/>
              </a:rPr>
              <a:t> networks (which are typically found in reality) are seen to be more stable than purely random networks.</a:t>
            </a:r>
          </a:p>
          <a:p>
            <a:pPr marL="278764" marR="5080" indent="-171450">
              <a:lnSpc>
                <a:spcPct val="101000"/>
              </a:lnSpc>
              <a:buClr>
                <a:srgbClr val="6B8DA7"/>
              </a:buClr>
              <a:buFont typeface="Arial" panose="020B0604020202020204" pitchFamily="34" charset="0"/>
              <a:buChar char="•"/>
              <a:tabLst>
                <a:tab pos="253365" algn="l"/>
              </a:tabLst>
            </a:pPr>
            <a:r>
              <a:rPr lang="en-US" sz="900" spc="-5" dirty="0">
                <a:latin typeface="Microsoft Sans Serif"/>
                <a:cs typeface="Microsoft Sans Serif"/>
              </a:rPr>
              <a:t>In times of crisis, individual banks suffer larger liquidity fluctuations and engage in higher liquidity-driven interbank lending. This drives the financial system into a contagious regime. When exactly the regime-switching behavior occurs depends on the interbank network structure.</a:t>
            </a:r>
          </a:p>
          <a:p>
            <a:pPr marL="107314" marR="5080">
              <a:lnSpc>
                <a:spcPct val="101000"/>
              </a:lnSpc>
              <a:buClr>
                <a:srgbClr val="6B8DA7"/>
              </a:buClr>
              <a:tabLst>
                <a:tab pos="253365" algn="l"/>
              </a:tabLst>
            </a:pPr>
            <a:endParaRPr lang="en-US" sz="900" spc="-5" dirty="0">
              <a:latin typeface="Microsoft Sans Serif"/>
              <a:cs typeface="Microsoft Sans Serif"/>
            </a:endParaRPr>
          </a:p>
          <a:p>
            <a:pPr marL="278764" marR="5080" indent="-171450">
              <a:lnSpc>
                <a:spcPct val="101000"/>
              </a:lnSpc>
              <a:buClr>
                <a:srgbClr val="6B8DA7"/>
              </a:buClr>
              <a:buFont typeface="Wingdings" panose="05000000000000000000" pitchFamily="2" charset="2"/>
              <a:buChar char="q"/>
              <a:tabLst>
                <a:tab pos="253365" algn="l"/>
              </a:tabLst>
            </a:pPr>
            <a:r>
              <a:rPr lang="en-US" sz="900" spc="-5" dirty="0">
                <a:latin typeface="Microsoft Sans Serif"/>
                <a:cs typeface="Microsoft Sans Serif"/>
              </a:rPr>
              <a:t>Central banks can stabilize the financial system in the short run. In the long run, however, the system always converges to a steady state which depends, amongst other things, on the interbank network structure. Central bank liquidity provision helps banks to withstand liquidity shocks for a longer time. This, however, allows banks that would otherwise be insolvent to engage in liquidity demand-driven interbank borrowing. The result is that the financial system as a whole is more highly interconnected and more likely to enter the contagious regime</a:t>
            </a:r>
          </a:p>
          <a:p>
            <a:pPr marL="107314" marR="5080">
              <a:lnSpc>
                <a:spcPct val="101000"/>
              </a:lnSpc>
              <a:buClr>
                <a:srgbClr val="6B8DA7"/>
              </a:buClr>
              <a:tabLst>
                <a:tab pos="253365" algn="l"/>
              </a:tabLst>
            </a:pPr>
            <a:endParaRPr lang="en-US" sz="900" spc="-5" dirty="0">
              <a:latin typeface="Microsoft Sans Serif"/>
              <a:cs typeface="Microsoft Sans Serif"/>
            </a:endParaRPr>
          </a:p>
          <a:p>
            <a:pPr marL="278764" marR="5080" indent="-171450">
              <a:lnSpc>
                <a:spcPct val="101000"/>
              </a:lnSpc>
              <a:buClr>
                <a:srgbClr val="6B8DA7"/>
              </a:buClr>
              <a:buFont typeface="Arial" panose="020B0604020202020204" pitchFamily="34" charset="0"/>
              <a:buChar char="•"/>
              <a:tabLst>
                <a:tab pos="253365" algn="l"/>
              </a:tabLst>
            </a:pPr>
            <a:endParaRPr lang="en-US" sz="900" spc="-5" dirty="0">
              <a:latin typeface="Microsoft Sans Serif"/>
              <a:cs typeface="Microsoft Sans Serif"/>
            </a:endParaRPr>
          </a:p>
          <a:p>
            <a:pPr marL="252729" marR="5080" indent="-145415">
              <a:lnSpc>
                <a:spcPct val="101000"/>
              </a:lnSpc>
              <a:buClr>
                <a:srgbClr val="6B8DA7"/>
              </a:buClr>
              <a:buFont typeface="MS UI Gothic"/>
              <a:buChar char="❑"/>
              <a:tabLst>
                <a:tab pos="253365" algn="l"/>
              </a:tabLst>
            </a:pPr>
            <a:endParaRPr lang="en-US" sz="900" spc="-5" dirty="0">
              <a:latin typeface="Microsoft Sans Serif"/>
              <a:cs typeface="Microsoft Sans Serif"/>
            </a:endParaRPr>
          </a:p>
          <a:p>
            <a:pPr marL="107314" marR="5080">
              <a:lnSpc>
                <a:spcPct val="101000"/>
              </a:lnSpc>
              <a:buClr>
                <a:srgbClr val="6B8DA7"/>
              </a:buClr>
              <a:tabLst>
                <a:tab pos="253365" algn="l"/>
              </a:tabLst>
            </a:pPr>
            <a:endParaRPr lang="en-US" sz="1200" dirty="0">
              <a:latin typeface="Microsoft Sans Serif"/>
              <a:cs typeface="Microsoft Sans Serif"/>
            </a:endParaRPr>
          </a:p>
        </p:txBody>
      </p:sp>
      <p:sp>
        <p:nvSpPr>
          <p:cNvPr id="5" name="object 2">
            <a:extLst>
              <a:ext uri="{FF2B5EF4-FFF2-40B4-BE49-F238E27FC236}">
                <a16:creationId xmlns:a16="http://schemas.microsoft.com/office/drawing/2014/main" id="{733D005E-8192-91D2-8C2A-4E4CB6BAA26E}"/>
              </a:ext>
            </a:extLst>
          </p:cNvPr>
          <p:cNvSpPr txBox="1"/>
          <p:nvPr/>
        </p:nvSpPr>
        <p:spPr>
          <a:xfrm>
            <a:off x="95250" y="246193"/>
            <a:ext cx="2133600" cy="150682"/>
          </a:xfrm>
          <a:prstGeom prst="rect">
            <a:avLst/>
          </a:prstGeom>
        </p:spPr>
        <p:txBody>
          <a:bodyPr vert="horz" wrap="square" lIns="0" tIns="12065" rIns="0" bIns="0" rtlCol="0">
            <a:spAutoFit/>
          </a:bodyPr>
          <a:lstStyle/>
          <a:p>
            <a:pPr marL="12700">
              <a:lnSpc>
                <a:spcPct val="100000"/>
              </a:lnSpc>
              <a:spcBef>
                <a:spcPts val="95"/>
              </a:spcBef>
            </a:pPr>
            <a:r>
              <a:rPr lang="en-IN" sz="900" b="1" spc="45" dirty="0">
                <a:solidFill>
                  <a:srgbClr val="19208C"/>
                </a:solidFill>
                <a:latin typeface="Microsoft Sans Serif"/>
                <a:cs typeface="Microsoft Sans Serif"/>
              </a:rPr>
              <a:t>Results: Regime Switching Property </a:t>
            </a:r>
            <a:endParaRPr sz="900" b="1" dirty="0">
              <a:solidFill>
                <a:srgbClr val="FF0000"/>
              </a:solidFill>
              <a:latin typeface="Microsoft Sans Serif"/>
              <a:cs typeface="Microsoft Sans Serif"/>
            </a:endParaRPr>
          </a:p>
        </p:txBody>
      </p:sp>
      <p:sp>
        <p:nvSpPr>
          <p:cNvPr id="7" name="object 28">
            <a:extLst>
              <a:ext uri="{FF2B5EF4-FFF2-40B4-BE49-F238E27FC236}">
                <a16:creationId xmlns:a16="http://schemas.microsoft.com/office/drawing/2014/main" id="{967DA449-5740-3A8D-C81C-946BE4AC51B5}"/>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14</a:t>
            </a:fld>
            <a:r>
              <a:rPr spc="-60" dirty="0"/>
              <a:t> </a:t>
            </a:r>
            <a:r>
              <a:rPr spc="-5" dirty="0"/>
              <a:t>/</a:t>
            </a:r>
            <a:r>
              <a:rPr spc="-60" dirty="0"/>
              <a:t> </a:t>
            </a:r>
            <a:r>
              <a:rPr spc="-5" dirty="0"/>
              <a:t>2</a:t>
            </a:r>
            <a:r>
              <a:rPr lang="en-IN" spc="-5" dirty="0"/>
              <a:t>6</a:t>
            </a:r>
            <a:endParaRPr spc="-5" dirty="0"/>
          </a:p>
        </p:txBody>
      </p:sp>
    </p:spTree>
    <p:extLst>
      <p:ext uri="{BB962C8B-B14F-4D97-AF65-F5344CB8AC3E}">
        <p14:creationId xmlns:p14="http://schemas.microsoft.com/office/powerpoint/2010/main" val="3348965183"/>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00" y="60184"/>
            <a:ext cx="1600150" cy="180819"/>
          </a:xfrm>
          <a:prstGeom prst="rect">
            <a:avLst/>
          </a:prstGeom>
        </p:spPr>
        <p:txBody>
          <a:bodyPr vert="horz" wrap="square" lIns="0" tIns="11430" rIns="0" bIns="0" rtlCol="0">
            <a:spAutoFit/>
          </a:bodyPr>
          <a:lstStyle/>
          <a:p>
            <a:pPr marL="12700">
              <a:lnSpc>
                <a:spcPct val="100000"/>
              </a:lnSpc>
              <a:spcBef>
                <a:spcPts val="90"/>
              </a:spcBef>
            </a:pPr>
            <a:r>
              <a:rPr lang="en-IN" spc="-10" dirty="0"/>
              <a:t>Some Other Readings</a:t>
            </a:r>
            <a:endParaRPr spc="-5" dirty="0"/>
          </a:p>
        </p:txBody>
      </p:sp>
      <p:sp>
        <p:nvSpPr>
          <p:cNvPr id="33" name="object 3">
            <a:extLst>
              <a:ext uri="{FF2B5EF4-FFF2-40B4-BE49-F238E27FC236}">
                <a16:creationId xmlns:a16="http://schemas.microsoft.com/office/drawing/2014/main" id="{A05CDC34-8141-3499-DDC3-363A1963B122}"/>
              </a:ext>
            </a:extLst>
          </p:cNvPr>
          <p:cNvSpPr txBox="1"/>
          <p:nvPr/>
        </p:nvSpPr>
        <p:spPr>
          <a:xfrm>
            <a:off x="193459" y="642056"/>
            <a:ext cx="4275455" cy="1743298"/>
          </a:xfrm>
          <a:prstGeom prst="rect">
            <a:avLst/>
          </a:prstGeom>
        </p:spPr>
        <p:txBody>
          <a:bodyPr vert="horz" wrap="square" lIns="0" tIns="10795" rIns="0" bIns="0" rtlCol="0">
            <a:spAutoFit/>
          </a:bodyPr>
          <a:lstStyle/>
          <a:p>
            <a:pPr algn="l"/>
            <a:r>
              <a:rPr lang="en-US" sz="900" b="1" i="0" dirty="0">
                <a:solidFill>
                  <a:srgbClr val="131314"/>
                </a:solidFill>
                <a:effectLst/>
                <a:highlight>
                  <a:srgbClr val="FFFFFF"/>
                </a:highlight>
                <a:latin typeface="var(--sn-fonts-heading)"/>
              </a:rPr>
              <a:t>Simulating financial contagion dynamics in random interbank networks by John et al</a:t>
            </a:r>
          </a:p>
          <a:p>
            <a:pPr marL="12065" marR="48895" algn="just">
              <a:lnSpc>
                <a:spcPct val="101000"/>
              </a:lnSpc>
              <a:spcBef>
                <a:spcPts val="85"/>
              </a:spcBef>
              <a:buClr>
                <a:srgbClr val="6B8DA7"/>
              </a:buClr>
              <a:tabLst>
                <a:tab pos="158115" algn="l"/>
              </a:tabLst>
            </a:pPr>
            <a:endParaRPr lang="en-US" sz="900" spc="-10" dirty="0">
              <a:latin typeface="Microsoft Sans Serif"/>
              <a:cs typeface="Microsoft Sans Serif"/>
            </a:endParaRPr>
          </a:p>
          <a:p>
            <a:pPr marL="157480" marR="48895" indent="-145415" algn="just">
              <a:lnSpc>
                <a:spcPct val="101000"/>
              </a:lnSpc>
              <a:spcBef>
                <a:spcPts val="85"/>
              </a:spcBef>
              <a:buClr>
                <a:srgbClr val="6B8DA7"/>
              </a:buClr>
              <a:buFont typeface="MS UI Gothic"/>
              <a:buChar char="❑"/>
              <a:tabLst>
                <a:tab pos="158115" algn="l"/>
              </a:tabLst>
            </a:pPr>
            <a:r>
              <a:rPr lang="en-US" sz="900" spc="-10" dirty="0">
                <a:latin typeface="Microsoft Sans Serif"/>
                <a:cs typeface="Microsoft Sans Serif"/>
              </a:rPr>
              <a:t>The study assesses the resilience of financial systems to exogenous shocks using techniques drawn from the theory of complex networks</a:t>
            </a:r>
          </a:p>
          <a:p>
            <a:pPr marL="157480" marR="48895" indent="-145415" algn="just">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They trigger a series of banking crises by exogenously failing each bank in the system and observe the propagation mechanisms that take effect within the system under different scenarios.</a:t>
            </a:r>
          </a:p>
          <a:p>
            <a:pPr marL="157480" marR="48895" indent="-145415" algn="just">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Analyzed the interplay of several crucial drivers of interbank contagion, such as network topology, leverage interconnectedness, heterogeneity and homogeneity across bank sizes and interbank exposures.</a:t>
            </a:r>
          </a:p>
          <a:p>
            <a:pPr marL="157480" marR="48895" indent="-145415" algn="just">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Considers the role of financial interconnectedness between the United States Subprime Mortgage crisis in 2008 as well as European sovereign debt crisis in 2009.</a:t>
            </a:r>
          </a:p>
        </p:txBody>
      </p:sp>
    </p:spTree>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23935" y="1280739"/>
            <a:ext cx="560705" cy="162560"/>
          </a:xfrm>
          <a:prstGeom prst="rect">
            <a:avLst/>
          </a:prstGeom>
        </p:spPr>
        <p:txBody>
          <a:bodyPr vert="horz" wrap="square" lIns="0" tIns="12065" rIns="0" bIns="0" rtlCol="0">
            <a:spAutoFit/>
          </a:bodyPr>
          <a:lstStyle/>
          <a:p>
            <a:pPr marL="12700">
              <a:lnSpc>
                <a:spcPct val="100000"/>
              </a:lnSpc>
              <a:spcBef>
                <a:spcPts val="95"/>
              </a:spcBef>
            </a:pPr>
            <a:r>
              <a:rPr sz="900" spc="-5" dirty="0">
                <a:latin typeface="Microsoft Sans Serif"/>
                <a:cs typeface="Microsoft Sans Serif"/>
              </a:rPr>
              <a:t>Thank</a:t>
            </a:r>
            <a:r>
              <a:rPr sz="900" spc="-40" dirty="0">
                <a:latin typeface="Microsoft Sans Serif"/>
                <a:cs typeface="Microsoft Sans Serif"/>
              </a:rPr>
              <a:t> </a:t>
            </a:r>
            <a:r>
              <a:rPr sz="900" spc="-50" dirty="0">
                <a:latin typeface="Microsoft Sans Serif"/>
                <a:cs typeface="Microsoft Sans Serif"/>
              </a:rPr>
              <a:t>You</a:t>
            </a:r>
            <a:endParaRPr sz="900">
              <a:latin typeface="Microsoft Sans Serif"/>
              <a:cs typeface="Microsoft Sans Serif"/>
            </a:endParaRPr>
          </a:p>
        </p:txBody>
      </p:sp>
      <p:sp>
        <p:nvSpPr>
          <p:cNvPr id="3" name="object 3"/>
          <p:cNvSpPr txBox="1">
            <a:spLocks noGrp="1"/>
          </p:cNvSpPr>
          <p:nvPr>
            <p:ph type="sldNum" sz="quarter" idx="7"/>
          </p:nvPr>
        </p:nvSpPr>
        <p:spPr>
          <a:xfrm>
            <a:off x="4327271" y="3342776"/>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16</a:t>
            </a:fld>
            <a:r>
              <a:rPr spc="-60" dirty="0"/>
              <a:t> </a:t>
            </a:r>
            <a:r>
              <a:rPr spc="-5" dirty="0"/>
              <a:t>/</a:t>
            </a:r>
            <a:r>
              <a:rPr spc="-60" dirty="0"/>
              <a:t> </a:t>
            </a:r>
            <a:r>
              <a:rPr spc="-5" dirty="0"/>
              <a:t>2</a:t>
            </a:r>
            <a:r>
              <a:rPr lang="en-IN" spc="-5" dirty="0"/>
              <a:t>6</a:t>
            </a:r>
            <a:endParaRPr spc="-5" dirty="0"/>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3766" y="232135"/>
            <a:ext cx="1353084" cy="150682"/>
          </a:xfrm>
          <a:prstGeom prst="rect">
            <a:avLst/>
          </a:prstGeom>
        </p:spPr>
        <p:txBody>
          <a:bodyPr vert="horz" wrap="square" lIns="0" tIns="12065" rIns="0" bIns="0" rtlCol="0">
            <a:spAutoFit/>
          </a:bodyPr>
          <a:lstStyle/>
          <a:p>
            <a:pPr marL="12700">
              <a:lnSpc>
                <a:spcPct val="100000"/>
              </a:lnSpc>
              <a:spcBef>
                <a:spcPts val="95"/>
              </a:spcBef>
            </a:pPr>
            <a:r>
              <a:rPr sz="900" b="1" spc="20" dirty="0">
                <a:solidFill>
                  <a:srgbClr val="19208C"/>
                </a:solidFill>
                <a:latin typeface="Microsoft Sans Serif"/>
                <a:cs typeface="Microsoft Sans Serif"/>
              </a:rPr>
              <a:t>TABLE</a:t>
            </a:r>
            <a:r>
              <a:rPr sz="900" b="1" spc="60" dirty="0">
                <a:solidFill>
                  <a:srgbClr val="19208C"/>
                </a:solidFill>
                <a:latin typeface="Microsoft Sans Serif"/>
                <a:cs typeface="Microsoft Sans Serif"/>
              </a:rPr>
              <a:t> </a:t>
            </a:r>
            <a:r>
              <a:rPr sz="900" b="1" spc="30" dirty="0">
                <a:solidFill>
                  <a:srgbClr val="19208C"/>
                </a:solidFill>
                <a:latin typeface="Microsoft Sans Serif"/>
                <a:cs typeface="Microsoft Sans Serif"/>
              </a:rPr>
              <a:t>OF</a:t>
            </a:r>
            <a:r>
              <a:rPr sz="900" b="1" spc="60" dirty="0">
                <a:solidFill>
                  <a:srgbClr val="19208C"/>
                </a:solidFill>
                <a:latin typeface="Microsoft Sans Serif"/>
                <a:cs typeface="Microsoft Sans Serif"/>
              </a:rPr>
              <a:t> </a:t>
            </a:r>
            <a:r>
              <a:rPr sz="900" b="1" spc="45" dirty="0">
                <a:solidFill>
                  <a:srgbClr val="19208C"/>
                </a:solidFill>
                <a:latin typeface="Microsoft Sans Serif"/>
                <a:cs typeface="Microsoft Sans Serif"/>
              </a:rPr>
              <a:t>CONTENTS</a:t>
            </a:r>
            <a:endParaRPr sz="900" b="1" dirty="0">
              <a:latin typeface="Microsoft Sans Serif"/>
              <a:cs typeface="Microsoft Sans Serif"/>
            </a:endParaRPr>
          </a:p>
        </p:txBody>
      </p:sp>
      <p:pic>
        <p:nvPicPr>
          <p:cNvPr id="3" name="object 3"/>
          <p:cNvPicPr/>
          <p:nvPr/>
        </p:nvPicPr>
        <p:blipFill>
          <a:blip r:embed="rId2" cstate="print"/>
          <a:stretch>
            <a:fillRect/>
          </a:stretch>
        </p:blipFill>
        <p:spPr>
          <a:xfrm>
            <a:off x="68567" y="531355"/>
            <a:ext cx="157505" cy="157505"/>
          </a:xfrm>
          <a:prstGeom prst="rect">
            <a:avLst/>
          </a:prstGeom>
        </p:spPr>
      </p:pic>
      <p:sp>
        <p:nvSpPr>
          <p:cNvPr id="4" name="object 4"/>
          <p:cNvSpPr txBox="1"/>
          <p:nvPr/>
        </p:nvSpPr>
        <p:spPr>
          <a:xfrm>
            <a:off x="113525" y="54836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1</a:t>
            </a:r>
            <a:endParaRPr sz="900">
              <a:latin typeface="Arial"/>
              <a:cs typeface="Arial"/>
            </a:endParaRPr>
          </a:p>
        </p:txBody>
      </p:sp>
      <p:sp>
        <p:nvSpPr>
          <p:cNvPr id="5" name="object 5"/>
          <p:cNvSpPr txBox="1"/>
          <p:nvPr/>
        </p:nvSpPr>
        <p:spPr>
          <a:xfrm>
            <a:off x="270929" y="525940"/>
            <a:ext cx="1310005"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Overview of Industry</a:t>
            </a:r>
            <a:endParaRPr sz="900" dirty="0">
              <a:latin typeface="Arial"/>
              <a:cs typeface="Arial"/>
            </a:endParaRPr>
          </a:p>
        </p:txBody>
      </p:sp>
      <p:pic>
        <p:nvPicPr>
          <p:cNvPr id="6" name="object 6"/>
          <p:cNvPicPr/>
          <p:nvPr/>
        </p:nvPicPr>
        <p:blipFill>
          <a:blip r:embed="rId2" cstate="print"/>
          <a:stretch>
            <a:fillRect/>
          </a:stretch>
        </p:blipFill>
        <p:spPr>
          <a:xfrm>
            <a:off x="68567" y="847585"/>
            <a:ext cx="157505" cy="157505"/>
          </a:xfrm>
          <a:prstGeom prst="rect">
            <a:avLst/>
          </a:prstGeom>
        </p:spPr>
      </p:pic>
      <p:sp>
        <p:nvSpPr>
          <p:cNvPr id="7" name="object 7"/>
          <p:cNvSpPr txBox="1"/>
          <p:nvPr/>
        </p:nvSpPr>
        <p:spPr>
          <a:xfrm>
            <a:off x="113525" y="86459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2</a:t>
            </a:r>
            <a:endParaRPr sz="900">
              <a:latin typeface="Arial"/>
              <a:cs typeface="Arial"/>
            </a:endParaRPr>
          </a:p>
        </p:txBody>
      </p:sp>
      <p:sp>
        <p:nvSpPr>
          <p:cNvPr id="8" name="object 8"/>
          <p:cNvSpPr txBox="1"/>
          <p:nvPr/>
        </p:nvSpPr>
        <p:spPr>
          <a:xfrm>
            <a:off x="270929" y="842170"/>
            <a:ext cx="2183130"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Introduction</a:t>
            </a:r>
            <a:endParaRPr sz="900" dirty="0">
              <a:latin typeface="Arial"/>
              <a:cs typeface="Arial"/>
            </a:endParaRPr>
          </a:p>
        </p:txBody>
      </p:sp>
      <p:pic>
        <p:nvPicPr>
          <p:cNvPr id="9" name="object 9"/>
          <p:cNvPicPr/>
          <p:nvPr/>
        </p:nvPicPr>
        <p:blipFill>
          <a:blip r:embed="rId2" cstate="print"/>
          <a:stretch>
            <a:fillRect/>
          </a:stretch>
        </p:blipFill>
        <p:spPr>
          <a:xfrm>
            <a:off x="68567" y="1163815"/>
            <a:ext cx="157505" cy="157505"/>
          </a:xfrm>
          <a:prstGeom prst="rect">
            <a:avLst/>
          </a:prstGeom>
        </p:spPr>
      </p:pic>
      <p:sp>
        <p:nvSpPr>
          <p:cNvPr id="10" name="object 10"/>
          <p:cNvSpPr txBox="1"/>
          <p:nvPr/>
        </p:nvSpPr>
        <p:spPr>
          <a:xfrm>
            <a:off x="113525" y="118035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3</a:t>
            </a:r>
            <a:endParaRPr sz="900" dirty="0">
              <a:latin typeface="Arial"/>
              <a:cs typeface="Arial"/>
            </a:endParaRPr>
          </a:p>
        </p:txBody>
      </p:sp>
      <p:pic>
        <p:nvPicPr>
          <p:cNvPr id="12" name="object 12"/>
          <p:cNvPicPr/>
          <p:nvPr/>
        </p:nvPicPr>
        <p:blipFill>
          <a:blip r:embed="rId2" cstate="print"/>
          <a:stretch>
            <a:fillRect/>
          </a:stretch>
        </p:blipFill>
        <p:spPr>
          <a:xfrm>
            <a:off x="68567" y="1480045"/>
            <a:ext cx="157505" cy="157505"/>
          </a:xfrm>
          <a:prstGeom prst="rect">
            <a:avLst/>
          </a:prstGeom>
        </p:spPr>
      </p:pic>
      <p:sp>
        <p:nvSpPr>
          <p:cNvPr id="13" name="object 13"/>
          <p:cNvSpPr txBox="1"/>
          <p:nvPr/>
        </p:nvSpPr>
        <p:spPr>
          <a:xfrm>
            <a:off x="113525" y="149705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4</a:t>
            </a:r>
            <a:endParaRPr sz="900">
              <a:latin typeface="Arial"/>
              <a:cs typeface="Arial"/>
            </a:endParaRPr>
          </a:p>
        </p:txBody>
      </p:sp>
      <p:sp>
        <p:nvSpPr>
          <p:cNvPr id="14" name="object 14"/>
          <p:cNvSpPr txBox="1"/>
          <p:nvPr/>
        </p:nvSpPr>
        <p:spPr>
          <a:xfrm>
            <a:off x="270929" y="1161964"/>
            <a:ext cx="1036955"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Model Formation</a:t>
            </a:r>
            <a:endParaRPr sz="900" dirty="0">
              <a:latin typeface="Arial"/>
              <a:cs typeface="Arial"/>
            </a:endParaRPr>
          </a:p>
        </p:txBody>
      </p:sp>
      <p:pic>
        <p:nvPicPr>
          <p:cNvPr id="15" name="object 15"/>
          <p:cNvPicPr/>
          <p:nvPr/>
        </p:nvPicPr>
        <p:blipFill>
          <a:blip r:embed="rId3" cstate="print"/>
          <a:stretch>
            <a:fillRect/>
          </a:stretch>
        </p:blipFill>
        <p:spPr>
          <a:xfrm>
            <a:off x="68567" y="1796275"/>
            <a:ext cx="157505" cy="157505"/>
          </a:xfrm>
          <a:prstGeom prst="rect">
            <a:avLst/>
          </a:prstGeom>
        </p:spPr>
      </p:pic>
      <p:sp>
        <p:nvSpPr>
          <p:cNvPr id="16" name="object 16"/>
          <p:cNvSpPr txBox="1"/>
          <p:nvPr/>
        </p:nvSpPr>
        <p:spPr>
          <a:xfrm>
            <a:off x="113525" y="181281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5</a:t>
            </a:r>
            <a:endParaRPr sz="900">
              <a:latin typeface="Arial"/>
              <a:cs typeface="Arial"/>
            </a:endParaRPr>
          </a:p>
        </p:txBody>
      </p:sp>
      <p:sp>
        <p:nvSpPr>
          <p:cNvPr id="17" name="object 17"/>
          <p:cNvSpPr txBox="1"/>
          <p:nvPr/>
        </p:nvSpPr>
        <p:spPr>
          <a:xfrm>
            <a:off x="270929" y="1478194"/>
            <a:ext cx="1173480"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Network Theory</a:t>
            </a:r>
            <a:endParaRPr sz="900" dirty="0">
              <a:latin typeface="Arial"/>
              <a:cs typeface="Arial"/>
            </a:endParaRPr>
          </a:p>
        </p:txBody>
      </p:sp>
      <p:pic>
        <p:nvPicPr>
          <p:cNvPr id="18" name="object 18"/>
          <p:cNvPicPr/>
          <p:nvPr/>
        </p:nvPicPr>
        <p:blipFill>
          <a:blip r:embed="rId2" cstate="print"/>
          <a:stretch>
            <a:fillRect/>
          </a:stretch>
        </p:blipFill>
        <p:spPr>
          <a:xfrm>
            <a:off x="68567" y="2112505"/>
            <a:ext cx="157505" cy="157505"/>
          </a:xfrm>
          <a:prstGeom prst="rect">
            <a:avLst/>
          </a:prstGeom>
        </p:spPr>
      </p:pic>
      <p:sp>
        <p:nvSpPr>
          <p:cNvPr id="19" name="object 19"/>
          <p:cNvSpPr txBox="1"/>
          <p:nvPr/>
        </p:nvSpPr>
        <p:spPr>
          <a:xfrm>
            <a:off x="113525" y="212904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6</a:t>
            </a:r>
            <a:endParaRPr sz="900">
              <a:latin typeface="Arial"/>
              <a:cs typeface="Arial"/>
            </a:endParaRPr>
          </a:p>
        </p:txBody>
      </p:sp>
      <p:sp>
        <p:nvSpPr>
          <p:cNvPr id="20" name="object 20"/>
          <p:cNvSpPr txBox="1"/>
          <p:nvPr/>
        </p:nvSpPr>
        <p:spPr>
          <a:xfrm>
            <a:off x="270929" y="1794424"/>
            <a:ext cx="1576921"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Figures and Observations</a:t>
            </a:r>
            <a:endParaRPr sz="900" dirty="0">
              <a:latin typeface="Arial"/>
              <a:cs typeface="Arial"/>
            </a:endParaRPr>
          </a:p>
        </p:txBody>
      </p:sp>
      <p:pic>
        <p:nvPicPr>
          <p:cNvPr id="21" name="object 21"/>
          <p:cNvPicPr/>
          <p:nvPr/>
        </p:nvPicPr>
        <p:blipFill>
          <a:blip r:embed="rId2" cstate="print"/>
          <a:stretch>
            <a:fillRect/>
          </a:stretch>
        </p:blipFill>
        <p:spPr>
          <a:xfrm>
            <a:off x="68567" y="2428735"/>
            <a:ext cx="157505" cy="157505"/>
          </a:xfrm>
          <a:prstGeom prst="rect">
            <a:avLst/>
          </a:prstGeom>
        </p:spPr>
      </p:pic>
      <p:sp>
        <p:nvSpPr>
          <p:cNvPr id="22" name="object 22"/>
          <p:cNvSpPr txBox="1"/>
          <p:nvPr/>
        </p:nvSpPr>
        <p:spPr>
          <a:xfrm>
            <a:off x="113525" y="2445745"/>
            <a:ext cx="6794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F0F3F6"/>
                </a:solidFill>
                <a:latin typeface="Arial"/>
                <a:cs typeface="Arial"/>
              </a:rPr>
              <a:t>7</a:t>
            </a:r>
            <a:endParaRPr sz="900">
              <a:latin typeface="Arial"/>
              <a:cs typeface="Arial"/>
            </a:endParaRPr>
          </a:p>
        </p:txBody>
      </p:sp>
      <p:sp>
        <p:nvSpPr>
          <p:cNvPr id="23" name="object 23"/>
          <p:cNvSpPr txBox="1"/>
          <p:nvPr/>
        </p:nvSpPr>
        <p:spPr>
          <a:xfrm>
            <a:off x="270929" y="2110654"/>
            <a:ext cx="643255" cy="150682"/>
          </a:xfrm>
          <a:prstGeom prst="rect">
            <a:avLst/>
          </a:prstGeom>
        </p:spPr>
        <p:txBody>
          <a:bodyPr vert="horz" wrap="square" lIns="0" tIns="12065" rIns="0" bIns="0" rtlCol="0">
            <a:spAutoFit/>
          </a:bodyPr>
          <a:lstStyle/>
          <a:p>
            <a:pPr marL="12700">
              <a:lnSpc>
                <a:spcPct val="100000"/>
              </a:lnSpc>
              <a:spcBef>
                <a:spcPts val="95"/>
              </a:spcBef>
            </a:pPr>
            <a:r>
              <a:rPr sz="900" b="1" spc="-5" dirty="0">
                <a:solidFill>
                  <a:srgbClr val="19208C"/>
                </a:solidFill>
                <a:latin typeface="Arial"/>
                <a:cs typeface="Arial"/>
              </a:rPr>
              <a:t>Con</a:t>
            </a:r>
            <a:r>
              <a:rPr sz="900" b="1" spc="-25" dirty="0">
                <a:solidFill>
                  <a:srgbClr val="19208C"/>
                </a:solidFill>
                <a:latin typeface="Arial"/>
                <a:cs typeface="Arial"/>
              </a:rPr>
              <a:t>c</a:t>
            </a:r>
            <a:r>
              <a:rPr sz="900" b="1" spc="-5" dirty="0">
                <a:solidFill>
                  <a:srgbClr val="19208C"/>
                </a:solidFill>
                <a:latin typeface="Arial"/>
                <a:cs typeface="Arial"/>
              </a:rPr>
              <a:t>lusion</a:t>
            </a:r>
            <a:endParaRPr sz="900" dirty="0">
              <a:latin typeface="Arial"/>
              <a:cs typeface="Arial"/>
            </a:endParaRPr>
          </a:p>
        </p:txBody>
      </p:sp>
      <p:sp>
        <p:nvSpPr>
          <p:cNvPr id="26" name="object 26"/>
          <p:cNvSpPr txBox="1"/>
          <p:nvPr/>
        </p:nvSpPr>
        <p:spPr>
          <a:xfrm>
            <a:off x="270929" y="2426884"/>
            <a:ext cx="1348321" cy="150682"/>
          </a:xfrm>
          <a:prstGeom prst="rect">
            <a:avLst/>
          </a:prstGeom>
        </p:spPr>
        <p:txBody>
          <a:bodyPr vert="horz" wrap="square" lIns="0" tIns="12065" rIns="0" bIns="0" rtlCol="0">
            <a:spAutoFit/>
          </a:bodyPr>
          <a:lstStyle/>
          <a:p>
            <a:pPr marL="12700">
              <a:lnSpc>
                <a:spcPct val="100000"/>
              </a:lnSpc>
              <a:spcBef>
                <a:spcPts val="95"/>
              </a:spcBef>
            </a:pPr>
            <a:r>
              <a:rPr lang="en-IN" sz="900" b="1" spc="-5" dirty="0">
                <a:solidFill>
                  <a:srgbClr val="19208C"/>
                </a:solidFill>
                <a:latin typeface="Arial"/>
                <a:cs typeface="Arial"/>
              </a:rPr>
              <a:t>Some Other Readings</a:t>
            </a:r>
            <a:endParaRPr sz="900" dirty="0">
              <a:latin typeface="Arial"/>
              <a:cs typeface="Arial"/>
            </a:endParaRPr>
          </a:p>
        </p:txBody>
      </p:sp>
      <p:sp>
        <p:nvSpPr>
          <p:cNvPr id="29" name="object 28">
            <a:extLst>
              <a:ext uri="{FF2B5EF4-FFF2-40B4-BE49-F238E27FC236}">
                <a16:creationId xmlns:a16="http://schemas.microsoft.com/office/drawing/2014/main" id="{AEA4182D-C777-0F3E-EA0D-976C18456561}"/>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2</a:t>
            </a:fld>
            <a:r>
              <a:rPr spc="-60" dirty="0"/>
              <a:t> </a:t>
            </a:r>
            <a:r>
              <a:rPr spc="-5" dirty="0"/>
              <a:t>/</a:t>
            </a:r>
            <a:r>
              <a:rPr spc="-60" dirty="0"/>
              <a:t> </a:t>
            </a:r>
            <a:r>
              <a:rPr spc="-5" dirty="0"/>
              <a:t>2</a:t>
            </a:r>
            <a:r>
              <a:rPr lang="en-IN" spc="-5" dirty="0"/>
              <a:t>6</a:t>
            </a:r>
            <a:endParaRPr spc="-5" dirty="0"/>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D0008FA-8A9C-FD66-A585-484A474BED79}"/>
              </a:ext>
            </a:extLst>
          </p:cNvPr>
          <p:cNvSpPr txBox="1"/>
          <p:nvPr/>
        </p:nvSpPr>
        <p:spPr>
          <a:xfrm>
            <a:off x="171449" y="206375"/>
            <a:ext cx="4155821" cy="150682"/>
          </a:xfrm>
          <a:prstGeom prst="rect">
            <a:avLst/>
          </a:prstGeom>
        </p:spPr>
        <p:txBody>
          <a:bodyPr vert="horz" wrap="square" lIns="0" tIns="12065" rIns="0" bIns="0" rtlCol="0">
            <a:spAutoFit/>
          </a:bodyPr>
          <a:lstStyle/>
          <a:p>
            <a:pPr marL="12700">
              <a:spcBef>
                <a:spcPts val="95"/>
              </a:spcBef>
            </a:pPr>
            <a:r>
              <a:rPr lang="en-IN" sz="900" b="1" spc="45" dirty="0">
                <a:solidFill>
                  <a:srgbClr val="19208C"/>
                </a:solidFill>
                <a:latin typeface="Microsoft Sans Serif"/>
                <a:cs typeface="Microsoft Sans Serif"/>
              </a:rPr>
              <a:t>Interbank Network</a:t>
            </a:r>
            <a:endParaRPr sz="900" b="1" spc="45" dirty="0">
              <a:solidFill>
                <a:srgbClr val="19208C"/>
              </a:solidFill>
              <a:latin typeface="Microsoft Sans Serif"/>
              <a:cs typeface="Microsoft Sans Serif"/>
            </a:endParaRPr>
          </a:p>
        </p:txBody>
      </p:sp>
      <p:sp>
        <p:nvSpPr>
          <p:cNvPr id="5" name="object 3">
            <a:extLst>
              <a:ext uri="{FF2B5EF4-FFF2-40B4-BE49-F238E27FC236}">
                <a16:creationId xmlns:a16="http://schemas.microsoft.com/office/drawing/2014/main" id="{88CE5A22-98D3-F2E7-E93C-4B274F1D5618}"/>
              </a:ext>
            </a:extLst>
          </p:cNvPr>
          <p:cNvSpPr txBox="1"/>
          <p:nvPr/>
        </p:nvSpPr>
        <p:spPr>
          <a:xfrm>
            <a:off x="95250" y="567055"/>
            <a:ext cx="4419600" cy="1273682"/>
          </a:xfrm>
          <a:prstGeom prst="rect">
            <a:avLst/>
          </a:prstGeom>
        </p:spPr>
        <p:txBody>
          <a:bodyPr vert="horz" wrap="square" lIns="0" tIns="10795" rIns="0" bIns="0" rtlCol="0">
            <a:spAutoFit/>
          </a:bodyPr>
          <a:lstStyle/>
          <a:p>
            <a:pPr marL="157480" marR="98425" indent="-145415">
              <a:lnSpc>
                <a:spcPct val="101000"/>
              </a:lnSpc>
              <a:spcBef>
                <a:spcPts val="85"/>
              </a:spcBef>
              <a:buClr>
                <a:srgbClr val="6B8DA7"/>
              </a:buClr>
              <a:buFont typeface="MS UI Gothic"/>
              <a:buChar char="❑"/>
              <a:tabLst>
                <a:tab pos="158115" algn="l"/>
              </a:tabLst>
            </a:pPr>
            <a:r>
              <a:rPr lang="en-US" sz="900" spc="-10" dirty="0">
                <a:latin typeface="Microsoft Sans Serif"/>
                <a:cs typeface="Microsoft Sans Serif"/>
              </a:rPr>
              <a:t>Through the interbank market, banks which suffer liquidity shortages can borrow from banks with liquidity surpluses. Thus, the interbank market can have a stabilizing effect on the financial system by redistributing funds in an effective way among banks, however, at the same time it can make the system prone to financial contagion through the existing interbank linkages.</a:t>
            </a:r>
          </a:p>
          <a:p>
            <a:pPr marL="157480" marR="98425" indent="-145415">
              <a:lnSpc>
                <a:spcPct val="101000"/>
              </a:lnSpc>
              <a:spcBef>
                <a:spcPts val="85"/>
              </a:spcBef>
              <a:buClr>
                <a:srgbClr val="6B8DA7"/>
              </a:buClr>
              <a:buFont typeface="MS UI Gothic"/>
              <a:buChar char="❑"/>
              <a:tabLst>
                <a:tab pos="158115" algn="l"/>
              </a:tabLst>
            </a:pPr>
            <a:r>
              <a:rPr lang="en-US" sz="900" spc="-10" dirty="0">
                <a:latin typeface="Microsoft Sans Serif"/>
                <a:cs typeface="Microsoft Sans Serif"/>
              </a:rPr>
              <a:t>According to </a:t>
            </a:r>
            <a:r>
              <a:rPr lang="en-US" sz="900" spc="-10" dirty="0" err="1">
                <a:latin typeface="Microsoft Sans Serif"/>
                <a:cs typeface="Microsoft Sans Serif"/>
              </a:rPr>
              <a:t>Pericoli</a:t>
            </a:r>
            <a:r>
              <a:rPr lang="en-US" sz="900" spc="-10" dirty="0">
                <a:latin typeface="Microsoft Sans Serif"/>
                <a:cs typeface="Microsoft Sans Serif"/>
              </a:rPr>
              <a:t> and </a:t>
            </a:r>
            <a:r>
              <a:rPr lang="en-US" sz="900" spc="-10" dirty="0" err="1">
                <a:latin typeface="Microsoft Sans Serif"/>
                <a:cs typeface="Microsoft Sans Serif"/>
              </a:rPr>
              <a:t>Sbracia</a:t>
            </a:r>
            <a:r>
              <a:rPr lang="en-US" sz="900" spc="-10" dirty="0">
                <a:latin typeface="Microsoft Sans Serif"/>
                <a:cs typeface="Microsoft Sans Serif"/>
              </a:rPr>
              <a:t> (2003), a country’s banking system can contribute to the transmission of contagion due to moral hazard caused by the presence of institutionally enforced guarantees on deposits and by fluctuations in asset values used as collateral by banks.</a:t>
            </a:r>
          </a:p>
        </p:txBody>
      </p:sp>
      <p:sp>
        <p:nvSpPr>
          <p:cNvPr id="7" name="object 28">
            <a:extLst>
              <a:ext uri="{FF2B5EF4-FFF2-40B4-BE49-F238E27FC236}">
                <a16:creationId xmlns:a16="http://schemas.microsoft.com/office/drawing/2014/main" id="{E7BE6F9A-889F-9A5B-28D3-924387DF217F}"/>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3</a:t>
            </a:fld>
            <a:r>
              <a:rPr spc="-60" dirty="0"/>
              <a:t> </a:t>
            </a:r>
            <a:r>
              <a:rPr spc="-5" dirty="0"/>
              <a:t>/</a:t>
            </a:r>
            <a:r>
              <a:rPr spc="-60" dirty="0"/>
              <a:t> </a:t>
            </a:r>
            <a:r>
              <a:rPr spc="-5" dirty="0"/>
              <a:t>2</a:t>
            </a:r>
            <a:r>
              <a:rPr lang="en-IN" spc="-5" dirty="0"/>
              <a:t>6</a:t>
            </a:r>
            <a:endParaRPr spc="-5" dirty="0"/>
          </a:p>
        </p:txBody>
      </p:sp>
      <p:pic>
        <p:nvPicPr>
          <p:cNvPr id="4" name="Picture 2" descr="Interbank network and balance sheet.&#10;Sketch of a portion of the interbank network and stylised representation of the balance sheet of a bank, with interbank assets and liabilities highlighted. The difference between assets and liabilities is the equity. A negative equity is usually considered a good proxy for the default of a bank.">
            <a:extLst>
              <a:ext uri="{FF2B5EF4-FFF2-40B4-BE49-F238E27FC236}">
                <a16:creationId xmlns:a16="http://schemas.microsoft.com/office/drawing/2014/main" id="{05400B9A-1627-775A-0D42-E202309D479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522" y="1958789"/>
            <a:ext cx="3021056" cy="1282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74845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450" y="282575"/>
            <a:ext cx="2667000" cy="150682"/>
          </a:xfrm>
          <a:prstGeom prst="rect">
            <a:avLst/>
          </a:prstGeom>
        </p:spPr>
        <p:txBody>
          <a:bodyPr vert="horz" wrap="square" lIns="0" tIns="12065" rIns="0" bIns="0" rtlCol="0">
            <a:spAutoFit/>
          </a:bodyPr>
          <a:lstStyle/>
          <a:p>
            <a:pPr marL="12700">
              <a:lnSpc>
                <a:spcPct val="100000"/>
              </a:lnSpc>
              <a:spcBef>
                <a:spcPts val="95"/>
              </a:spcBef>
            </a:pPr>
            <a:r>
              <a:rPr lang="en-IN" sz="900" b="1" spc="45" dirty="0">
                <a:solidFill>
                  <a:srgbClr val="19208C"/>
                </a:solidFill>
                <a:latin typeface="Microsoft Sans Serif"/>
                <a:cs typeface="Microsoft Sans Serif"/>
              </a:rPr>
              <a:t>Contagion and Common Shocks Effect</a:t>
            </a:r>
            <a:endParaRPr sz="900" b="1" spc="45" dirty="0">
              <a:solidFill>
                <a:srgbClr val="19208C"/>
              </a:solidFill>
              <a:latin typeface="Microsoft Sans Serif"/>
              <a:cs typeface="Microsoft Sans Serif"/>
            </a:endParaRPr>
          </a:p>
        </p:txBody>
      </p:sp>
      <p:sp>
        <p:nvSpPr>
          <p:cNvPr id="3" name="object 3"/>
          <p:cNvSpPr txBox="1"/>
          <p:nvPr/>
        </p:nvSpPr>
        <p:spPr>
          <a:xfrm>
            <a:off x="193459" y="587375"/>
            <a:ext cx="4275455" cy="480773"/>
          </a:xfrm>
          <a:prstGeom prst="rect">
            <a:avLst/>
          </a:prstGeom>
        </p:spPr>
        <p:txBody>
          <a:bodyPr vert="horz" wrap="square" lIns="0" tIns="10795" rIns="0" bIns="0" rtlCol="0">
            <a:spAutoFit/>
          </a:bodyPr>
          <a:lstStyle/>
          <a:p>
            <a:pPr marL="157480" marR="48895" indent="-145415" algn="just">
              <a:lnSpc>
                <a:spcPct val="101000"/>
              </a:lnSpc>
              <a:spcBef>
                <a:spcPts val="85"/>
              </a:spcBef>
              <a:buClr>
                <a:srgbClr val="6B8DA7"/>
              </a:buClr>
              <a:buFont typeface="MS UI Gothic"/>
              <a:buChar char="❑"/>
              <a:tabLst>
                <a:tab pos="158115" algn="l"/>
              </a:tabLst>
            </a:pPr>
            <a:r>
              <a:rPr lang="en-US" sz="1000" spc="-10" dirty="0">
                <a:latin typeface="Microsoft Sans Serif"/>
                <a:cs typeface="Microsoft Sans Serif"/>
              </a:rPr>
              <a:t>Contagion and Common Shocks are concepts to understand the spread of problems in the financial system.</a:t>
            </a:r>
          </a:p>
          <a:p>
            <a:pPr marL="157480" marR="48895" indent="-145415" algn="just">
              <a:lnSpc>
                <a:spcPct val="101000"/>
              </a:lnSpc>
              <a:spcBef>
                <a:spcPts val="85"/>
              </a:spcBef>
              <a:buClr>
                <a:srgbClr val="6B8DA7"/>
              </a:buClr>
              <a:buFont typeface="MS UI Gothic"/>
              <a:buChar char="❑"/>
              <a:tabLst>
                <a:tab pos="158115" algn="l"/>
              </a:tabLst>
            </a:pPr>
            <a:endParaRPr lang="en-US" sz="900" spc="-20" dirty="0">
              <a:latin typeface="Microsoft Sans Serif"/>
              <a:cs typeface="Microsoft Sans Serif"/>
            </a:endParaRPr>
          </a:p>
        </p:txBody>
      </p:sp>
      <p:sp>
        <p:nvSpPr>
          <p:cNvPr id="6" name="object 28">
            <a:extLst>
              <a:ext uri="{FF2B5EF4-FFF2-40B4-BE49-F238E27FC236}">
                <a16:creationId xmlns:a16="http://schemas.microsoft.com/office/drawing/2014/main" id="{38EE0906-1B52-4C30-F918-E0CEB3F34FD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4</a:t>
            </a:fld>
            <a:r>
              <a:rPr spc="-60" dirty="0"/>
              <a:t> </a:t>
            </a:r>
            <a:r>
              <a:rPr spc="-5" dirty="0"/>
              <a:t>/</a:t>
            </a:r>
            <a:r>
              <a:rPr spc="-60" dirty="0"/>
              <a:t> </a:t>
            </a:r>
            <a:r>
              <a:rPr spc="-5" dirty="0"/>
              <a:t>2</a:t>
            </a:r>
            <a:r>
              <a:rPr lang="en-IN" spc="-5" dirty="0"/>
              <a:t>6</a:t>
            </a:r>
            <a:endParaRPr spc="-5" dirty="0"/>
          </a:p>
        </p:txBody>
      </p:sp>
      <p:graphicFrame>
        <p:nvGraphicFramePr>
          <p:cNvPr id="4" name="Table 3">
            <a:extLst>
              <a:ext uri="{FF2B5EF4-FFF2-40B4-BE49-F238E27FC236}">
                <a16:creationId xmlns:a16="http://schemas.microsoft.com/office/drawing/2014/main" id="{5789BE3F-003F-3B23-499C-F3015FCB854C}"/>
              </a:ext>
            </a:extLst>
          </p:cNvPr>
          <p:cNvGraphicFramePr>
            <a:graphicFrameLocks noGrp="1"/>
          </p:cNvGraphicFramePr>
          <p:nvPr>
            <p:extLst>
              <p:ext uri="{D42A27DB-BD31-4B8C-83A1-F6EECF244321}">
                <p14:modId xmlns:p14="http://schemas.microsoft.com/office/powerpoint/2010/main" val="3777891205"/>
              </p:ext>
            </p:extLst>
          </p:nvPr>
        </p:nvGraphicFramePr>
        <p:xfrm>
          <a:off x="264765" y="968375"/>
          <a:ext cx="4221266" cy="1524000"/>
        </p:xfrm>
        <a:graphic>
          <a:graphicData uri="http://schemas.openxmlformats.org/drawingml/2006/table">
            <a:tbl>
              <a:tblPr firstRow="1" bandRow="1">
                <a:tableStyleId>{5C22544A-7EE6-4342-B048-85BDC9FD1C3A}</a:tableStyleId>
              </a:tblPr>
              <a:tblGrid>
                <a:gridCol w="2110633">
                  <a:extLst>
                    <a:ext uri="{9D8B030D-6E8A-4147-A177-3AD203B41FA5}">
                      <a16:colId xmlns:a16="http://schemas.microsoft.com/office/drawing/2014/main" val="1566027139"/>
                    </a:ext>
                  </a:extLst>
                </a:gridCol>
                <a:gridCol w="2110633">
                  <a:extLst>
                    <a:ext uri="{9D8B030D-6E8A-4147-A177-3AD203B41FA5}">
                      <a16:colId xmlns:a16="http://schemas.microsoft.com/office/drawing/2014/main" val="111990588"/>
                    </a:ext>
                  </a:extLst>
                </a:gridCol>
              </a:tblGrid>
              <a:tr h="0">
                <a:tc>
                  <a:txBody>
                    <a:bodyPr/>
                    <a:lstStyle/>
                    <a:p>
                      <a:pPr algn="ctr"/>
                      <a:r>
                        <a:rPr lang="en-IN" sz="1100" dirty="0"/>
                        <a:t>Contagion Effect</a:t>
                      </a:r>
                    </a:p>
                  </a:txBody>
                  <a:tcPr/>
                </a:tc>
                <a:tc>
                  <a:txBody>
                    <a:bodyPr/>
                    <a:lstStyle/>
                    <a:p>
                      <a:pPr algn="ctr"/>
                      <a:r>
                        <a:rPr lang="en-IN" sz="1100" dirty="0"/>
                        <a:t>Common Shock Effect</a:t>
                      </a:r>
                    </a:p>
                  </a:txBody>
                  <a:tcPr/>
                </a:tc>
                <a:extLst>
                  <a:ext uri="{0D108BD9-81ED-4DB2-BD59-A6C34878D82A}">
                    <a16:rowId xmlns:a16="http://schemas.microsoft.com/office/drawing/2014/main" val="232595350"/>
                  </a:ext>
                </a:extLst>
              </a:tr>
              <a:tr h="370840">
                <a:tc>
                  <a:txBody>
                    <a:bodyPr/>
                    <a:lstStyle/>
                    <a:p>
                      <a:pPr marL="171450" indent="-171450" algn="l">
                        <a:buFont typeface="Arial" panose="020B0604020202020204" pitchFamily="34" charset="0"/>
                        <a:buChar char="•"/>
                      </a:pPr>
                      <a:r>
                        <a:rPr lang="en-US" sz="1000" b="0" i="0" dirty="0">
                          <a:solidFill>
                            <a:schemeClr val="dk1"/>
                          </a:solidFill>
                          <a:effectLst/>
                          <a:latin typeface="+mn-lt"/>
                          <a:ea typeface="+mn-ea"/>
                          <a:cs typeface="+mn-cs"/>
                        </a:rPr>
                        <a:t>Refers to the way financial problems in one bank or financial institution can spread to others</a:t>
                      </a:r>
                      <a:endParaRPr lang="en-IN" sz="1000" dirty="0"/>
                    </a:p>
                  </a:txBody>
                  <a:tcPr/>
                </a:tc>
                <a:tc>
                  <a:txBody>
                    <a:bodyPr/>
                    <a:lstStyle/>
                    <a:p>
                      <a:pPr marL="171450" indent="-171450" algn="l">
                        <a:buFont typeface="Arial" panose="020B0604020202020204" pitchFamily="34" charset="0"/>
                        <a:buChar char="•"/>
                      </a:pPr>
                      <a:r>
                        <a:rPr lang="en-US" sz="1100" dirty="0"/>
                        <a:t>E</a:t>
                      </a:r>
                      <a:r>
                        <a:rPr lang="en-US" sz="1000" dirty="0"/>
                        <a:t>vents that affect many banks simultaneously, rather than spreading from one to another</a:t>
                      </a:r>
                      <a:endParaRPr lang="en-IN" sz="1100" dirty="0"/>
                    </a:p>
                  </a:txBody>
                  <a:tcPr/>
                </a:tc>
                <a:extLst>
                  <a:ext uri="{0D108BD9-81ED-4DB2-BD59-A6C34878D82A}">
                    <a16:rowId xmlns:a16="http://schemas.microsoft.com/office/drawing/2014/main" val="1926158502"/>
                  </a:ext>
                </a:extLst>
              </a:tr>
              <a:tr h="370840">
                <a:tc>
                  <a:txBody>
                    <a:bodyPr/>
                    <a:lstStyle/>
                    <a:p>
                      <a:pPr algn="just"/>
                      <a:r>
                        <a:rPr lang="en-US" sz="1000" b="0" i="0" dirty="0">
                          <a:solidFill>
                            <a:schemeClr val="dk1"/>
                          </a:solidFill>
                          <a:effectLst/>
                          <a:latin typeface="+mn-lt"/>
                          <a:ea typeface="+mn-ea"/>
                          <a:cs typeface="+mn-cs"/>
                        </a:rPr>
                        <a:t>If Bank A has a lot of loans from Bank B and Bank A starts to fail, Bank B might also face problems because it won’t get its money back</a:t>
                      </a:r>
                      <a:endParaRPr lang="en-IN" sz="1000" dirty="0"/>
                    </a:p>
                  </a:txBody>
                  <a:tcPr/>
                </a:tc>
                <a:tc>
                  <a:txBody>
                    <a:bodyPr/>
                    <a:lstStyle/>
                    <a:p>
                      <a:pPr algn="just"/>
                      <a:r>
                        <a:rPr lang="en-US" sz="1000" b="0" i="0" dirty="0">
                          <a:solidFill>
                            <a:schemeClr val="dk1"/>
                          </a:solidFill>
                          <a:effectLst/>
                          <a:latin typeface="+mn-lt"/>
                          <a:ea typeface="+mn-ea"/>
                          <a:cs typeface="+mn-cs"/>
                        </a:rPr>
                        <a:t>A sudden economic downturn, like a recession, where many banks lose money because their customers can’t pay back loans</a:t>
                      </a:r>
                      <a:endParaRPr lang="en-IN" sz="1000" dirty="0"/>
                    </a:p>
                  </a:txBody>
                  <a:tcPr/>
                </a:tc>
                <a:extLst>
                  <a:ext uri="{0D108BD9-81ED-4DB2-BD59-A6C34878D82A}">
                    <a16:rowId xmlns:a16="http://schemas.microsoft.com/office/drawing/2014/main" val="1775202654"/>
                  </a:ext>
                </a:extLst>
              </a:tr>
            </a:tbl>
          </a:graphicData>
        </a:graphic>
      </p:graphicFrame>
      <p:sp>
        <p:nvSpPr>
          <p:cNvPr id="5" name="object 3">
            <a:extLst>
              <a:ext uri="{FF2B5EF4-FFF2-40B4-BE49-F238E27FC236}">
                <a16:creationId xmlns:a16="http://schemas.microsoft.com/office/drawing/2014/main" id="{997A0E2F-B098-0C90-5F7F-C1FCD5351447}"/>
              </a:ext>
            </a:extLst>
          </p:cNvPr>
          <p:cNvSpPr txBox="1"/>
          <p:nvPr/>
        </p:nvSpPr>
        <p:spPr>
          <a:xfrm>
            <a:off x="193459" y="2537102"/>
            <a:ext cx="4275455" cy="777713"/>
          </a:xfrm>
          <a:prstGeom prst="rect">
            <a:avLst/>
          </a:prstGeom>
        </p:spPr>
        <p:txBody>
          <a:bodyPr vert="horz" wrap="square" lIns="0" tIns="10795" rIns="0" bIns="0" rtlCol="0">
            <a:spAutoFit/>
          </a:bodyPr>
          <a:lstStyle/>
          <a:p>
            <a:pPr marL="157480" marR="48895" indent="-145415" algn="just">
              <a:lnSpc>
                <a:spcPct val="101000"/>
              </a:lnSpc>
              <a:spcBef>
                <a:spcPts val="85"/>
              </a:spcBef>
              <a:buClr>
                <a:srgbClr val="6B8DA7"/>
              </a:buClr>
              <a:buFont typeface="MS UI Gothic"/>
              <a:buChar char="❑"/>
              <a:tabLst>
                <a:tab pos="158115" algn="l"/>
              </a:tabLst>
            </a:pPr>
            <a:r>
              <a:rPr lang="en-US" sz="1000" spc="-10" dirty="0">
                <a:latin typeface="Microsoft Sans Serif"/>
                <a:cs typeface="Microsoft Sans Serif"/>
              </a:rPr>
              <a:t>Previous papers </a:t>
            </a:r>
            <a:r>
              <a:rPr lang="en-US" sz="1000" spc="-10" dirty="0" err="1">
                <a:latin typeface="Microsoft Sans Serif"/>
                <a:cs typeface="Microsoft Sans Serif"/>
              </a:rPr>
              <a:t>focussed</a:t>
            </a:r>
            <a:r>
              <a:rPr lang="en-US" sz="1000" spc="-10" dirty="0">
                <a:latin typeface="Microsoft Sans Serif"/>
                <a:cs typeface="Microsoft Sans Serif"/>
              </a:rPr>
              <a:t> on risk-free investment options and deposits as residual, but here the author allows the possibility of risky investments and deposit fluctuations. Other paper focusses on impact of individual bank to overall systemic risks while this paper analyze the impact of interbank network structure on financial stability.</a:t>
            </a:r>
          </a:p>
        </p:txBody>
      </p:sp>
    </p:spTree>
    <p:extLst>
      <p:ext uri="{BB962C8B-B14F-4D97-AF65-F5344CB8AC3E}">
        <p14:creationId xmlns:p14="http://schemas.microsoft.com/office/powerpoint/2010/main" val="134022803"/>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206375"/>
            <a:ext cx="1905000" cy="150682"/>
          </a:xfrm>
          <a:prstGeom prst="rect">
            <a:avLst/>
          </a:prstGeom>
        </p:spPr>
        <p:txBody>
          <a:bodyPr vert="horz" wrap="square" lIns="0" tIns="12065" rIns="0" bIns="0" rtlCol="0">
            <a:spAutoFit/>
          </a:bodyPr>
          <a:lstStyle/>
          <a:p>
            <a:pPr marL="12700">
              <a:lnSpc>
                <a:spcPct val="100000"/>
              </a:lnSpc>
              <a:spcBef>
                <a:spcPts val="95"/>
              </a:spcBef>
            </a:pPr>
            <a:r>
              <a:rPr lang="en-IN" sz="900" b="1" spc="45" dirty="0">
                <a:solidFill>
                  <a:srgbClr val="19208C"/>
                </a:solidFill>
                <a:latin typeface="Microsoft Sans Serif"/>
                <a:cs typeface="Microsoft Sans Serif"/>
              </a:rPr>
              <a:t>Purpose of the Paper: The idea </a:t>
            </a:r>
            <a:endParaRPr sz="900" b="1" dirty="0">
              <a:latin typeface="Microsoft Sans Serif"/>
              <a:cs typeface="Microsoft Sans Serif"/>
            </a:endParaRPr>
          </a:p>
        </p:txBody>
      </p:sp>
      <p:sp>
        <p:nvSpPr>
          <p:cNvPr id="5" name="object 3">
            <a:extLst>
              <a:ext uri="{FF2B5EF4-FFF2-40B4-BE49-F238E27FC236}">
                <a16:creationId xmlns:a16="http://schemas.microsoft.com/office/drawing/2014/main" id="{CA30AA94-797F-5669-D917-B5836B1F530E}"/>
              </a:ext>
            </a:extLst>
          </p:cNvPr>
          <p:cNvSpPr txBox="1"/>
          <p:nvPr/>
        </p:nvSpPr>
        <p:spPr>
          <a:xfrm>
            <a:off x="194520" y="547800"/>
            <a:ext cx="4321391" cy="2642839"/>
          </a:xfrm>
          <a:prstGeom prst="rect">
            <a:avLst/>
          </a:prstGeom>
        </p:spPr>
        <p:txBody>
          <a:bodyPr vert="horz" wrap="square" lIns="0" tIns="10795" rIns="0" bIns="0" rtlCol="0">
            <a:spAutoFit/>
          </a:bodyPr>
          <a:lstStyle/>
          <a:p>
            <a:pPr marL="157480" marR="245745" indent="-145415">
              <a:lnSpc>
                <a:spcPct val="101000"/>
              </a:lnSpc>
              <a:buClr>
                <a:srgbClr val="6B8DA7"/>
              </a:buClr>
              <a:buFont typeface="MS UI Gothic"/>
              <a:buChar char="❑"/>
              <a:tabLst>
                <a:tab pos="158115" algn="l"/>
              </a:tabLst>
            </a:pPr>
            <a:r>
              <a:rPr lang="en-US" sz="1000" spc="-20" dirty="0">
                <a:latin typeface="Microsoft Sans Serif"/>
                <a:cs typeface="Microsoft Sans Serif"/>
              </a:rPr>
              <a:t>The paper introduces a dynamic multi-agent model of a banking system that includes the central bank, focusing on how banks manage their portfolios of risky investments and riskless excess reserves based on their preferences for risk, return, and liquidity</a:t>
            </a:r>
          </a:p>
          <a:p>
            <a:pPr marL="157480" marR="245745" indent="-145415">
              <a:lnSpc>
                <a:spcPct val="101000"/>
              </a:lnSpc>
              <a:buClr>
                <a:srgbClr val="6B8DA7"/>
              </a:buClr>
              <a:buFont typeface="MS UI Gothic"/>
              <a:buChar char="❑"/>
              <a:tabLst>
                <a:tab pos="158115" algn="l"/>
              </a:tabLst>
            </a:pPr>
            <a:endParaRPr lang="en-US" sz="1000" spc="-20" dirty="0">
              <a:latin typeface="Microsoft Sans Serif"/>
              <a:cs typeface="Microsoft Sans Serif"/>
            </a:endParaRPr>
          </a:p>
          <a:p>
            <a:pPr marL="157480" marR="245745" indent="-145415">
              <a:lnSpc>
                <a:spcPct val="101000"/>
              </a:lnSpc>
              <a:buClr>
                <a:srgbClr val="6B8DA7"/>
              </a:buClr>
              <a:buFont typeface="MS UI Gothic"/>
              <a:buChar char="❑"/>
              <a:tabLst>
                <a:tab pos="158115" algn="l"/>
              </a:tabLst>
            </a:pPr>
            <a:r>
              <a:rPr lang="en-US" sz="1000" spc="-20" dirty="0">
                <a:latin typeface="Microsoft Sans Serif"/>
                <a:cs typeface="Microsoft Sans Serif"/>
              </a:rPr>
              <a:t>It highlights the interconnectedness of banks through interbank loans which leads to fluctuations in liquidity</a:t>
            </a:r>
          </a:p>
          <a:p>
            <a:pPr marL="157480" marR="245745" indent="-145415">
              <a:lnSpc>
                <a:spcPct val="101000"/>
              </a:lnSpc>
              <a:buClr>
                <a:srgbClr val="6B8DA7"/>
              </a:buClr>
              <a:buFont typeface="MS UI Gothic"/>
              <a:buChar char="❑"/>
              <a:tabLst>
                <a:tab pos="158115" algn="l"/>
              </a:tabLst>
            </a:pPr>
            <a:endParaRPr lang="en-US" sz="1000" spc="-20" dirty="0">
              <a:latin typeface="Microsoft Sans Serif"/>
              <a:cs typeface="Microsoft Sans Serif"/>
            </a:endParaRPr>
          </a:p>
          <a:p>
            <a:pPr marL="157480" marR="245745" indent="-145415">
              <a:lnSpc>
                <a:spcPct val="101000"/>
              </a:lnSpc>
              <a:buClr>
                <a:srgbClr val="6B8DA7"/>
              </a:buClr>
              <a:buFont typeface="MS UI Gothic"/>
              <a:buChar char="❑"/>
              <a:tabLst>
                <a:tab pos="158115" algn="l"/>
              </a:tabLst>
            </a:pPr>
            <a:r>
              <a:rPr lang="en-US" sz="1000" spc="-20" dirty="0">
                <a:latin typeface="Microsoft Sans Serif"/>
                <a:cs typeface="Microsoft Sans Serif"/>
              </a:rPr>
              <a:t>The research </a:t>
            </a:r>
            <a:r>
              <a:rPr lang="en-US" sz="1000" spc="-20" dirty="0">
                <a:highlight>
                  <a:srgbClr val="FFFF00"/>
                </a:highlight>
                <a:latin typeface="Microsoft Sans Serif"/>
                <a:cs typeface="Microsoft Sans Serif"/>
              </a:rPr>
              <a:t>compares different interbank network structures</a:t>
            </a:r>
            <a:r>
              <a:rPr lang="en-US" sz="1000" spc="-20" dirty="0">
                <a:latin typeface="Microsoft Sans Serif"/>
                <a:cs typeface="Microsoft Sans Serif"/>
              </a:rPr>
              <a:t>, revealing that </a:t>
            </a:r>
            <a:r>
              <a:rPr lang="en-US" sz="1000" spc="-20" dirty="0">
                <a:highlight>
                  <a:srgbClr val="FFFF00"/>
                </a:highlight>
                <a:latin typeface="Microsoft Sans Serif"/>
                <a:cs typeface="Microsoft Sans Serif"/>
              </a:rPr>
              <a:t>money-</a:t>
            </a:r>
            <a:r>
              <a:rPr lang="en-US" sz="1000" spc="-20" dirty="0" err="1">
                <a:highlight>
                  <a:srgbClr val="FFFF00"/>
                </a:highlight>
                <a:latin typeface="Microsoft Sans Serif"/>
                <a:cs typeface="Microsoft Sans Serif"/>
              </a:rPr>
              <a:t>centre</a:t>
            </a:r>
            <a:r>
              <a:rPr lang="en-US" sz="1000" spc="-20" dirty="0">
                <a:highlight>
                  <a:srgbClr val="FFFF00"/>
                </a:highlight>
                <a:latin typeface="Microsoft Sans Serif"/>
                <a:cs typeface="Microsoft Sans Serif"/>
              </a:rPr>
              <a:t> networks </a:t>
            </a:r>
            <a:r>
              <a:rPr lang="en-US" sz="1000" spc="-20" dirty="0">
                <a:latin typeface="Microsoft Sans Serif"/>
                <a:cs typeface="Microsoft Sans Serif"/>
              </a:rPr>
              <a:t>are more stable than </a:t>
            </a:r>
            <a:r>
              <a:rPr lang="en-US" sz="1000" spc="-20" dirty="0">
                <a:highlight>
                  <a:srgbClr val="FFFF00"/>
                </a:highlight>
                <a:latin typeface="Microsoft Sans Serif"/>
                <a:cs typeface="Microsoft Sans Serif"/>
              </a:rPr>
              <a:t>random networks</a:t>
            </a:r>
            <a:r>
              <a:rPr lang="en-US" sz="1000" spc="-20" dirty="0">
                <a:latin typeface="Microsoft Sans Serif"/>
                <a:cs typeface="Microsoft Sans Serif"/>
              </a:rPr>
              <a:t>. This finding suggests that the structure of interbank connections plays a crucial role in financial stability</a:t>
            </a:r>
          </a:p>
          <a:p>
            <a:pPr marL="157480" marR="245745" indent="-145415">
              <a:lnSpc>
                <a:spcPct val="101000"/>
              </a:lnSpc>
              <a:buClr>
                <a:srgbClr val="6B8DA7"/>
              </a:buClr>
              <a:buFont typeface="MS UI Gothic"/>
              <a:buChar char="❑"/>
              <a:tabLst>
                <a:tab pos="158115" algn="l"/>
              </a:tabLst>
            </a:pPr>
            <a:endParaRPr lang="en-US" sz="1000" spc="-20" dirty="0">
              <a:latin typeface="Microsoft Sans Serif"/>
              <a:cs typeface="Microsoft Sans Serif"/>
            </a:endParaRPr>
          </a:p>
          <a:p>
            <a:pPr marL="157480" marR="245745" indent="-145415">
              <a:lnSpc>
                <a:spcPct val="101000"/>
              </a:lnSpc>
              <a:buClr>
                <a:srgbClr val="6B8DA7"/>
              </a:buClr>
              <a:buFont typeface="MS UI Gothic"/>
              <a:buChar char="❑"/>
              <a:tabLst>
                <a:tab pos="158115" algn="l"/>
              </a:tabLst>
            </a:pPr>
            <a:r>
              <a:rPr lang="en-US" sz="1000" spc="-20" dirty="0">
                <a:latin typeface="Microsoft Sans Serif"/>
                <a:cs typeface="Microsoft Sans Serif"/>
              </a:rPr>
              <a:t>Additionally, the paper discusses systemic risk, contrasting contagion effects with common shocks. It concludes that these two forms of systemic risk necessitate different optimal policy responses, indicating the complexity of managing financial stability in varying conditions</a:t>
            </a:r>
          </a:p>
        </p:txBody>
      </p:sp>
      <p:sp>
        <p:nvSpPr>
          <p:cNvPr id="6" name="object 28">
            <a:extLst>
              <a:ext uri="{FF2B5EF4-FFF2-40B4-BE49-F238E27FC236}">
                <a16:creationId xmlns:a16="http://schemas.microsoft.com/office/drawing/2014/main" id="{8205C7CB-7EA9-0A6C-403E-7016C11816E1}"/>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5</a:t>
            </a:fld>
            <a:r>
              <a:rPr spc="-60" dirty="0"/>
              <a:t> </a:t>
            </a:r>
            <a:r>
              <a:rPr spc="-5" dirty="0"/>
              <a:t>/</a:t>
            </a:r>
            <a:r>
              <a:rPr spc="-60" dirty="0"/>
              <a:t> </a:t>
            </a:r>
            <a:r>
              <a:rPr spc="-5" dirty="0"/>
              <a:t>2</a:t>
            </a:r>
            <a:r>
              <a:rPr lang="en-IN" spc="-5" dirty="0"/>
              <a:t>6</a:t>
            </a:r>
            <a:endParaRPr spc="-5" dirty="0"/>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984" y="587375"/>
            <a:ext cx="4500866" cy="2588209"/>
          </a:xfrm>
          <a:prstGeom prst="rect">
            <a:avLst/>
          </a:prstGeom>
        </p:spPr>
        <p:txBody>
          <a:bodyPr vert="horz" wrap="square" lIns="0" tIns="12065" rIns="0" bIns="0" rtlCol="0">
            <a:spAutoFit/>
          </a:bodyPr>
          <a:lstStyle/>
          <a:p>
            <a:pPr marL="252729" marR="346710" indent="-145415">
              <a:lnSpc>
                <a:spcPct val="101000"/>
              </a:lnSpc>
              <a:spcBef>
                <a:spcPts val="820"/>
              </a:spcBef>
              <a:buClr>
                <a:srgbClr val="6B8DA7"/>
              </a:buClr>
              <a:buFont typeface="MS UI Gothic"/>
              <a:buChar char="❑"/>
              <a:tabLst>
                <a:tab pos="253365" algn="l"/>
              </a:tabLst>
            </a:pPr>
            <a:r>
              <a:rPr lang="en-US" sz="1000" spc="-5" dirty="0">
                <a:latin typeface="Microsoft Sans Serif"/>
                <a:cs typeface="Microsoft Sans Serif"/>
              </a:rPr>
              <a:t>Interbank network exhibits robust yet fragile property, showing contrasting impacts during normal times (leading to enhanced liquidity allocation and risk sharing) as compared to times of distress (Insolvency issue: Lehman Brother)</a:t>
            </a:r>
          </a:p>
          <a:p>
            <a:pPr marL="252729" marR="346710" indent="-145415">
              <a:lnSpc>
                <a:spcPct val="101000"/>
              </a:lnSpc>
              <a:spcBef>
                <a:spcPts val="820"/>
              </a:spcBef>
              <a:buClr>
                <a:srgbClr val="6B8DA7"/>
              </a:buClr>
              <a:buFont typeface="MS UI Gothic"/>
              <a:buChar char="❑"/>
              <a:tabLst>
                <a:tab pos="253365" algn="l"/>
              </a:tabLst>
            </a:pPr>
            <a:r>
              <a:rPr lang="en-US" sz="1000" spc="-5" dirty="0">
                <a:latin typeface="Microsoft Sans Serif"/>
                <a:cs typeface="Microsoft Sans Serif"/>
              </a:rPr>
              <a:t>The Contagion and common shocks as systemic risks lead to search for a network structure that are more resilient to financial distress.</a:t>
            </a:r>
          </a:p>
          <a:p>
            <a:pPr marL="252729" marR="346710" indent="-145415">
              <a:lnSpc>
                <a:spcPct val="101000"/>
              </a:lnSpc>
              <a:spcBef>
                <a:spcPts val="820"/>
              </a:spcBef>
              <a:buClr>
                <a:srgbClr val="6B8DA7"/>
              </a:buClr>
              <a:buFont typeface="MS UI Gothic"/>
              <a:buChar char="❑"/>
              <a:tabLst>
                <a:tab pos="253365" algn="l"/>
              </a:tabLst>
            </a:pPr>
            <a:r>
              <a:rPr lang="en-US" sz="1000" spc="-5" dirty="0">
                <a:latin typeface="Microsoft Sans Serif"/>
                <a:cs typeface="Microsoft Sans Serif"/>
              </a:rPr>
              <a:t>Counterparty Externality: When a bank lends to a number of other banks it is oblivious to any links between those banks and might underestimate its portfolio correlation.</a:t>
            </a:r>
          </a:p>
          <a:p>
            <a:pPr marL="252729" marR="346710" indent="-145415">
              <a:lnSpc>
                <a:spcPct val="101000"/>
              </a:lnSpc>
              <a:spcBef>
                <a:spcPts val="820"/>
              </a:spcBef>
              <a:buClr>
                <a:srgbClr val="6B8DA7"/>
              </a:buClr>
              <a:buFont typeface="MS UI Gothic"/>
              <a:buChar char="❑"/>
              <a:tabLst>
                <a:tab pos="253365" algn="l"/>
              </a:tabLst>
            </a:pPr>
            <a:r>
              <a:rPr lang="en-US" sz="1000" spc="-5" dirty="0">
                <a:latin typeface="Microsoft Sans Serif"/>
                <a:cs typeface="Microsoft Sans Serif"/>
              </a:rPr>
              <a:t>Correlation Externality: Arises when a bank is oblivious to the asset holdings of other banks.</a:t>
            </a:r>
          </a:p>
          <a:p>
            <a:pPr marL="252729" marR="346710" indent="-145415">
              <a:lnSpc>
                <a:spcPct val="101000"/>
              </a:lnSpc>
              <a:spcBef>
                <a:spcPts val="820"/>
              </a:spcBef>
              <a:buClr>
                <a:srgbClr val="6B8DA7"/>
              </a:buClr>
              <a:buFont typeface="MS UI Gothic"/>
              <a:buChar char="❑"/>
              <a:tabLst>
                <a:tab pos="253365" algn="l"/>
              </a:tabLst>
            </a:pPr>
            <a:r>
              <a:rPr lang="en-US" sz="1000" dirty="0">
                <a:latin typeface="Microsoft Sans Serif"/>
                <a:cs typeface="Microsoft Sans Serif"/>
              </a:rPr>
              <a:t>Banks face a stochastic supply of household deposits and stochastic returns from risky investments. This gives rise to liquidity fluctuations and initiates the dynamic formation of an interbank loan network.</a:t>
            </a:r>
          </a:p>
        </p:txBody>
      </p:sp>
      <p:sp>
        <p:nvSpPr>
          <p:cNvPr id="4" name="object 2">
            <a:extLst>
              <a:ext uri="{FF2B5EF4-FFF2-40B4-BE49-F238E27FC236}">
                <a16:creationId xmlns:a16="http://schemas.microsoft.com/office/drawing/2014/main" id="{4D6785EF-B090-D450-EA38-52057813997E}"/>
              </a:ext>
            </a:extLst>
          </p:cNvPr>
          <p:cNvSpPr txBox="1"/>
          <p:nvPr/>
        </p:nvSpPr>
        <p:spPr>
          <a:xfrm>
            <a:off x="95250" y="206375"/>
            <a:ext cx="1181735" cy="150682"/>
          </a:xfrm>
          <a:prstGeom prst="rect">
            <a:avLst/>
          </a:prstGeom>
        </p:spPr>
        <p:txBody>
          <a:bodyPr vert="horz" wrap="square" lIns="0" tIns="12065" rIns="0" bIns="0" rtlCol="0">
            <a:spAutoFit/>
          </a:bodyPr>
          <a:lstStyle/>
          <a:p>
            <a:pPr marL="12700">
              <a:lnSpc>
                <a:spcPct val="100000"/>
              </a:lnSpc>
              <a:spcBef>
                <a:spcPts val="95"/>
              </a:spcBef>
            </a:pPr>
            <a:r>
              <a:rPr lang="en-IN" sz="900" b="1" spc="45" dirty="0">
                <a:solidFill>
                  <a:srgbClr val="19208C"/>
                </a:solidFill>
                <a:latin typeface="Microsoft Sans Serif"/>
                <a:cs typeface="Microsoft Sans Serif"/>
              </a:rPr>
              <a:t>Introduction</a:t>
            </a:r>
            <a:endParaRPr sz="900" b="1" dirty="0">
              <a:solidFill>
                <a:srgbClr val="FF0000"/>
              </a:solidFill>
              <a:latin typeface="Microsoft Sans Serif"/>
              <a:cs typeface="Microsoft Sans Serif"/>
            </a:endParaRPr>
          </a:p>
        </p:txBody>
      </p:sp>
      <p:sp>
        <p:nvSpPr>
          <p:cNvPr id="7" name="object 28">
            <a:extLst>
              <a:ext uri="{FF2B5EF4-FFF2-40B4-BE49-F238E27FC236}">
                <a16:creationId xmlns:a16="http://schemas.microsoft.com/office/drawing/2014/main" id="{39B115C5-7252-AD05-0BD8-741185848EC1}"/>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6</a:t>
            </a:fld>
            <a:r>
              <a:rPr spc="-60" dirty="0"/>
              <a:t> </a:t>
            </a:r>
            <a:r>
              <a:rPr spc="-5" dirty="0"/>
              <a:t>/</a:t>
            </a:r>
            <a:r>
              <a:rPr spc="-60" dirty="0"/>
              <a:t> </a:t>
            </a:r>
            <a:r>
              <a:rPr spc="-5" dirty="0"/>
              <a:t>2</a:t>
            </a:r>
            <a:r>
              <a:rPr lang="en-IN" spc="-5" dirty="0"/>
              <a:t>6</a:t>
            </a:r>
            <a:endParaRPr spc="-5" dirty="0"/>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959" y="617704"/>
            <a:ext cx="4596116" cy="2073260"/>
          </a:xfrm>
          <a:prstGeom prst="rect">
            <a:avLst/>
          </a:prstGeom>
        </p:spPr>
        <p:txBody>
          <a:bodyPr vert="horz" wrap="square" lIns="0" tIns="12065" rIns="0" bIns="0" rtlCol="0">
            <a:spAutoFit/>
          </a:bodyPr>
          <a:lstStyle/>
          <a:p>
            <a:pPr marL="252729" marR="346710" indent="-145415">
              <a:lnSpc>
                <a:spcPct val="101000"/>
              </a:lnSpc>
              <a:spcBef>
                <a:spcPts val="820"/>
              </a:spcBef>
              <a:buClr>
                <a:srgbClr val="6B8DA7"/>
              </a:buClr>
              <a:buFont typeface="MS UI Gothic"/>
              <a:buChar char="❑"/>
              <a:tabLst>
                <a:tab pos="253365" algn="l"/>
              </a:tabLst>
            </a:pPr>
            <a:r>
              <a:rPr lang="en-US" sz="1000" spc="-5" dirty="0">
                <a:latin typeface="Microsoft Sans Serif"/>
                <a:cs typeface="Microsoft Sans Serif"/>
              </a:rPr>
              <a:t>A dynamic model of a banking system that can be used to analyze the impact of the interbank network structure on financial stability</a:t>
            </a:r>
          </a:p>
          <a:p>
            <a:pPr marL="107314" marR="346710">
              <a:lnSpc>
                <a:spcPct val="101000"/>
              </a:lnSpc>
              <a:spcBef>
                <a:spcPts val="820"/>
              </a:spcBef>
              <a:buClr>
                <a:srgbClr val="6B8DA7"/>
              </a:buClr>
              <a:tabLst>
                <a:tab pos="253365" algn="l"/>
              </a:tabLst>
            </a:pPr>
            <a:r>
              <a:rPr lang="en-US" sz="1000" spc="-5" dirty="0">
                <a:latin typeface="Microsoft Sans Serif"/>
                <a:cs typeface="Microsoft Sans Serif"/>
              </a:rPr>
              <a:t>1) Deposit Fluctuations are included</a:t>
            </a:r>
          </a:p>
          <a:p>
            <a:pPr marL="107314" marR="346710">
              <a:lnSpc>
                <a:spcPct val="101000"/>
              </a:lnSpc>
              <a:spcBef>
                <a:spcPts val="820"/>
              </a:spcBef>
              <a:buClr>
                <a:srgbClr val="6B8DA7"/>
              </a:buClr>
              <a:tabLst>
                <a:tab pos="253365" algn="l"/>
              </a:tabLst>
            </a:pPr>
            <a:r>
              <a:rPr lang="en-US" sz="1000" spc="-5" dirty="0">
                <a:latin typeface="Microsoft Sans Serif"/>
                <a:cs typeface="Microsoft Sans Serif"/>
              </a:rPr>
              <a:t>2) Fluctuations in investment returns have to be compensated by banking capital, risky investments are a major cause of bank insolvencies. Thus, The balance sheet of the bank k looks like:</a:t>
            </a:r>
          </a:p>
          <a:p>
            <a:pPr marL="107314" marR="346710">
              <a:lnSpc>
                <a:spcPct val="101000"/>
              </a:lnSpc>
              <a:spcBef>
                <a:spcPts val="820"/>
              </a:spcBef>
              <a:buClr>
                <a:srgbClr val="6B8DA7"/>
              </a:buClr>
              <a:tabLst>
                <a:tab pos="253365" algn="l"/>
              </a:tabLst>
            </a:pPr>
            <a:endParaRPr lang="en-US" sz="1000" spc="-5" dirty="0">
              <a:latin typeface="Microsoft Sans Serif"/>
              <a:cs typeface="Microsoft Sans Serif"/>
            </a:endParaRPr>
          </a:p>
          <a:p>
            <a:pPr marL="107314" marR="346710">
              <a:lnSpc>
                <a:spcPct val="101000"/>
              </a:lnSpc>
              <a:spcBef>
                <a:spcPts val="820"/>
              </a:spcBef>
              <a:buClr>
                <a:srgbClr val="6B8DA7"/>
              </a:buClr>
              <a:tabLst>
                <a:tab pos="253365" algn="l"/>
              </a:tabLst>
            </a:pPr>
            <a:endParaRPr lang="en-US" sz="1000" spc="-5" dirty="0">
              <a:latin typeface="Microsoft Sans Serif"/>
              <a:cs typeface="Microsoft Sans Serif"/>
            </a:endParaRPr>
          </a:p>
          <a:p>
            <a:pPr marL="278764" marR="346710" indent="-171450">
              <a:lnSpc>
                <a:spcPct val="101000"/>
              </a:lnSpc>
              <a:spcBef>
                <a:spcPts val="820"/>
              </a:spcBef>
              <a:buClr>
                <a:srgbClr val="6B8DA7"/>
              </a:buClr>
              <a:buFont typeface="Wingdings" panose="05000000000000000000" pitchFamily="2" charset="2"/>
              <a:buChar char="q"/>
              <a:tabLst>
                <a:tab pos="253365" algn="l"/>
              </a:tabLst>
            </a:pPr>
            <a:r>
              <a:rPr lang="en-US" sz="1000" dirty="0"/>
              <a:t>A constant relative risk aversion (CRRA) utility function is assumed to model the bank’s preferences:</a:t>
            </a:r>
            <a:endParaRPr lang="en-US" sz="1000" dirty="0">
              <a:latin typeface="Microsoft Sans Serif"/>
              <a:cs typeface="Microsoft Sans Serif"/>
            </a:endParaRPr>
          </a:p>
        </p:txBody>
      </p:sp>
      <p:sp>
        <p:nvSpPr>
          <p:cNvPr id="4" name="object 2">
            <a:extLst>
              <a:ext uri="{FF2B5EF4-FFF2-40B4-BE49-F238E27FC236}">
                <a16:creationId xmlns:a16="http://schemas.microsoft.com/office/drawing/2014/main" id="{4D6785EF-B090-D450-EA38-52057813997E}"/>
              </a:ext>
            </a:extLst>
          </p:cNvPr>
          <p:cNvSpPr txBox="1"/>
          <p:nvPr/>
        </p:nvSpPr>
        <p:spPr>
          <a:xfrm>
            <a:off x="95250" y="206375"/>
            <a:ext cx="1181735" cy="150682"/>
          </a:xfrm>
          <a:prstGeom prst="rect">
            <a:avLst/>
          </a:prstGeom>
        </p:spPr>
        <p:txBody>
          <a:bodyPr vert="horz" wrap="square" lIns="0" tIns="12065" rIns="0" bIns="0" rtlCol="0">
            <a:spAutoFit/>
          </a:bodyPr>
          <a:lstStyle/>
          <a:p>
            <a:pPr marL="12700">
              <a:lnSpc>
                <a:spcPct val="100000"/>
              </a:lnSpc>
              <a:spcBef>
                <a:spcPts val="95"/>
              </a:spcBef>
            </a:pPr>
            <a:r>
              <a:rPr lang="en-IN" sz="900" b="1" spc="45" dirty="0">
                <a:solidFill>
                  <a:srgbClr val="19208C"/>
                </a:solidFill>
                <a:latin typeface="Microsoft Sans Serif"/>
                <a:cs typeface="Microsoft Sans Serif"/>
              </a:rPr>
              <a:t>Model Formation</a:t>
            </a:r>
            <a:endParaRPr sz="900" b="1" dirty="0">
              <a:solidFill>
                <a:srgbClr val="FF0000"/>
              </a:solidFill>
              <a:latin typeface="Microsoft Sans Serif"/>
              <a:cs typeface="Microsoft Sans Serif"/>
            </a:endParaRPr>
          </a:p>
        </p:txBody>
      </p:sp>
      <p:sp>
        <p:nvSpPr>
          <p:cNvPr id="7" name="object 28">
            <a:extLst>
              <a:ext uri="{FF2B5EF4-FFF2-40B4-BE49-F238E27FC236}">
                <a16:creationId xmlns:a16="http://schemas.microsoft.com/office/drawing/2014/main" id="{39B115C5-7252-AD05-0BD8-741185848EC1}"/>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7</a:t>
            </a:fld>
            <a:r>
              <a:rPr spc="-60" dirty="0"/>
              <a:t> </a:t>
            </a:r>
            <a:r>
              <a:rPr spc="-5" dirty="0"/>
              <a:t>/</a:t>
            </a:r>
            <a:r>
              <a:rPr spc="-60" dirty="0"/>
              <a:t> </a:t>
            </a:r>
            <a:r>
              <a:rPr spc="-5" dirty="0"/>
              <a:t>2</a:t>
            </a:r>
            <a:r>
              <a:rPr lang="en-IN" spc="-5" dirty="0"/>
              <a:t>6</a:t>
            </a:r>
            <a:endParaRPr spc="-5" dirty="0"/>
          </a:p>
        </p:txBody>
      </p:sp>
      <p:pic>
        <p:nvPicPr>
          <p:cNvPr id="5" name="Picture 4">
            <a:extLst>
              <a:ext uri="{FF2B5EF4-FFF2-40B4-BE49-F238E27FC236}">
                <a16:creationId xmlns:a16="http://schemas.microsoft.com/office/drawing/2014/main" id="{4CA9641C-D281-919B-9BFD-2BB9547DE7DF}"/>
              </a:ext>
            </a:extLst>
          </p:cNvPr>
          <p:cNvPicPr>
            <a:picLocks noChangeAspect="1"/>
          </p:cNvPicPr>
          <p:nvPr/>
        </p:nvPicPr>
        <p:blipFill>
          <a:blip r:embed="rId3"/>
          <a:stretch>
            <a:fillRect/>
          </a:stretch>
        </p:blipFill>
        <p:spPr>
          <a:xfrm>
            <a:off x="857250" y="1856010"/>
            <a:ext cx="2686425" cy="323895"/>
          </a:xfrm>
          <a:prstGeom prst="rect">
            <a:avLst/>
          </a:prstGeom>
        </p:spPr>
      </p:pic>
      <p:pic>
        <p:nvPicPr>
          <p:cNvPr id="8" name="Picture 7">
            <a:extLst>
              <a:ext uri="{FF2B5EF4-FFF2-40B4-BE49-F238E27FC236}">
                <a16:creationId xmlns:a16="http://schemas.microsoft.com/office/drawing/2014/main" id="{95E4A2C3-B01C-5B90-D153-B50EA1B784A3}"/>
              </a:ext>
            </a:extLst>
          </p:cNvPr>
          <p:cNvPicPr>
            <a:picLocks noChangeAspect="1"/>
          </p:cNvPicPr>
          <p:nvPr/>
        </p:nvPicPr>
        <p:blipFill>
          <a:blip r:embed="rId4"/>
          <a:stretch>
            <a:fillRect/>
          </a:stretch>
        </p:blipFill>
        <p:spPr>
          <a:xfrm>
            <a:off x="828405" y="2698797"/>
            <a:ext cx="2953290" cy="552833"/>
          </a:xfrm>
          <a:prstGeom prst="rect">
            <a:avLst/>
          </a:prstGeom>
        </p:spPr>
      </p:pic>
    </p:spTree>
    <p:extLst>
      <p:ext uri="{BB962C8B-B14F-4D97-AF65-F5344CB8AC3E}">
        <p14:creationId xmlns:p14="http://schemas.microsoft.com/office/powerpoint/2010/main" val="1918839507"/>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2364" y="206492"/>
            <a:ext cx="1349591" cy="150682"/>
          </a:xfrm>
          <a:prstGeom prst="rect">
            <a:avLst/>
          </a:prstGeom>
        </p:spPr>
        <p:txBody>
          <a:bodyPr vert="horz" wrap="square" lIns="0" tIns="12065" rIns="0" bIns="0" rtlCol="0">
            <a:spAutoFit/>
          </a:bodyPr>
          <a:lstStyle/>
          <a:p>
            <a:pPr marL="12700">
              <a:lnSpc>
                <a:spcPct val="100000"/>
              </a:lnSpc>
              <a:spcBef>
                <a:spcPts val="95"/>
              </a:spcBef>
            </a:pPr>
            <a:r>
              <a:rPr lang="en-IN" sz="900" b="1" spc="-15" dirty="0">
                <a:solidFill>
                  <a:srgbClr val="19208C"/>
                </a:solidFill>
                <a:latin typeface="Microsoft Sans Serif"/>
                <a:cs typeface="Microsoft Sans Serif"/>
              </a:rPr>
              <a:t>Network Theory</a:t>
            </a:r>
            <a:endParaRPr sz="900" b="1" dirty="0">
              <a:latin typeface="Microsoft Sans Serif"/>
              <a:cs typeface="Microsoft Sans Serif"/>
            </a:endParaRPr>
          </a:p>
        </p:txBody>
      </p:sp>
      <mc:AlternateContent xmlns:mc="http://schemas.openxmlformats.org/markup-compatibility/2006" xmlns:a14="http://schemas.microsoft.com/office/drawing/2010/main">
        <mc:Choice Requires="a14">
          <p:sp>
            <p:nvSpPr>
              <p:cNvPr id="3" name="object 3"/>
              <p:cNvSpPr txBox="1"/>
              <p:nvPr/>
            </p:nvSpPr>
            <p:spPr>
              <a:xfrm>
                <a:off x="193459" y="535769"/>
                <a:ext cx="4307840" cy="2695610"/>
              </a:xfrm>
              <a:prstGeom prst="rect">
                <a:avLst/>
              </a:prstGeom>
            </p:spPr>
            <p:txBody>
              <a:bodyPr vert="horz" wrap="square" lIns="0" tIns="10795" rIns="0" bIns="0" rtlCol="0">
                <a:spAutoFit/>
              </a:bodyPr>
              <a:lstStyle/>
              <a:p>
                <a:pPr marL="157480" marR="83185"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 A financial network consists of a set of banks (nodes) and a set of relationships (edges) between the banks. Even though many relationships exist between banks, this paper focuses on relationships that stem from interbank lending</a:t>
                </a:r>
                <a:r>
                  <a:rPr lang="en-US" sz="900" spc="-5" dirty="0">
                    <a:latin typeface="Microsoft Sans Serif"/>
                    <a:cs typeface="Microsoft Sans Serif"/>
                  </a:rPr>
                  <a:t>.</a:t>
                </a:r>
              </a:p>
              <a:p>
                <a:pPr marL="157480" marR="83185" indent="-145415">
                  <a:lnSpc>
                    <a:spcPct val="101000"/>
                  </a:lnSpc>
                  <a:spcBef>
                    <a:spcPts val="85"/>
                  </a:spcBef>
                  <a:buClr>
                    <a:srgbClr val="6B8DA7"/>
                  </a:buClr>
                  <a:buFont typeface="MS UI Gothic"/>
                  <a:buChar char="❑"/>
                  <a:tabLst>
                    <a:tab pos="158115" algn="l"/>
                  </a:tabLst>
                </a:pPr>
                <a:r>
                  <a:rPr lang="en-US" sz="900" spc="-5" dirty="0">
                    <a:latin typeface="Microsoft Sans Serif"/>
                    <a:cs typeface="Microsoft Sans Serif"/>
                  </a:rPr>
                  <a:t>The matrix of bilateral exposures W(G) = [</a:t>
                </a:r>
                <a:r>
                  <a:rPr lang="en-US" sz="900" spc="-5" dirty="0" err="1">
                    <a:latin typeface="Microsoft Sans Serif"/>
                    <a:cs typeface="Microsoft Sans Serif"/>
                  </a:rPr>
                  <a:t>w</a:t>
                </a:r>
                <a:r>
                  <a:rPr lang="en-US" sz="900" spc="-5" baseline="-25000" dirty="0" err="1">
                    <a:latin typeface="Microsoft Sans Serif"/>
                    <a:cs typeface="Microsoft Sans Serif"/>
                  </a:rPr>
                  <a:t>ij</a:t>
                </a:r>
                <a:r>
                  <a:rPr lang="en-US" sz="900" spc="-5" dirty="0">
                    <a:latin typeface="Microsoft Sans Serif"/>
                    <a:cs typeface="Microsoft Sans Serif"/>
                  </a:rPr>
                  <a:t>] of an interbank market G with n banks is the n x n matrix whose entries </a:t>
                </a:r>
                <a:r>
                  <a:rPr lang="en-US" sz="900" spc="-5" dirty="0" err="1">
                    <a:latin typeface="Microsoft Sans Serif"/>
                    <a:cs typeface="Microsoft Sans Serif"/>
                  </a:rPr>
                  <a:t>w</a:t>
                </a:r>
                <a:r>
                  <a:rPr lang="en-US" sz="900" spc="-5" baseline="-25000" dirty="0" err="1">
                    <a:latin typeface="Microsoft Sans Serif"/>
                    <a:cs typeface="Microsoft Sans Serif"/>
                  </a:rPr>
                  <a:t>ij</a:t>
                </a:r>
                <a:r>
                  <a:rPr lang="en-US" sz="900" spc="-5" baseline="-25000" dirty="0">
                    <a:latin typeface="Microsoft Sans Serif"/>
                    <a:cs typeface="Microsoft Sans Serif"/>
                  </a:rPr>
                  <a:t> </a:t>
                </a:r>
                <a:r>
                  <a:rPr lang="en-US" sz="900" spc="-5" dirty="0">
                    <a:latin typeface="Microsoft Sans Serif"/>
                    <a:cs typeface="Microsoft Sans Serif"/>
                  </a:rPr>
                  <a:t>denote bank i’s exposure to bank j. The assets a</a:t>
                </a:r>
                <a:r>
                  <a:rPr lang="en-US" sz="900" spc="-5" baseline="-25000" dirty="0">
                    <a:latin typeface="Microsoft Sans Serif"/>
                    <a:cs typeface="Microsoft Sans Serif"/>
                  </a:rPr>
                  <a:t>i </a:t>
                </a:r>
                <a:r>
                  <a:rPr lang="en-US" sz="900" spc="-5" dirty="0">
                    <a:latin typeface="Microsoft Sans Serif"/>
                    <a:cs typeface="Microsoft Sans Serif"/>
                  </a:rPr>
                  <a:t> and liabilities l</a:t>
                </a:r>
                <a:r>
                  <a:rPr lang="en-US" sz="900" spc="-5" baseline="-25000" dirty="0">
                    <a:latin typeface="Microsoft Sans Serif"/>
                    <a:cs typeface="Microsoft Sans Serif"/>
                  </a:rPr>
                  <a:t>i</a:t>
                </a:r>
                <a:r>
                  <a:rPr lang="en-US" sz="900" spc="-5" dirty="0">
                    <a:latin typeface="Microsoft Sans Serif"/>
                    <a:cs typeface="Microsoft Sans Serif"/>
                  </a:rPr>
                  <a:t> of bank I are given by </a:t>
                </a:r>
              </a:p>
              <a:p>
                <a:pPr marL="12065" marR="83185">
                  <a:lnSpc>
                    <a:spcPct val="101000"/>
                  </a:lnSpc>
                  <a:spcBef>
                    <a:spcPts val="85"/>
                  </a:spcBef>
                  <a:buClr>
                    <a:srgbClr val="6B8DA7"/>
                  </a:buClr>
                  <a:tabLst>
                    <a:tab pos="158115" algn="l"/>
                  </a:tabLst>
                </a:pPr>
                <a:endParaRPr lang="en-US" sz="900" spc="-5" dirty="0">
                  <a:latin typeface="Microsoft Sans Serif"/>
                  <a:cs typeface="Microsoft Sans Serif"/>
                </a:endParaRPr>
              </a:p>
              <a:p>
                <a:pPr marL="12065" marR="83185">
                  <a:lnSpc>
                    <a:spcPct val="101000"/>
                  </a:lnSpc>
                  <a:spcBef>
                    <a:spcPts val="85"/>
                  </a:spcBef>
                  <a:buClr>
                    <a:srgbClr val="6B8DA7"/>
                  </a:buClr>
                  <a:tabLst>
                    <a:tab pos="158115" algn="l"/>
                  </a:tabLst>
                </a:pPr>
                <a:r>
                  <a:rPr lang="en-US" sz="900" spc="-5" dirty="0">
                    <a:latin typeface="Microsoft Sans Serif"/>
                    <a:cs typeface="Microsoft Sans Serif"/>
                  </a:rPr>
                  <a:t>		</a:t>
                </a:r>
                <a14:m>
                  <m:oMath xmlns:m="http://schemas.openxmlformats.org/officeDocument/2006/math">
                    <m:sSub>
                      <m:sSubPr>
                        <m:ctrlPr>
                          <a:rPr lang="en-IN" sz="900" b="1" i="1" smtClean="0">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𝒂</m:t>
                        </m:r>
                      </m:e>
                      <m:sub>
                        <m:r>
                          <a:rPr lang="en-IN" sz="900" b="1" i="1" smtClean="0">
                            <a:latin typeface="Cambria Math" panose="02040503050406030204" pitchFamily="18" charset="0"/>
                          </a:rPr>
                          <m:t>𝒊</m:t>
                        </m:r>
                      </m:sub>
                    </m:sSub>
                    <m:r>
                      <a:rPr lang="en-IN" sz="900" b="1" i="0" smtClean="0">
                        <a:latin typeface="Cambria Math" panose="02040503050406030204" pitchFamily="18" charset="0"/>
                      </a:rPr>
                      <m:t>=</m:t>
                    </m:r>
                    <m:nary>
                      <m:naryPr>
                        <m:chr m:val="∑"/>
                        <m:limLoc m:val="subSup"/>
                        <m:ctrlPr>
                          <a:rPr lang="en-IN" sz="900" b="1" i="1" smtClean="0">
                            <a:latin typeface="Cambria Math" panose="02040503050406030204" pitchFamily="18" charset="0"/>
                          </a:rPr>
                        </m:ctrlPr>
                      </m:naryPr>
                      <m:sub>
                        <m:r>
                          <m:rPr>
                            <m:brk m:alnAt="1"/>
                          </m:rPr>
                          <a:rPr lang="en-IN" sz="900" b="1" i="0" smtClean="0">
                            <a:latin typeface="Cambria Math" panose="02040503050406030204" pitchFamily="18" charset="0"/>
                          </a:rPr>
                          <m:t>𝐣</m:t>
                        </m:r>
                        <m:r>
                          <a:rPr lang="en-IN" sz="900" b="1" i="0">
                            <a:latin typeface="Cambria Math" panose="02040503050406030204" pitchFamily="18" charset="0"/>
                          </a:rPr>
                          <m:t>=</m:t>
                        </m:r>
                        <m:r>
                          <a:rPr lang="en-IN" sz="900" b="1" i="1" smtClean="0">
                            <a:latin typeface="Cambria Math" panose="02040503050406030204" pitchFamily="18" charset="0"/>
                          </a:rPr>
                          <m:t>𝟏</m:t>
                        </m:r>
                      </m:sub>
                      <m:sup>
                        <m:r>
                          <a:rPr lang="en-IN" sz="900" b="1" i="0" smtClean="0">
                            <a:latin typeface="Cambria Math" panose="02040503050406030204" pitchFamily="18" charset="0"/>
                          </a:rPr>
                          <m:t>𝐧</m:t>
                        </m:r>
                      </m:sup>
                      <m:e>
                        <m:sSub>
                          <m:sSubPr>
                            <m:ctrlPr>
                              <a:rPr lang="en-IN" sz="900" b="1" i="1">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𝒘</m:t>
                            </m:r>
                          </m:e>
                          <m:sub>
                            <m:r>
                              <a:rPr lang="en-IN" sz="900" b="1" i="1" smtClean="0">
                                <a:solidFill>
                                  <a:srgbClr val="836967"/>
                                </a:solidFill>
                                <a:latin typeface="Cambria Math" panose="02040503050406030204" pitchFamily="18" charset="0"/>
                              </a:rPr>
                              <m:t>𝒊𝒋</m:t>
                            </m:r>
                          </m:sub>
                        </m:sSub>
                      </m:e>
                    </m:nary>
                  </m:oMath>
                </a14:m>
                <a:r>
                  <a:rPr lang="en-US" sz="900" spc="-5" dirty="0">
                    <a:latin typeface="Microsoft Sans Serif"/>
                    <a:cs typeface="Microsoft Sans Serif"/>
                  </a:rPr>
                  <a:t> and </a:t>
                </a:r>
                <a14:m>
                  <m:oMath xmlns:m="http://schemas.openxmlformats.org/officeDocument/2006/math">
                    <m:sSub>
                      <m:sSubPr>
                        <m:ctrlPr>
                          <a:rPr lang="en-IN" sz="900" b="1" i="1">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𝒍</m:t>
                        </m:r>
                      </m:e>
                      <m:sub>
                        <m:r>
                          <a:rPr lang="en-IN" sz="900" b="1" i="1" smtClean="0">
                            <a:solidFill>
                              <a:srgbClr val="836967"/>
                            </a:solidFill>
                            <a:latin typeface="Cambria Math" panose="02040503050406030204" pitchFamily="18" charset="0"/>
                          </a:rPr>
                          <m:t>𝒋</m:t>
                        </m:r>
                      </m:sub>
                    </m:sSub>
                    <m:r>
                      <a:rPr lang="en-IN" sz="900" b="1">
                        <a:latin typeface="Cambria Math" panose="02040503050406030204" pitchFamily="18" charset="0"/>
                      </a:rPr>
                      <m:t>=</m:t>
                    </m:r>
                    <m:nary>
                      <m:naryPr>
                        <m:chr m:val="∑"/>
                        <m:limLoc m:val="subSup"/>
                        <m:ctrlPr>
                          <a:rPr lang="en-IN" sz="900" b="1" i="1">
                            <a:latin typeface="Cambria Math" panose="02040503050406030204" pitchFamily="18" charset="0"/>
                          </a:rPr>
                        </m:ctrlPr>
                      </m:naryPr>
                      <m:sub>
                        <m:r>
                          <m:rPr>
                            <m:brk m:alnAt="1"/>
                          </m:rPr>
                          <a:rPr lang="en-IN" sz="900" b="1">
                            <a:latin typeface="Cambria Math" panose="02040503050406030204" pitchFamily="18" charset="0"/>
                          </a:rPr>
                          <m:t>𝐣</m:t>
                        </m:r>
                        <m:r>
                          <a:rPr lang="en-IN" sz="900" b="1">
                            <a:latin typeface="Cambria Math" panose="02040503050406030204" pitchFamily="18" charset="0"/>
                          </a:rPr>
                          <m:t>=</m:t>
                        </m:r>
                        <m:r>
                          <a:rPr lang="en-IN" sz="900" b="1" i="1">
                            <a:latin typeface="Cambria Math" panose="02040503050406030204" pitchFamily="18" charset="0"/>
                          </a:rPr>
                          <m:t>𝟏</m:t>
                        </m:r>
                      </m:sub>
                      <m:sup>
                        <m:r>
                          <a:rPr lang="en-IN" sz="900" b="1">
                            <a:latin typeface="Cambria Math" panose="02040503050406030204" pitchFamily="18" charset="0"/>
                          </a:rPr>
                          <m:t>𝐧</m:t>
                        </m:r>
                      </m:sup>
                      <m:e>
                        <m:sSub>
                          <m:sSubPr>
                            <m:ctrlPr>
                              <a:rPr lang="en-IN" sz="900" b="1" i="1">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𝒘</m:t>
                            </m:r>
                          </m:e>
                          <m:sub>
                            <m:r>
                              <a:rPr lang="en-IN" sz="900" b="1" i="1">
                                <a:latin typeface="Cambria Math" panose="02040503050406030204" pitchFamily="18" charset="0"/>
                              </a:rPr>
                              <m:t>𝒋𝒊</m:t>
                            </m:r>
                          </m:sub>
                        </m:sSub>
                      </m:e>
                    </m:nary>
                  </m:oMath>
                </a14:m>
                <a:endParaRPr lang="en-US" sz="900" spc="-5" dirty="0">
                  <a:latin typeface="Microsoft Sans Serif"/>
                  <a:cs typeface="Microsoft Sans Serif"/>
                </a:endParaRPr>
              </a:p>
              <a:p>
                <a:pPr marL="12065" marR="83185">
                  <a:lnSpc>
                    <a:spcPct val="101000"/>
                  </a:lnSpc>
                  <a:spcBef>
                    <a:spcPts val="85"/>
                  </a:spcBef>
                  <a:buClr>
                    <a:srgbClr val="6B8DA7"/>
                  </a:buClr>
                  <a:tabLst>
                    <a:tab pos="158115" algn="l"/>
                  </a:tabLst>
                </a:pPr>
                <a:endParaRPr lang="en-US" sz="900" spc="-5" dirty="0">
                  <a:latin typeface="Microsoft Sans Serif"/>
                  <a:cs typeface="Microsoft Sans Serif"/>
                </a:endParaRPr>
              </a:p>
              <a:p>
                <a:pPr marL="157480" marR="83185" indent="-145415">
                  <a:lnSpc>
                    <a:spcPct val="101000"/>
                  </a:lnSpc>
                  <a:spcBef>
                    <a:spcPts val="85"/>
                  </a:spcBef>
                  <a:buClr>
                    <a:srgbClr val="6B8DA7"/>
                  </a:buClr>
                  <a:buFont typeface="MS UI Gothic"/>
                  <a:buChar char="❑"/>
                  <a:tabLst>
                    <a:tab pos="158115" algn="l"/>
                  </a:tabLst>
                </a:pPr>
                <a:r>
                  <a:rPr lang="en-US" sz="900" spc="-5" dirty="0">
                    <a:latin typeface="Microsoft Sans Serif"/>
                    <a:cs typeface="Microsoft Sans Serif"/>
                  </a:rPr>
                  <a:t> The entries </a:t>
                </a:r>
                <a:r>
                  <a:rPr lang="en-US" sz="900" spc="-5" dirty="0" err="1">
                    <a:latin typeface="Microsoft Sans Serif"/>
                    <a:cs typeface="Microsoft Sans Serif"/>
                  </a:rPr>
                  <a:t>a</a:t>
                </a:r>
                <a:r>
                  <a:rPr lang="en-US" sz="900" spc="-5" baseline="-25000" dirty="0" err="1">
                    <a:latin typeface="Microsoft Sans Serif"/>
                    <a:cs typeface="Microsoft Sans Serif"/>
                  </a:rPr>
                  <a:t>ij</a:t>
                </a:r>
                <a:r>
                  <a:rPr lang="en-US" sz="900" spc="-5" dirty="0">
                    <a:latin typeface="Microsoft Sans Serif"/>
                    <a:cs typeface="Microsoft Sans Serif"/>
                  </a:rPr>
                  <a:t> of the adjacency matrix A(G) are 1 if there is an exposure between I and j and zero otherwise.</a:t>
                </a:r>
              </a:p>
              <a:p>
                <a:pPr marL="157480" marR="83185" indent="-145415">
                  <a:lnSpc>
                    <a:spcPct val="101000"/>
                  </a:lnSpc>
                  <a:spcBef>
                    <a:spcPts val="85"/>
                  </a:spcBef>
                  <a:buClr>
                    <a:srgbClr val="6B8DA7"/>
                  </a:buClr>
                  <a:buFont typeface="MS UI Gothic"/>
                  <a:buChar char="❑"/>
                  <a:tabLst>
                    <a:tab pos="158115" algn="l"/>
                  </a:tabLst>
                </a:pPr>
                <a:r>
                  <a:rPr lang="en-US" sz="900" spc="-5" dirty="0">
                    <a:latin typeface="Microsoft Sans Serif"/>
                    <a:cs typeface="Microsoft Sans Serif"/>
                  </a:rPr>
                  <a:t> The in-degree d</a:t>
                </a:r>
                <a:r>
                  <a:rPr lang="en-US" sz="900" spc="-5" baseline="-25000" dirty="0">
                    <a:latin typeface="Microsoft Sans Serif"/>
                    <a:cs typeface="Microsoft Sans Serif"/>
                  </a:rPr>
                  <a:t>in</a:t>
                </a:r>
                <a:r>
                  <a:rPr lang="en-US" sz="900" spc="-5" dirty="0">
                    <a:latin typeface="Microsoft Sans Serif"/>
                    <a:cs typeface="Microsoft Sans Serif"/>
                  </a:rPr>
                  <a:t>(</a:t>
                </a:r>
                <a:r>
                  <a:rPr lang="en-US" sz="900" spc="-5" dirty="0" err="1">
                    <a:latin typeface="Microsoft Sans Serif"/>
                    <a:cs typeface="Microsoft Sans Serif"/>
                  </a:rPr>
                  <a:t>i</a:t>
                </a:r>
                <a:r>
                  <a:rPr lang="en-US" sz="900" spc="-5" dirty="0">
                    <a:latin typeface="Microsoft Sans Serif"/>
                    <a:cs typeface="Microsoft Sans Serif"/>
                  </a:rPr>
                  <a:t>) and out-degree </a:t>
                </a:r>
                <a:r>
                  <a:rPr lang="en-US" sz="900" spc="-5" dirty="0" err="1">
                    <a:latin typeface="Microsoft Sans Serif"/>
                    <a:cs typeface="Microsoft Sans Serif"/>
                  </a:rPr>
                  <a:t>d</a:t>
                </a:r>
                <a:r>
                  <a:rPr lang="en-US" sz="900" spc="-5" baseline="-25000" dirty="0" err="1">
                    <a:latin typeface="Microsoft Sans Serif"/>
                    <a:cs typeface="Microsoft Sans Serif"/>
                  </a:rPr>
                  <a:t>out</a:t>
                </a:r>
                <a:r>
                  <a:rPr lang="en-US" sz="900" spc="-5" dirty="0">
                    <a:latin typeface="Microsoft Sans Serif"/>
                    <a:cs typeface="Microsoft Sans Serif"/>
                  </a:rPr>
                  <a:t>(</a:t>
                </a:r>
                <a:r>
                  <a:rPr lang="en-US" sz="900" spc="-5" dirty="0" err="1">
                    <a:latin typeface="Microsoft Sans Serif"/>
                    <a:cs typeface="Microsoft Sans Serif"/>
                  </a:rPr>
                  <a:t>i</a:t>
                </a:r>
                <a:r>
                  <a:rPr lang="en-US" sz="900" spc="-5" dirty="0">
                    <a:latin typeface="Microsoft Sans Serif"/>
                    <a:cs typeface="Microsoft Sans Serif"/>
                  </a:rPr>
                  <a:t>) of a node </a:t>
                </a:r>
                <a:r>
                  <a:rPr lang="en-US" sz="900" spc="-5" dirty="0" err="1">
                    <a:latin typeface="Microsoft Sans Serif"/>
                    <a:cs typeface="Microsoft Sans Serif"/>
                  </a:rPr>
                  <a:t>i</a:t>
                </a:r>
                <a:r>
                  <a:rPr lang="en-US" sz="900" spc="-5" dirty="0">
                    <a:latin typeface="Microsoft Sans Serif"/>
                    <a:cs typeface="Microsoft Sans Serif"/>
                  </a:rPr>
                  <a:t> are defined as:</a:t>
                </a:r>
              </a:p>
              <a:p>
                <a:pPr marL="157480" marR="83185" indent="-145415">
                  <a:lnSpc>
                    <a:spcPct val="101000"/>
                  </a:lnSpc>
                  <a:spcBef>
                    <a:spcPts val="85"/>
                  </a:spcBef>
                  <a:buClr>
                    <a:srgbClr val="6B8DA7"/>
                  </a:buClr>
                  <a:buFont typeface="MS UI Gothic"/>
                  <a:buChar char="❑"/>
                  <a:tabLst>
                    <a:tab pos="158115" algn="l"/>
                  </a:tabLst>
                </a:pPr>
                <a:endParaRPr lang="en-US" sz="900" spc="-5" dirty="0">
                  <a:latin typeface="Microsoft Sans Serif"/>
                  <a:cs typeface="Microsoft Sans Serif"/>
                </a:endParaRPr>
              </a:p>
              <a:p>
                <a:pPr marL="12065" marR="83185">
                  <a:lnSpc>
                    <a:spcPct val="101000"/>
                  </a:lnSpc>
                  <a:spcBef>
                    <a:spcPts val="85"/>
                  </a:spcBef>
                  <a:buClr>
                    <a:srgbClr val="6B8DA7"/>
                  </a:buClr>
                  <a:tabLst>
                    <a:tab pos="158115" algn="l"/>
                  </a:tabLst>
                </a:pPr>
                <a:r>
                  <a:rPr lang="en-IN" sz="900" b="1" dirty="0">
                    <a:solidFill>
                      <a:srgbClr val="836967"/>
                    </a:solidFill>
                  </a:rPr>
                  <a:t>		</a:t>
                </a:r>
                <a14:m>
                  <m:oMath xmlns:m="http://schemas.openxmlformats.org/officeDocument/2006/math">
                    <m:sSub>
                      <m:sSubPr>
                        <m:ctrlPr>
                          <a:rPr lang="en-IN" sz="900" b="1" i="1" smtClean="0">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𝒅</m:t>
                        </m:r>
                      </m:e>
                      <m:sub>
                        <m:r>
                          <a:rPr lang="en-IN" sz="900" b="1" i="1" smtClean="0">
                            <a:latin typeface="Cambria Math" panose="02040503050406030204" pitchFamily="18" charset="0"/>
                          </a:rPr>
                          <m:t>𝒊𝒏</m:t>
                        </m:r>
                      </m:sub>
                    </m:sSub>
                    <m:r>
                      <a:rPr lang="en-IN" sz="900" b="1" i="1" smtClean="0">
                        <a:latin typeface="Cambria Math" panose="02040503050406030204" pitchFamily="18" charset="0"/>
                      </a:rPr>
                      <m:t>(</m:t>
                    </m:r>
                    <m:r>
                      <a:rPr lang="en-IN" sz="900" b="1" i="1" smtClean="0">
                        <a:latin typeface="Cambria Math" panose="02040503050406030204" pitchFamily="18" charset="0"/>
                      </a:rPr>
                      <m:t>𝒊</m:t>
                    </m:r>
                    <m:r>
                      <a:rPr lang="en-IN" sz="900" b="1" i="1" smtClean="0">
                        <a:latin typeface="Cambria Math" panose="02040503050406030204" pitchFamily="18" charset="0"/>
                      </a:rPr>
                      <m:t>)</m:t>
                    </m:r>
                    <m:r>
                      <a:rPr lang="en-IN" sz="900" b="1" i="0" smtClean="0">
                        <a:latin typeface="Cambria Math" panose="02040503050406030204" pitchFamily="18" charset="0"/>
                      </a:rPr>
                      <m:t>=</m:t>
                    </m:r>
                    <m:nary>
                      <m:naryPr>
                        <m:chr m:val="∑"/>
                        <m:limLoc m:val="subSup"/>
                        <m:ctrlPr>
                          <a:rPr lang="en-IN" sz="900" b="1" i="1" smtClean="0">
                            <a:latin typeface="Cambria Math" panose="02040503050406030204" pitchFamily="18" charset="0"/>
                          </a:rPr>
                        </m:ctrlPr>
                      </m:naryPr>
                      <m:sub>
                        <m:r>
                          <m:rPr>
                            <m:brk m:alnAt="1"/>
                          </m:rPr>
                          <a:rPr lang="en-IN" sz="900" b="1" i="0" smtClean="0">
                            <a:latin typeface="Cambria Math" panose="02040503050406030204" pitchFamily="18" charset="0"/>
                          </a:rPr>
                          <m:t>𝐣</m:t>
                        </m:r>
                        <m:r>
                          <a:rPr lang="en-IN" sz="900" b="1" i="0">
                            <a:latin typeface="Cambria Math" panose="02040503050406030204" pitchFamily="18" charset="0"/>
                          </a:rPr>
                          <m:t>=</m:t>
                        </m:r>
                        <m:r>
                          <a:rPr lang="en-IN" sz="900" b="1" i="1" smtClean="0">
                            <a:latin typeface="Cambria Math" panose="02040503050406030204" pitchFamily="18" charset="0"/>
                          </a:rPr>
                          <m:t>𝟏</m:t>
                        </m:r>
                      </m:sub>
                      <m:sup>
                        <m:r>
                          <a:rPr lang="en-IN" sz="900" b="1" i="0" smtClean="0">
                            <a:latin typeface="Cambria Math" panose="02040503050406030204" pitchFamily="18" charset="0"/>
                          </a:rPr>
                          <m:t>𝐧</m:t>
                        </m:r>
                      </m:sup>
                      <m:e>
                        <m:sSub>
                          <m:sSubPr>
                            <m:ctrlPr>
                              <a:rPr lang="en-IN" sz="900" b="1" i="1">
                                <a:solidFill>
                                  <a:srgbClr val="836967"/>
                                </a:solidFill>
                                <a:latin typeface="Cambria Math" panose="02040503050406030204" pitchFamily="18" charset="0"/>
                              </a:rPr>
                            </m:ctrlPr>
                          </m:sSubPr>
                          <m:e>
                            <m:r>
                              <a:rPr lang="en-IN" sz="900" b="1" i="1" smtClean="0">
                                <a:solidFill>
                                  <a:srgbClr val="836967"/>
                                </a:solidFill>
                                <a:latin typeface="Cambria Math" panose="02040503050406030204" pitchFamily="18" charset="0"/>
                              </a:rPr>
                              <m:t>𝒂</m:t>
                            </m:r>
                          </m:e>
                          <m:sub>
                            <m:r>
                              <a:rPr lang="en-IN" sz="900" b="1" i="1" smtClean="0">
                                <a:latin typeface="Cambria Math" panose="02040503050406030204" pitchFamily="18" charset="0"/>
                              </a:rPr>
                              <m:t>𝒋𝒊</m:t>
                            </m:r>
                          </m:sub>
                        </m:sSub>
                      </m:e>
                    </m:nary>
                  </m:oMath>
                </a14:m>
                <a:r>
                  <a:rPr lang="en-US" sz="900" spc="-5" dirty="0">
                    <a:latin typeface="Microsoft Sans Serif"/>
                    <a:cs typeface="Microsoft Sans Serif"/>
                  </a:rPr>
                  <a:t>,  </a:t>
                </a:r>
                <a14:m>
                  <m:oMath xmlns:m="http://schemas.openxmlformats.org/officeDocument/2006/math">
                    <m:sSub>
                      <m:sSubPr>
                        <m:ctrlPr>
                          <a:rPr lang="en-IN" sz="900" b="1" i="1">
                            <a:solidFill>
                              <a:srgbClr val="836967"/>
                            </a:solidFill>
                            <a:latin typeface="Cambria Math" panose="02040503050406030204" pitchFamily="18" charset="0"/>
                          </a:rPr>
                        </m:ctrlPr>
                      </m:sSubPr>
                      <m:e>
                        <m:r>
                          <a:rPr lang="en-IN" sz="900" b="1" i="1">
                            <a:solidFill>
                              <a:srgbClr val="836967"/>
                            </a:solidFill>
                            <a:latin typeface="Cambria Math" panose="02040503050406030204" pitchFamily="18" charset="0"/>
                          </a:rPr>
                          <m:t>𝒅</m:t>
                        </m:r>
                      </m:e>
                      <m:sub>
                        <m:r>
                          <a:rPr lang="en-IN" sz="900" b="1" i="1" smtClean="0">
                            <a:solidFill>
                              <a:srgbClr val="836967"/>
                            </a:solidFill>
                            <a:latin typeface="Cambria Math" panose="02040503050406030204" pitchFamily="18" charset="0"/>
                          </a:rPr>
                          <m:t>𝒐𝒖𝒕</m:t>
                        </m:r>
                      </m:sub>
                    </m:sSub>
                    <m:r>
                      <a:rPr lang="en-IN" sz="900" b="1" i="1">
                        <a:latin typeface="Cambria Math" panose="02040503050406030204" pitchFamily="18" charset="0"/>
                      </a:rPr>
                      <m:t>(</m:t>
                    </m:r>
                    <m:r>
                      <a:rPr lang="en-IN" sz="900" b="1" i="1">
                        <a:latin typeface="Cambria Math" panose="02040503050406030204" pitchFamily="18" charset="0"/>
                      </a:rPr>
                      <m:t>𝒊</m:t>
                    </m:r>
                    <m:r>
                      <a:rPr lang="en-IN" sz="900" b="1" i="1">
                        <a:latin typeface="Cambria Math" panose="02040503050406030204" pitchFamily="18" charset="0"/>
                      </a:rPr>
                      <m:t>)</m:t>
                    </m:r>
                    <m:r>
                      <a:rPr lang="en-IN" sz="900" b="1">
                        <a:latin typeface="Cambria Math" panose="02040503050406030204" pitchFamily="18" charset="0"/>
                      </a:rPr>
                      <m:t>=</m:t>
                    </m:r>
                    <m:nary>
                      <m:naryPr>
                        <m:chr m:val="∑"/>
                        <m:limLoc m:val="subSup"/>
                        <m:ctrlPr>
                          <a:rPr lang="en-IN" sz="900" b="1" i="1">
                            <a:latin typeface="Cambria Math" panose="02040503050406030204" pitchFamily="18" charset="0"/>
                          </a:rPr>
                        </m:ctrlPr>
                      </m:naryPr>
                      <m:sub>
                        <m:r>
                          <m:rPr>
                            <m:brk m:alnAt="1"/>
                          </m:rPr>
                          <a:rPr lang="en-IN" sz="900" b="1">
                            <a:latin typeface="Cambria Math" panose="02040503050406030204" pitchFamily="18" charset="0"/>
                          </a:rPr>
                          <m:t>𝐣</m:t>
                        </m:r>
                        <m:r>
                          <a:rPr lang="en-IN" sz="900" b="1">
                            <a:latin typeface="Cambria Math" panose="02040503050406030204" pitchFamily="18" charset="0"/>
                          </a:rPr>
                          <m:t>=</m:t>
                        </m:r>
                        <m:r>
                          <a:rPr lang="en-IN" sz="900" b="1" i="1">
                            <a:latin typeface="Cambria Math" panose="02040503050406030204" pitchFamily="18" charset="0"/>
                          </a:rPr>
                          <m:t>𝟏</m:t>
                        </m:r>
                      </m:sub>
                      <m:sup>
                        <m:r>
                          <a:rPr lang="en-IN" sz="900" b="1">
                            <a:latin typeface="Cambria Math" panose="02040503050406030204" pitchFamily="18" charset="0"/>
                          </a:rPr>
                          <m:t>𝐧</m:t>
                        </m:r>
                      </m:sup>
                      <m:e>
                        <m:sSub>
                          <m:sSubPr>
                            <m:ctrlPr>
                              <a:rPr lang="en-IN" sz="900" b="1" i="1">
                                <a:solidFill>
                                  <a:srgbClr val="836967"/>
                                </a:solidFill>
                                <a:latin typeface="Cambria Math" panose="02040503050406030204" pitchFamily="18" charset="0"/>
                              </a:rPr>
                            </m:ctrlPr>
                          </m:sSubPr>
                          <m:e>
                            <m:r>
                              <a:rPr lang="en-IN" sz="900" b="1" i="1">
                                <a:solidFill>
                                  <a:srgbClr val="836967"/>
                                </a:solidFill>
                                <a:latin typeface="Cambria Math" panose="02040503050406030204" pitchFamily="18" charset="0"/>
                              </a:rPr>
                              <m:t>𝒂</m:t>
                            </m:r>
                          </m:e>
                          <m:sub>
                            <m:r>
                              <a:rPr lang="en-IN" sz="900" b="1" i="1">
                                <a:latin typeface="Cambria Math" panose="02040503050406030204" pitchFamily="18" charset="0"/>
                              </a:rPr>
                              <m:t>𝒊</m:t>
                            </m:r>
                            <m:r>
                              <a:rPr lang="en-IN" sz="900" b="1" i="1" smtClean="0">
                                <a:latin typeface="Cambria Math" panose="02040503050406030204" pitchFamily="18" charset="0"/>
                              </a:rPr>
                              <m:t>𝒋</m:t>
                            </m:r>
                          </m:sub>
                        </m:sSub>
                      </m:e>
                    </m:nary>
                  </m:oMath>
                </a14:m>
                <a:endParaRPr lang="en-US" sz="900" spc="-5" dirty="0">
                  <a:latin typeface="Microsoft Sans Serif"/>
                  <a:cs typeface="Microsoft Sans Serif"/>
                </a:endParaRPr>
              </a:p>
              <a:p>
                <a:pPr marL="157480" marR="83185" indent="-145415">
                  <a:lnSpc>
                    <a:spcPct val="101000"/>
                  </a:lnSpc>
                  <a:spcBef>
                    <a:spcPts val="85"/>
                  </a:spcBef>
                  <a:buClr>
                    <a:srgbClr val="6B8DA7"/>
                  </a:buClr>
                  <a:buFont typeface="MS UI Gothic"/>
                  <a:buChar char="❑"/>
                  <a:tabLst>
                    <a:tab pos="158115" algn="l"/>
                  </a:tabLst>
                </a:pPr>
                <a:endParaRPr lang="en-US" sz="900" spc="-5" dirty="0">
                  <a:latin typeface="Microsoft Sans Serif"/>
                  <a:cs typeface="Microsoft Sans Serif"/>
                </a:endParaRPr>
              </a:p>
              <a:p>
                <a:pPr marL="12065" marR="83185">
                  <a:lnSpc>
                    <a:spcPct val="101000"/>
                  </a:lnSpc>
                  <a:spcBef>
                    <a:spcPts val="85"/>
                  </a:spcBef>
                  <a:buClr>
                    <a:srgbClr val="6B8DA7"/>
                  </a:buClr>
                  <a:tabLst>
                    <a:tab pos="158115" algn="l"/>
                  </a:tabLst>
                </a:pPr>
                <a:r>
                  <a:rPr lang="en-US" sz="900" spc="-5" dirty="0">
                    <a:latin typeface="Microsoft Sans Serif"/>
                    <a:cs typeface="Microsoft Sans Serif"/>
                  </a:rPr>
                  <a:t>Give a measure for the interconnectedness of the node </a:t>
                </a:r>
                <a:r>
                  <a:rPr lang="en-US" sz="900" spc="-5" dirty="0" err="1">
                    <a:latin typeface="Microsoft Sans Serif"/>
                    <a:cs typeface="Microsoft Sans Serif"/>
                  </a:rPr>
                  <a:t>I</a:t>
                </a:r>
                <a:r>
                  <a:rPr lang="en-US" sz="900" spc="-5" baseline="-25000" dirty="0" err="1">
                    <a:latin typeface="Microsoft Sans Serif"/>
                    <a:cs typeface="Microsoft Sans Serif"/>
                  </a:rPr>
                  <a:t>in</a:t>
                </a:r>
                <a:r>
                  <a:rPr lang="en-US" sz="900" spc="-5" dirty="0">
                    <a:latin typeface="Microsoft Sans Serif"/>
                    <a:cs typeface="Microsoft Sans Serif"/>
                  </a:rPr>
                  <a:t> a directed graph G(V,E). The two degrees are equal for directed graphs.</a:t>
                </a:r>
              </a:p>
              <a:p>
                <a:pPr marL="12065" marR="83185">
                  <a:lnSpc>
                    <a:spcPct val="101000"/>
                  </a:lnSpc>
                  <a:spcBef>
                    <a:spcPts val="85"/>
                  </a:spcBef>
                  <a:buClr>
                    <a:srgbClr val="6B8DA7"/>
                  </a:buClr>
                  <a:tabLst>
                    <a:tab pos="158115" algn="l"/>
                  </a:tabLst>
                </a:pPr>
                <a:endParaRPr lang="en-US" sz="900" spc="-5" dirty="0">
                  <a:latin typeface="Microsoft Sans Serif"/>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93459" y="535769"/>
                <a:ext cx="4307840" cy="2695610"/>
              </a:xfrm>
              <a:prstGeom prst="rect">
                <a:avLst/>
              </a:prstGeom>
              <a:blipFill>
                <a:blip r:embed="rId2"/>
                <a:stretch>
                  <a:fillRect l="-1416" t="-1584" r="-283"/>
                </a:stretch>
              </a:blipFill>
            </p:spPr>
            <p:txBody>
              <a:bodyPr/>
              <a:lstStyle/>
              <a:p>
                <a:r>
                  <a:rPr lang="en-IN">
                    <a:noFill/>
                  </a:rPr>
                  <a:t> </a:t>
                </a:r>
              </a:p>
            </p:txBody>
          </p:sp>
        </mc:Fallback>
      </mc:AlternateContent>
      <p:sp>
        <p:nvSpPr>
          <p:cNvPr id="5" name="object 28">
            <a:extLst>
              <a:ext uri="{FF2B5EF4-FFF2-40B4-BE49-F238E27FC236}">
                <a16:creationId xmlns:a16="http://schemas.microsoft.com/office/drawing/2014/main" id="{AEBC4D03-3418-289D-A3D9-CF5CBBACAC3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8</a:t>
            </a:fld>
            <a:r>
              <a:rPr spc="-60" dirty="0"/>
              <a:t> </a:t>
            </a:r>
            <a:r>
              <a:rPr spc="-5" dirty="0"/>
              <a:t>/</a:t>
            </a:r>
            <a:r>
              <a:rPr spc="-60" dirty="0"/>
              <a:t> </a:t>
            </a:r>
            <a:r>
              <a:rPr spc="-5" dirty="0"/>
              <a:t>2</a:t>
            </a:r>
            <a:r>
              <a:rPr lang="en-IN" spc="-5" dirty="0"/>
              <a:t>6</a:t>
            </a:r>
            <a:endParaRPr spc="-5" dirty="0"/>
          </a:p>
        </p:txBody>
      </p:sp>
    </p:spTree>
    <p:extLst>
      <p:ext uri="{BB962C8B-B14F-4D97-AF65-F5344CB8AC3E}">
        <p14:creationId xmlns:p14="http://schemas.microsoft.com/office/powerpoint/2010/main" val="1599013008"/>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650" y="172287"/>
            <a:ext cx="1537800" cy="150682"/>
          </a:xfrm>
          <a:prstGeom prst="rect">
            <a:avLst/>
          </a:prstGeom>
        </p:spPr>
        <p:txBody>
          <a:bodyPr vert="horz" wrap="square" lIns="0" tIns="12065" rIns="0" bIns="0" rtlCol="0">
            <a:spAutoFit/>
          </a:bodyPr>
          <a:lstStyle/>
          <a:p>
            <a:pPr marL="12700">
              <a:lnSpc>
                <a:spcPct val="100000"/>
              </a:lnSpc>
              <a:spcBef>
                <a:spcPts val="95"/>
              </a:spcBef>
            </a:pPr>
            <a:r>
              <a:rPr lang="en-IN" sz="900" spc="40" dirty="0">
                <a:latin typeface="Microsoft Sans Serif"/>
                <a:cs typeface="Microsoft Sans Serif"/>
              </a:rPr>
              <a:t>Figures and Observations</a:t>
            </a:r>
            <a:endParaRPr sz="700" dirty="0">
              <a:latin typeface="Microsoft Sans Serif"/>
              <a:cs typeface="Microsoft Sans Serif"/>
            </a:endParaRPr>
          </a:p>
        </p:txBody>
      </p:sp>
      <p:sp>
        <p:nvSpPr>
          <p:cNvPr id="3" name="object 3"/>
          <p:cNvSpPr txBox="1"/>
          <p:nvPr/>
        </p:nvSpPr>
        <p:spPr>
          <a:xfrm>
            <a:off x="2442185" y="2287420"/>
            <a:ext cx="2072666" cy="1006686"/>
          </a:xfrm>
          <a:prstGeom prst="rect">
            <a:avLst/>
          </a:prstGeom>
        </p:spPr>
        <p:txBody>
          <a:bodyPr vert="horz" wrap="square" lIns="0" tIns="10795" rIns="0" bIns="0" rtlCol="0">
            <a:spAutoFit/>
          </a:bodyPr>
          <a:lstStyle/>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Fig. 2 shows a scale free network</a:t>
            </a:r>
          </a:p>
          <a:p>
            <a:pPr marL="12065" marR="5080">
              <a:lnSpc>
                <a:spcPct val="101000"/>
              </a:lnSpc>
              <a:spcBef>
                <a:spcPts val="85"/>
              </a:spcBef>
              <a:buClr>
                <a:srgbClr val="6B8DA7"/>
              </a:buClr>
              <a:tabLst>
                <a:tab pos="158115" algn="l"/>
              </a:tabLst>
            </a:pPr>
            <a:r>
              <a:rPr lang="en-US" sz="900" spc="-20" dirty="0">
                <a:latin typeface="Microsoft Sans Serif"/>
                <a:cs typeface="Microsoft Sans Serif"/>
              </a:rPr>
              <a:t>N=50 , m = 2</a:t>
            </a:r>
          </a:p>
          <a:p>
            <a:pPr marL="12065" marR="5080">
              <a:lnSpc>
                <a:spcPct val="101000"/>
              </a:lnSpc>
              <a:spcBef>
                <a:spcPts val="85"/>
              </a:spcBef>
              <a:buClr>
                <a:srgbClr val="6B8DA7"/>
              </a:buClr>
              <a:tabLst>
                <a:tab pos="158115" algn="l"/>
              </a:tabLst>
            </a:pPr>
            <a:r>
              <a:rPr lang="en-US" sz="900" spc="-20" dirty="0">
                <a:latin typeface="Microsoft Sans Serif"/>
                <a:cs typeface="Microsoft Sans Serif"/>
              </a:rPr>
              <a:t>(each new node added to the network connects to 2 existing nodes. This process leads to some nodes becoming very well-connected (hubs), while others have fewer connections)</a:t>
            </a:r>
            <a:endParaRPr lang="en-US" sz="900" dirty="0">
              <a:latin typeface="Microsoft Sans Serif"/>
              <a:cs typeface="Microsoft Sans Serif"/>
            </a:endParaRPr>
          </a:p>
        </p:txBody>
      </p:sp>
      <p:sp>
        <p:nvSpPr>
          <p:cNvPr id="4" name="object 28">
            <a:extLst>
              <a:ext uri="{FF2B5EF4-FFF2-40B4-BE49-F238E27FC236}">
                <a16:creationId xmlns:a16="http://schemas.microsoft.com/office/drawing/2014/main" id="{453ECC39-4B79-E24F-7284-01E96CDBDE99}"/>
              </a:ext>
            </a:extLst>
          </p:cNvPr>
          <p:cNvSpPr txBox="1">
            <a:spLocks noGrp="1"/>
          </p:cNvSpPr>
          <p:nvPr>
            <p:ph type="sldNum" sz="quarter" idx="7"/>
          </p:nvPr>
        </p:nvSpPr>
        <p:spPr>
          <a:xfrm>
            <a:off x="4327271" y="3359542"/>
            <a:ext cx="268604" cy="85921"/>
          </a:xfrm>
          <a:prstGeom prst="rect">
            <a:avLst/>
          </a:prstGeom>
        </p:spPr>
        <p:txBody>
          <a:bodyPr vert="horz" wrap="square" lIns="0" tIns="8890" rIns="0" bIns="0" rtlCol="0">
            <a:spAutoFit/>
          </a:bodyPr>
          <a:lstStyle/>
          <a:p>
            <a:pPr marL="38100">
              <a:lnSpc>
                <a:spcPct val="100000"/>
              </a:lnSpc>
              <a:spcBef>
                <a:spcPts val="70"/>
              </a:spcBef>
            </a:pPr>
            <a:fld id="{81D60167-4931-47E6-BA6A-407CBD079E47}" type="slidenum">
              <a:rPr spc="-5" dirty="0"/>
              <a:t>9</a:t>
            </a:fld>
            <a:r>
              <a:rPr spc="-60" dirty="0"/>
              <a:t> </a:t>
            </a:r>
            <a:r>
              <a:rPr spc="-5" dirty="0"/>
              <a:t>/</a:t>
            </a:r>
            <a:r>
              <a:rPr spc="-60" dirty="0"/>
              <a:t> </a:t>
            </a:r>
            <a:r>
              <a:rPr spc="-5" dirty="0"/>
              <a:t>2</a:t>
            </a:r>
            <a:r>
              <a:rPr lang="en-IN" spc="-5" dirty="0"/>
              <a:t>6</a:t>
            </a:r>
            <a:endParaRPr spc="-5" dirty="0"/>
          </a:p>
        </p:txBody>
      </p:sp>
      <p:pic>
        <p:nvPicPr>
          <p:cNvPr id="7" name="Picture 6">
            <a:extLst>
              <a:ext uri="{FF2B5EF4-FFF2-40B4-BE49-F238E27FC236}">
                <a16:creationId xmlns:a16="http://schemas.microsoft.com/office/drawing/2014/main" id="{E589A877-BD87-7F67-319F-7F40D02C7D1D}"/>
              </a:ext>
            </a:extLst>
          </p:cNvPr>
          <p:cNvPicPr>
            <a:picLocks noChangeAspect="1"/>
          </p:cNvPicPr>
          <p:nvPr/>
        </p:nvPicPr>
        <p:blipFill>
          <a:blip r:embed="rId3"/>
          <a:stretch>
            <a:fillRect/>
          </a:stretch>
        </p:blipFill>
        <p:spPr>
          <a:xfrm>
            <a:off x="181616" y="592121"/>
            <a:ext cx="1671850" cy="1745223"/>
          </a:xfrm>
          <a:prstGeom prst="rect">
            <a:avLst/>
          </a:prstGeom>
        </p:spPr>
      </p:pic>
      <p:pic>
        <p:nvPicPr>
          <p:cNvPr id="9" name="Picture 8">
            <a:extLst>
              <a:ext uri="{FF2B5EF4-FFF2-40B4-BE49-F238E27FC236}">
                <a16:creationId xmlns:a16="http://schemas.microsoft.com/office/drawing/2014/main" id="{35B0A360-EF86-D1A8-E20E-2F91EC87CFD8}"/>
              </a:ext>
            </a:extLst>
          </p:cNvPr>
          <p:cNvPicPr>
            <a:picLocks noChangeAspect="1"/>
          </p:cNvPicPr>
          <p:nvPr/>
        </p:nvPicPr>
        <p:blipFill>
          <a:blip r:embed="rId4"/>
          <a:stretch>
            <a:fillRect/>
          </a:stretch>
        </p:blipFill>
        <p:spPr>
          <a:xfrm>
            <a:off x="2745856" y="663575"/>
            <a:ext cx="1507150" cy="1324139"/>
          </a:xfrm>
          <a:prstGeom prst="rect">
            <a:avLst/>
          </a:prstGeom>
        </p:spPr>
      </p:pic>
      <p:sp>
        <p:nvSpPr>
          <p:cNvPr id="11" name="object 3">
            <a:extLst>
              <a:ext uri="{FF2B5EF4-FFF2-40B4-BE49-F238E27FC236}">
                <a16:creationId xmlns:a16="http://schemas.microsoft.com/office/drawing/2014/main" id="{CF475865-B183-959E-6645-A144316DB4D9}"/>
              </a:ext>
            </a:extLst>
          </p:cNvPr>
          <p:cNvSpPr txBox="1"/>
          <p:nvPr/>
        </p:nvSpPr>
        <p:spPr>
          <a:xfrm>
            <a:off x="181616" y="2337344"/>
            <a:ext cx="2298545" cy="1019510"/>
          </a:xfrm>
          <a:prstGeom prst="rect">
            <a:avLst/>
          </a:prstGeom>
        </p:spPr>
        <p:txBody>
          <a:bodyPr vert="horz" wrap="square" lIns="0" tIns="10795" rIns="0" bIns="0" rtlCol="0">
            <a:spAutoFit/>
          </a:bodyPr>
          <a:lstStyle/>
          <a:p>
            <a:pPr marL="157480" marR="5080" indent="-145415">
              <a:lnSpc>
                <a:spcPct val="101000"/>
              </a:lnSpc>
              <a:spcBef>
                <a:spcPts val="85"/>
              </a:spcBef>
              <a:buClr>
                <a:srgbClr val="6B8DA7"/>
              </a:buClr>
              <a:buFont typeface="MS UI Gothic"/>
              <a:buChar char="❑"/>
              <a:tabLst>
                <a:tab pos="158115" algn="l"/>
              </a:tabLst>
            </a:pPr>
            <a:r>
              <a:rPr lang="en-US" sz="900" spc="-20" dirty="0">
                <a:latin typeface="Microsoft Sans Serif"/>
                <a:cs typeface="Microsoft Sans Serif"/>
              </a:rPr>
              <a:t>Fig. 1 shows a small-world network</a:t>
            </a:r>
          </a:p>
          <a:p>
            <a:pPr marL="12065" marR="5080">
              <a:lnSpc>
                <a:spcPct val="101000"/>
              </a:lnSpc>
              <a:spcBef>
                <a:spcPts val="85"/>
              </a:spcBef>
              <a:buClr>
                <a:srgbClr val="6B8DA7"/>
              </a:buClr>
              <a:tabLst>
                <a:tab pos="158115" algn="l"/>
              </a:tabLst>
            </a:pPr>
            <a:r>
              <a:rPr lang="en-US" sz="900" spc="-20" dirty="0">
                <a:latin typeface="Microsoft Sans Serif"/>
                <a:cs typeface="Microsoft Sans Serif"/>
              </a:rPr>
              <a:t>N=50 , k = 4, β = 0.05</a:t>
            </a:r>
          </a:p>
          <a:p>
            <a:pPr marL="12065" marR="5080">
              <a:lnSpc>
                <a:spcPct val="101000"/>
              </a:lnSpc>
              <a:spcBef>
                <a:spcPts val="85"/>
              </a:spcBef>
              <a:buClr>
                <a:srgbClr val="6B8DA7"/>
              </a:buClr>
              <a:tabLst>
                <a:tab pos="158115" algn="l"/>
              </a:tabLst>
            </a:pPr>
            <a:r>
              <a:rPr lang="en-US" sz="900" spc="-20" dirty="0">
                <a:latin typeface="Microsoft Sans Serif"/>
                <a:cs typeface="Microsoft Sans Serif"/>
              </a:rPr>
              <a:t>(A value of 0.05 means less chance that connections can be randomly rewired)</a:t>
            </a:r>
          </a:p>
          <a:p>
            <a:pPr marL="12065" marR="5080">
              <a:lnSpc>
                <a:spcPct val="101000"/>
              </a:lnSpc>
              <a:spcBef>
                <a:spcPts val="85"/>
              </a:spcBef>
              <a:buClr>
                <a:srgbClr val="6B8DA7"/>
              </a:buClr>
              <a:tabLst>
                <a:tab pos="158115" algn="l"/>
              </a:tabLst>
            </a:pPr>
            <a:r>
              <a:rPr lang="en-US" sz="900" spc="-20" dirty="0">
                <a:latin typeface="Microsoft Sans Serif"/>
                <a:cs typeface="Microsoft Sans Serif"/>
              </a:rPr>
              <a:t>Note: Small-world networks are known for having a high degree of </a:t>
            </a:r>
            <a:r>
              <a:rPr lang="en-US" sz="900" spc="-20" dirty="0">
                <a:highlight>
                  <a:srgbClr val="FFFF00"/>
                </a:highlight>
                <a:latin typeface="Microsoft Sans Serif"/>
                <a:cs typeface="Microsoft Sans Serif"/>
              </a:rPr>
              <a:t>clustering</a:t>
            </a:r>
            <a:r>
              <a:rPr lang="en-US" sz="900" spc="-20" dirty="0">
                <a:latin typeface="Microsoft Sans Serif"/>
                <a:cs typeface="Microsoft Sans Serif"/>
              </a:rPr>
              <a:t> and short </a:t>
            </a:r>
            <a:r>
              <a:rPr lang="en-US" sz="900" spc="-20" dirty="0">
                <a:highlight>
                  <a:srgbClr val="FFFF00"/>
                </a:highlight>
                <a:latin typeface="Microsoft Sans Serif"/>
                <a:cs typeface="Microsoft Sans Serif"/>
              </a:rPr>
              <a:t>average path lengths</a:t>
            </a:r>
            <a:endParaRPr lang="en-US" sz="900" dirty="0">
              <a:highlight>
                <a:srgbClr val="FFFF00"/>
              </a:highlight>
              <a:latin typeface="Microsoft Sans Serif"/>
              <a:cs typeface="Microsoft Sans Serif"/>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19208C"/>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4769</TotalTime>
  <Words>1943</Words>
  <Application>Microsoft Office PowerPoint</Application>
  <PresentationFormat>Custom</PresentationFormat>
  <Paragraphs>142</Paragraphs>
  <Slides>16</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MS UI Gothic</vt:lpstr>
      <vt:lpstr>Aptos</vt:lpstr>
      <vt:lpstr>Arial</vt:lpstr>
      <vt:lpstr>Calibri</vt:lpstr>
      <vt:lpstr>Cambria Math</vt:lpstr>
      <vt:lpstr>Microsoft Sans Serif</vt:lpstr>
      <vt:lpstr>ProximaVara-Roman</vt:lpstr>
      <vt:lpstr>Times New Roman</vt:lpstr>
      <vt:lpstr>var(--sn-fonts-heading)</vt:lpstr>
      <vt:lpstr>Wingdings</vt:lpstr>
      <vt:lpstr>Office Theme</vt:lpstr>
      <vt:lpstr>The effect of the interbank network structure on contagion  and common shocks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Figures and Observations</vt:lpstr>
      <vt:lpstr>Figures and Observations</vt:lpstr>
      <vt:lpstr>Figures and Observations</vt:lpstr>
      <vt:lpstr>Figures and Observations</vt:lpstr>
      <vt:lpstr>Figures and Observations</vt:lpstr>
      <vt:lpstr>PowerPoint Presentation</vt:lpstr>
      <vt:lpstr>Some Other Readings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Asymmetric impact of social media sentiments and uncertainty on Indian sectoral stock returns: A quantile-on-quantile approach</dc:title>
  <dc:subject>Economics</dc:subject>
  <dc:creator>Hera Asif Khan and Rishman Jot Kaur Chahal</dc:creator>
  <cp:lastModifiedBy>HEMANT BIDASARIA</cp:lastModifiedBy>
  <cp:revision>7</cp:revision>
  <dcterms:created xsi:type="dcterms:W3CDTF">2024-05-25T19:03:57Z</dcterms:created>
  <dcterms:modified xsi:type="dcterms:W3CDTF">2024-08-12T17:13:51Z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2024-05-25T00:00:00Z</vt:filetime>
  </property>
  <property fmtid="{D5CDD505-2E9C-101B-9397-08002B2CF9AE}" pid="3" name="Creator">
    <vt:lpwstr>LaTeX with Beamer class</vt:lpwstr>
  </property>
  <property fmtid="{D5CDD505-2E9C-101B-9397-08002B2CF9AE}" pid="4" name="LastSaved">
    <vt:filetime>2024-05-25T00:00:00Z</vt:filetime>
  </property>
</Properties>
</file>