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05F629-5F32-49F3-A492-6BBD8BE50ABD}" type="datetimeFigureOut">
              <a:rPr lang="en-US" smtClean="0"/>
              <a:t>7/31/2023</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9BD4D6-9ED3-4D76-B2E4-23C3FA59DAD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D1CEFF3-95D6-473C-A75E-66F8E4AC29EB}"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8DE4B09-52BC-41E0-9CE6-F2013E13421E}"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99D100F-D006-492A-883F-C2F40D68592F}"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2A166D4-99D4-4AB5-A7CA-CE551EAA5966}"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F963F87-80EC-48A2-BFED-7477B0DD8CDC}"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67B9199-591E-4E09-9434-3DDD1E477F97}"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7BF5C90-9B77-4609-BA29-C39F08CEE991}"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7/31/2023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7/31/2023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7/31/2023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7/31/2023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7/31/2023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7/31/2023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71FD7FF2-845F-41B9-944F-35B90659B7D6}" type="datetimeFigureOut">
              <a:rPr lang="en-US" smtClean="0"/>
              <a:t>7/31/2023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71FD7FF2-845F-41B9-944F-35B90659B7D6}" type="datetimeFigureOut">
              <a:rPr lang="en-US" smtClean="0"/>
              <a:t>7/31/2023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71FD7FF2-845F-41B9-944F-35B90659B7D6}" type="datetimeFigureOut">
              <a:rPr lang="en-US" smtClean="0"/>
              <a:t>7/31/2023</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7/31/2023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7/31/2023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7/31/2023</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413646" cy="3063909"/>
          </a:xfrm>
        </p:spPr>
        <p:txBody>
          <a:bodyPr/>
          <a:lstStyle/>
          <a:p>
            <a:r>
              <a:rPr lang="en-US" sz="3200" b="1">
                <a:solidFill>
                  <a:schemeClr val="accent1"/>
                </a:solidFill>
                <a:latin typeface="Calisto MT" pitchFamily="18" charset="0"/>
                <a:ea typeface="Calisto MT" pitchFamily="18" charset="0"/>
                <a:cs typeface="Calisto MT" pitchFamily="18" charset="0"/>
              </a:rPr>
              <a:t>INTERNSHIP PROJECT </a:t>
            </a:r>
            <a:r>
              <a:rPr lang="en-US" sz="3200">
                <a:latin typeface="Calisto MT" pitchFamily="18" charset="0"/>
                <a:ea typeface="Calisto MT" pitchFamily="18" charset="0"/>
                <a:cs typeface="Calisto MT" pitchFamily="18" charset="0"/>
              </a:rPr>
              <a:t>- Developing a Machine Learning Model to predict the selling price of a used car</a:t>
            </a:r>
          </a:p>
          <a:p>
            <a:r>
              <a:rPr lang="en-US" sz="3200">
                <a:latin typeface="Calisto MT" pitchFamily="18" charset="0"/>
                <a:ea typeface="Calisto MT" pitchFamily="18" charset="0"/>
                <a:cs typeface="Calisto MT" pitchFamily="18" charset="0"/>
              </a:rPr>
              <a:t>Name - Sakshi Bidwai | Batch - D</a:t>
            </a:r>
          </a:p>
        </p:txBody>
      </p:sp>
      <p:sp>
        <p:nvSpPr>
          <p:cNvPr id="3" name="Subtitle 2"/>
          <p:cNvSpPr>
            <a:spLocks noGrp="1" noEditPoints="1"/>
          </p:cNvSpPr>
          <p:nvPr>
            <p:ph type="subTitle" idx="1"/>
          </p:nvPr>
        </p:nvSpPr>
        <p:spPr>
          <a:xfrm flipH="1" flipV="1">
            <a:off x="-3326634" y="5257800"/>
            <a:ext cx="1516010" cy="186820"/>
          </a:xfrm>
        </p:spPr>
        <p:txBody>
          <a:bodyPr/>
          <a:lstStyle/>
          <a:p>
            <a:endParaRPr lang="en-US"/>
          </a:p>
        </p:txBody>
      </p:sp>
      <p:pic>
        <p:nvPicPr>
          <p:cNvPr id="4" name="Picture 3"/>
          <p:cNvPicPr>
            <a:picLocks noChangeAspect="1"/>
          </p:cNvPicPr>
          <p:nvPr/>
        </p:nvPicPr>
        <p:blipFill>
          <a:blip r:embed="rId1"/>
          <a:srcRect/>
          <a:stretch>
            <a:fillRect/>
          </a:stretch>
        </p:blipFill>
        <p:spPr>
          <a:xfrm>
            <a:off x="2805113" y="1231377"/>
            <a:ext cx="6581775" cy="638175"/>
          </a:xfrm>
          <a:prstGeom prst="rect">
            <a:avLst/>
          </a:prstGeom>
        </p:spPr>
      </p:pic>
      <p:pic>
        <p:nvPicPr>
          <p:cNvPr id="5" name="Picture 4"/>
          <p:cNvPicPr>
            <a:picLocks noChangeAspect="1"/>
          </p:cNvPicPr>
          <p:nvPr/>
        </p:nvPicPr>
        <p:blipFill>
          <a:blip r:embed="rId2"/>
          <a:srcRect/>
          <a:stretch>
            <a:fillRect/>
          </a:stretch>
        </p:blipFill>
        <p:spPr>
          <a:xfrm>
            <a:off x="10131949" y="229449"/>
            <a:ext cx="1611392" cy="638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6434955" cy="597519"/>
          </a:xfrm>
          <a:prstGeom prst="rect">
            <a:avLst/>
          </a:prstGeom>
        </p:spPr>
        <p:txBody>
          <a:bodyPr/>
          <a:lstStyle/>
          <a:p>
            <a:r>
              <a:rPr lang="en-US" sz="3200" b="1">
                <a:latin typeface="Calisto MT" pitchFamily="18" charset="0"/>
                <a:ea typeface="Calisto MT" pitchFamily="18" charset="0"/>
                <a:cs typeface="Calisto MT" pitchFamily="18" charset="0"/>
              </a:rPr>
              <a:t>Problem Statement:</a:t>
            </a:r>
            <a:endParaRPr b="1">
              <a:latin typeface="Calisto MT" pitchFamily="18" charset="0"/>
              <a:ea typeface="Calisto MT" pitchFamily="18" charset="0"/>
              <a:cs typeface="Calisto MT" pitchFamily="18" charset="0"/>
            </a:endParaRPr>
          </a:p>
        </p:txBody>
      </p:sp>
      <p:sp>
        <p:nvSpPr>
          <p:cNvPr id="3" name="Content Placeholder 2"/>
          <p:cNvSpPr>
            <a:spLocks noGrp="1" noEditPoints="1"/>
          </p:cNvSpPr>
          <p:nvPr>
            <p:ph idx="1"/>
          </p:nvPr>
        </p:nvSpPr>
        <p:spPr>
          <a:xfrm>
            <a:off x="838200" y="1169486"/>
            <a:ext cx="10515600" cy="5007477"/>
          </a:xfrm>
          <a:prstGeom prst="rect">
            <a:avLst/>
          </a:prstGeom>
        </p:spPr>
        <p:txBody>
          <a:bodyPr/>
          <a:lstStyle/>
          <a:p>
            <a:pPr marL="0" indent="0" algn="just">
              <a:buNone/>
            </a:pPr>
            <a:r>
              <a:rPr sz="1800">
                <a:latin typeface="Calisto MT" pitchFamily="18" charset="0"/>
                <a:ea typeface="Calisto MT" pitchFamily="18" charset="0"/>
                <a:cs typeface="Calisto MT" pitchFamily="18" charset="0"/>
              </a:rPr>
              <a:t>The problem that the client is facing is to accurately estimate the selling price of the used cars they deal with. It is important to provide customers with fair and reasonable prices based on the features of the car. With the help of the dataset, the client wants to develop a pricing model that can accurately predict the selling price of a used car based on its features such as the number of kilometers driven, type of fuel used, horsepower, color, transmission, engine size, number of doors, number of cylinders, number of gears, and whether it is a sport model or not.</a:t>
            </a:r>
          </a:p>
          <a:p>
            <a:pPr marL="0" indent="0" algn="just">
              <a:buNone/>
            </a:pPr>
            <a:endParaRPr sz="1800">
              <a:latin typeface="Calisto MT" pitchFamily="18" charset="0"/>
              <a:ea typeface="Calisto MT" pitchFamily="18" charset="0"/>
              <a:cs typeface="Calisto MT" pitchFamily="18" charset="0"/>
            </a:endParaRPr>
          </a:p>
          <a:p>
            <a:pPr marL="0" indent="0">
              <a:buNone/>
            </a:pPr>
          </a:p>
        </p:txBody>
      </p:sp>
      <p:pic>
        <p:nvPicPr>
          <p:cNvPr id="4" name="Picture 4"/>
          <p:cNvPicPr>
            <a:picLocks noChangeAspect="1"/>
          </p:cNvPicPr>
          <p:nvPr/>
        </p:nvPicPr>
        <p:blipFill>
          <a:blip r:embed="rId1"/>
          <a:srcRect/>
          <a:stretch>
            <a:fillRect/>
          </a:stretch>
        </p:blipFill>
        <p:spPr>
          <a:xfrm>
            <a:off x="10131949" y="229449"/>
            <a:ext cx="1611392" cy="638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0"/>
            <a:ext cx="6920318" cy="809844"/>
          </a:xfrm>
          <a:prstGeom prst="rect">
            <a:avLst/>
          </a:prstGeom>
        </p:spPr>
        <p:txBody>
          <a:bodyPr/>
          <a:lstStyle/>
          <a:p>
            <a:pPr marL="0" indent="0">
              <a:buNone/>
            </a:pPr>
            <a:r>
              <a:rPr sz="2800" b="1">
                <a:latin typeface="Calisto MT" pitchFamily="18" charset="0"/>
                <a:ea typeface="Calisto MT" pitchFamily="18" charset="0"/>
                <a:cs typeface="Calisto MT" pitchFamily="18" charset="0"/>
              </a:rPr>
              <a:t>My Journey in Pickl.ai:</a:t>
            </a:r>
            <a:endParaRPr b="1">
              <a:latin typeface="Calisto MT" pitchFamily="18" charset="0"/>
              <a:ea typeface="Calisto MT" pitchFamily="18" charset="0"/>
              <a:cs typeface="Calisto MT" pitchFamily="18" charset="0"/>
            </a:endParaRPr>
          </a:p>
          <a:p>
            <a:endParaRPr sz="2400"/>
          </a:p>
        </p:txBody>
      </p:sp>
      <p:sp>
        <p:nvSpPr>
          <p:cNvPr id="3" name="Content Placeholder 2"/>
          <p:cNvSpPr>
            <a:spLocks noGrp="1" noEditPoints="1"/>
          </p:cNvSpPr>
          <p:nvPr>
            <p:ph idx="1"/>
          </p:nvPr>
        </p:nvSpPr>
        <p:spPr>
          <a:xfrm>
            <a:off x="838200" y="404922"/>
            <a:ext cx="9679697" cy="5772041"/>
          </a:xfrm>
          <a:prstGeom prst="rect">
            <a:avLst/>
          </a:prstGeom>
        </p:spPr>
        <p:txBody>
          <a:bodyPr/>
          <a:lstStyle/>
          <a:p>
            <a:pPr marL="0" indent="0" algn="just">
              <a:buNone/>
            </a:pPr>
            <a:r>
              <a:rPr sz="2000">
                <a:latin typeface="Calisto MT" pitchFamily="18" charset="0"/>
                <a:ea typeface="Calisto MT" pitchFamily="18" charset="0"/>
                <a:cs typeface="Calisto MT" pitchFamily="18" charset="0"/>
              </a:rPr>
              <a:t>I have been a part of Pickl.ai's learning programs for quite some time now. Previously, I</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had taken up a machine learning course from Pickl.ai, which ignited my interest in the</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Data Science field. In today's data-driven world, Data Science plays a pivotal role,</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driving advancements across industries, improving products and services, and enhancing</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overall efficiency and competitiveness. When an opportunity arose for a Data Science</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internship program at Pickl.ai, it was a no-brainer for me. I knew this would help me to</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further increase my knowledge in this field and gain valuable and practical insights.The entire training program was intensive and carefully curated, aiming to make us</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thorough with the required skills while providing practical hands-on sessions for each</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topic. The regular live sessions were a nice touch as they created a sense of involvement</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and helped us understand how to apply the knowledge we gained to industry-related</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problems.</a:t>
            </a:r>
            <a:endParaRPr lang="en-US" sz="2000">
              <a:latin typeface="Calisto MT" pitchFamily="18" charset="0"/>
              <a:ea typeface="Calisto MT" pitchFamily="18" charset="0"/>
              <a:cs typeface="Calisto MT" pitchFamily="18" charset="0"/>
            </a:endParaRPr>
          </a:p>
          <a:p>
            <a:pPr marL="0" indent="0" algn="just">
              <a:buNone/>
            </a:pPr>
            <a:r>
              <a:rPr lang="en-US" sz="2000">
                <a:latin typeface="Calisto MT" pitchFamily="18" charset="0"/>
                <a:ea typeface="Calisto MT" pitchFamily="18" charset="0"/>
                <a:cs typeface="Calisto MT" pitchFamily="18" charset="0"/>
              </a:rPr>
              <a:t>Throughout the internship, we learned a wide range of skills, including Excel, Python Basics, Object-Oriented Programming, Statistics, Numpy, Pandas, Visualization using Python, Tableau, SQL, Data Exploration, Data Selection, Data Cleaning, and, of course, Machine Learning.</a:t>
            </a:r>
          </a:p>
        </p:txBody>
      </p:sp>
      <p:pic>
        <p:nvPicPr>
          <p:cNvPr id="4" name="Picture 4"/>
          <p:cNvPicPr>
            <a:picLocks noChangeAspect="1"/>
          </p:cNvPicPr>
          <p:nvPr/>
        </p:nvPicPr>
        <p:blipFill>
          <a:blip r:embed="rId1"/>
          <a:srcRect/>
          <a:stretch>
            <a:fillRect/>
          </a:stretch>
        </p:blipFill>
        <p:spPr>
          <a:xfrm>
            <a:off x="10517896" y="0"/>
            <a:ext cx="1611392" cy="638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64035" y="293219"/>
            <a:ext cx="6848412" cy="597519"/>
          </a:xfrm>
          <a:prstGeom prst="rect">
            <a:avLst/>
          </a:prstGeom>
        </p:spPr>
        <p:txBody>
          <a:bodyPr/>
          <a:lstStyle/>
          <a:p>
            <a:r>
              <a:rPr sz="2800" b="1">
                <a:latin typeface="Calisto MT" pitchFamily="18" charset="0"/>
                <a:ea typeface="Calisto MT" pitchFamily="18" charset="0"/>
                <a:cs typeface="Calisto MT" pitchFamily="18" charset="0"/>
              </a:rPr>
              <a:t>My Approach for the project:</a:t>
            </a:r>
            <a:endParaRPr b="1">
              <a:latin typeface="Calisto MT" pitchFamily="18" charset="0"/>
              <a:ea typeface="Calisto MT" pitchFamily="18" charset="0"/>
              <a:cs typeface="Calisto MT" pitchFamily="18" charset="0"/>
            </a:endParaRPr>
          </a:p>
        </p:txBody>
      </p:sp>
      <p:sp>
        <p:nvSpPr>
          <p:cNvPr id="3" name="Content Placeholder 2"/>
          <p:cNvSpPr>
            <a:spLocks noGrp="1" noEditPoints="1"/>
          </p:cNvSpPr>
          <p:nvPr>
            <p:ph idx="1"/>
          </p:nvPr>
        </p:nvSpPr>
        <p:spPr>
          <a:xfrm>
            <a:off x="838200" y="890738"/>
            <a:ext cx="10749293" cy="5967262"/>
          </a:xfrm>
          <a:prstGeom prst="rect">
            <a:avLst/>
          </a:prstGeom>
        </p:spPr>
        <p:txBody>
          <a:bodyPr/>
          <a:lstStyle/>
          <a:p>
            <a:pPr marL="0" indent="0" algn="just">
              <a:buNone/>
            </a:pPr>
            <a:r>
              <a:rPr sz="2000">
                <a:latin typeface="Calisto MT" pitchFamily="18" charset="0"/>
                <a:ea typeface="Calisto MT" pitchFamily="18" charset="0"/>
                <a:cs typeface="Calisto MT" pitchFamily="18" charset="0"/>
              </a:rPr>
              <a:t>The first step in developing a Machine Learning Model to predict the selling price of a</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used car is to gain a comprehensive understanding of the task at hand. This involves</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delving into the intricacies of the used car market, understanding the various factors that</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influence car prices, and identifying the challenges in accurately predicting the selling</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price.Once familiar with the domain, the next step is to obtain and explore the dataset.</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The dataset should consist of relevant attributes such as car make, model, year, mileage,</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condition, location, and historical selling prices. Performing basic Exploratory Data</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Analysis (EDA) is crucial to get insights into the data, understand its structure, and</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identify potential patterns or correlations.</a:t>
            </a:r>
          </a:p>
          <a:p>
            <a:pPr marL="0" indent="0" algn="just">
              <a:buNone/>
            </a:pPr>
            <a:r>
              <a:rPr sz="2000">
                <a:latin typeface="Calisto MT" pitchFamily="18" charset="0"/>
                <a:ea typeface="Calisto MT" pitchFamily="18" charset="0"/>
                <a:cs typeface="Calisto MT" pitchFamily="18" charset="0"/>
              </a:rPr>
              <a:t>During the EDA process, one may encounter missing values due to the large dataset. To</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address this, suitable techniques such as mean value imputation can be employed. This</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involves replacing missing values with the mean of the respective column to ensure the</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dataset remains consistent and accurate for further analysis.The target variable for our</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prediction model will be the selling price of the used car. Thus, it becomes essential to</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focus on understanding the distribution of selling prices, identifying potential outliers,</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and analyzing how other features correlate with the target variable.One of the most crucial aspects of the dataset is the 'selling price' column, as it plays acentral role in our prediction task. Our end goal is to develop a machine learning model</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that accurately predicts the selling price of a used car given its relevant features.Depending on the nature of the data and the target variable (continuous or categorical),appropriate machine learning algorithms like regression or classification models can be</a:t>
            </a:r>
            <a:r>
              <a:rPr lang="en-US" sz="2000">
                <a:latin typeface="Calisto MT" pitchFamily="18" charset="0"/>
                <a:ea typeface="Calisto MT" pitchFamily="18" charset="0"/>
                <a:cs typeface="Calisto MT" pitchFamily="18" charset="0"/>
              </a:rPr>
              <a:t> </a:t>
            </a:r>
            <a:r>
              <a:rPr sz="2000">
                <a:latin typeface="Calisto MT" pitchFamily="18" charset="0"/>
                <a:ea typeface="Calisto MT" pitchFamily="18" charset="0"/>
                <a:cs typeface="Calisto MT" pitchFamily="18" charset="0"/>
              </a:rPr>
              <a:t>considered.</a:t>
            </a:r>
          </a:p>
        </p:txBody>
      </p:sp>
      <p:pic>
        <p:nvPicPr>
          <p:cNvPr id="4" name="Picture 4"/>
          <p:cNvPicPr>
            <a:picLocks noChangeAspect="1"/>
          </p:cNvPicPr>
          <p:nvPr/>
        </p:nvPicPr>
        <p:blipFill>
          <a:blip r:embed="rId1"/>
          <a:srcRect/>
          <a:stretch>
            <a:fillRect/>
          </a:stretch>
        </p:blipFill>
        <p:spPr>
          <a:xfrm>
            <a:off x="10347666" y="121591"/>
            <a:ext cx="1611392" cy="6381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7055141" cy="750318"/>
          </a:xfrm>
          <a:prstGeom prst="rect">
            <a:avLst/>
          </a:prstGeom>
        </p:spPr>
        <p:txBody>
          <a:bodyPr/>
          <a:lstStyle/>
          <a:p>
            <a:r>
              <a:rPr lang="en-US" sz="2800" b="1">
                <a:latin typeface="Calisto MT" pitchFamily="18" charset="0"/>
                <a:ea typeface="Calisto MT" pitchFamily="18" charset="0"/>
                <a:cs typeface="Calisto MT" pitchFamily="18" charset="0"/>
              </a:rPr>
              <a:t>Best Model for selling price prediction</a:t>
            </a:r>
            <a:endParaRPr sz="2800" b="1">
              <a:latin typeface="Calisto MT" pitchFamily="18" charset="0"/>
              <a:ea typeface="Calisto MT" pitchFamily="18" charset="0"/>
              <a:cs typeface="Calisto MT" pitchFamily="18" charset="0"/>
            </a:endParaRPr>
          </a:p>
        </p:txBody>
      </p:sp>
      <p:sp>
        <p:nvSpPr>
          <p:cNvPr id="3" name="Content Placeholder 2"/>
          <p:cNvSpPr>
            <a:spLocks noGrp="1" noEditPoints="1"/>
          </p:cNvSpPr>
          <p:nvPr>
            <p:ph idx="1"/>
          </p:nvPr>
        </p:nvSpPr>
        <p:spPr>
          <a:xfrm flipH="1">
            <a:off x="-1310580" y="5426645"/>
            <a:ext cx="126434" cy="750318"/>
          </a:xfrm>
          <a:prstGeom prst="rect">
            <a:avLst/>
          </a:prstGeom>
        </p:spPr>
        <p:txBody>
          <a:bodyPr/>
          <a:lstStyle/>
          <a:p>
            <a:pPr marL="0" indent="0">
              <a:buNone/>
            </a:pPr>
          </a:p>
        </p:txBody>
      </p:sp>
      <p:pic>
        <p:nvPicPr>
          <p:cNvPr id="4" name="Picture 3"/>
          <p:cNvPicPr>
            <a:picLocks noChangeAspect="1"/>
          </p:cNvPicPr>
          <p:nvPr/>
        </p:nvPicPr>
        <p:blipFill>
          <a:blip r:embed="rId1"/>
          <a:srcRect/>
          <a:stretch>
            <a:fillRect/>
          </a:stretch>
        </p:blipFill>
        <p:spPr>
          <a:xfrm>
            <a:off x="838200" y="1115443"/>
            <a:ext cx="8064522" cy="3977150"/>
          </a:xfrm>
          <a:prstGeom prst="rect">
            <a:avLst/>
          </a:prstGeom>
        </p:spPr>
      </p:pic>
      <p:pic>
        <p:nvPicPr>
          <p:cNvPr id="5" name="Picture 4"/>
          <p:cNvPicPr>
            <a:picLocks noChangeAspect="1"/>
          </p:cNvPicPr>
          <p:nvPr/>
        </p:nvPicPr>
        <p:blipFill>
          <a:blip r:embed="rId2"/>
          <a:srcRect/>
          <a:stretch>
            <a:fillRect/>
          </a:stretch>
        </p:blipFill>
        <p:spPr>
          <a:xfrm>
            <a:off x="10131949" y="229449"/>
            <a:ext cx="1611392" cy="638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2740803" cy="750318"/>
          </a:xfrm>
          <a:prstGeom prst="rect">
            <a:avLst/>
          </a:prstGeom>
        </p:spPr>
        <p:txBody>
          <a:bodyPr/>
          <a:lstStyle/>
          <a:p>
            <a:r>
              <a:rPr lang="en-US" sz="2800" b="1">
                <a:latin typeface="Calisto MT" pitchFamily="18" charset="0"/>
                <a:ea typeface="Calisto MT" pitchFamily="18" charset="0"/>
                <a:cs typeface="Calisto MT" pitchFamily="18" charset="0"/>
              </a:rPr>
              <a:t>Dashboard</a:t>
            </a:r>
            <a:endParaRPr b="1">
              <a:latin typeface="Calisto MT" pitchFamily="18" charset="0"/>
              <a:ea typeface="Calisto MT" pitchFamily="18" charset="0"/>
              <a:cs typeface="Calisto MT" pitchFamily="18" charset="0"/>
            </a:endParaRPr>
          </a:p>
        </p:txBody>
      </p:sp>
      <p:sp>
        <p:nvSpPr>
          <p:cNvPr id="3" name="Content Placeholder 2"/>
          <p:cNvSpPr>
            <a:spLocks noGrp="1" noEditPoints="1"/>
          </p:cNvSpPr>
          <p:nvPr>
            <p:ph idx="1"/>
          </p:nvPr>
        </p:nvSpPr>
        <p:spPr>
          <a:xfrm>
            <a:off x="-1975108" y="1825625"/>
            <a:ext cx="502740" cy="4351338"/>
          </a:xfrm>
          <a:prstGeom prst="rect">
            <a:avLst/>
          </a:prstGeom>
        </p:spPr>
        <p:txBody>
          <a:bodyPr/>
          <a:lstStyle/>
          <a:p>
            <a:pPr marL="0" indent="0">
              <a:buNone/>
            </a:pPr>
          </a:p>
        </p:txBody>
      </p:sp>
      <p:pic>
        <p:nvPicPr>
          <p:cNvPr id="4" name="Picture 3"/>
          <p:cNvPicPr>
            <a:picLocks noChangeAspect="1"/>
          </p:cNvPicPr>
          <p:nvPr/>
        </p:nvPicPr>
        <p:blipFill>
          <a:blip r:embed="rId1"/>
          <a:srcRect/>
          <a:stretch>
            <a:fillRect/>
          </a:stretch>
        </p:blipFill>
        <p:spPr>
          <a:xfrm>
            <a:off x="962776" y="1115443"/>
            <a:ext cx="9189545" cy="5061520"/>
          </a:xfrm>
          <a:prstGeom prst="rect">
            <a:avLst/>
          </a:prstGeom>
        </p:spPr>
      </p:pic>
      <p:pic>
        <p:nvPicPr>
          <p:cNvPr id="5" name="Picture 4"/>
          <p:cNvPicPr>
            <a:picLocks noChangeAspect="1"/>
          </p:cNvPicPr>
          <p:nvPr/>
        </p:nvPicPr>
        <p:blipFill>
          <a:blip r:embed="rId2"/>
          <a:srcRect/>
          <a:stretch>
            <a:fillRect/>
          </a:stretch>
        </p:blipFill>
        <p:spPr>
          <a:xfrm>
            <a:off x="10131949" y="229449"/>
            <a:ext cx="1611392" cy="638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3810399" cy="552578"/>
          </a:xfrm>
          <a:prstGeom prst="rect">
            <a:avLst/>
          </a:prstGeom>
        </p:spPr>
        <p:txBody>
          <a:bodyPr/>
          <a:lstStyle/>
          <a:p>
            <a:r>
              <a:rPr lang="en-US" sz="2800" b="1">
                <a:latin typeface="Calisto MT" pitchFamily="18" charset="0"/>
                <a:ea typeface="Calisto MT" pitchFamily="18" charset="0"/>
                <a:cs typeface="Calisto MT" pitchFamily="18" charset="0"/>
              </a:rPr>
              <a:t>Conclusion</a:t>
            </a:r>
            <a:endParaRPr sz="2800" b="1">
              <a:latin typeface="Calisto MT" pitchFamily="18" charset="0"/>
              <a:ea typeface="Calisto MT" pitchFamily="18" charset="0"/>
              <a:cs typeface="Calisto MT" pitchFamily="18" charset="0"/>
            </a:endParaRPr>
          </a:p>
        </p:txBody>
      </p:sp>
      <p:sp>
        <p:nvSpPr>
          <p:cNvPr id="3" name="Content Placeholder 2"/>
          <p:cNvSpPr>
            <a:spLocks noGrp="1" noEditPoints="1"/>
          </p:cNvSpPr>
          <p:nvPr>
            <p:ph idx="1"/>
          </p:nvPr>
        </p:nvSpPr>
        <p:spPr>
          <a:xfrm>
            <a:off x="676412" y="1169486"/>
            <a:ext cx="10677388" cy="5007477"/>
          </a:xfrm>
          <a:prstGeom prst="rect">
            <a:avLst/>
          </a:prstGeom>
        </p:spPr>
        <p:txBody>
          <a:bodyPr/>
          <a:lstStyle/>
          <a:p>
            <a:pPr marL="0" indent="0" algn="just">
              <a:buNone/>
            </a:pPr>
            <a:r>
              <a:rPr sz="2400">
                <a:latin typeface="Calisto MT" pitchFamily="18" charset="0"/>
                <a:ea typeface="Calisto MT" pitchFamily="18" charset="0"/>
                <a:cs typeface="Calisto MT" pitchFamily="18" charset="0"/>
              </a:rPr>
              <a:t>In summary, developing a Machine Learning Model to predict the selling price of a used</a:t>
            </a:r>
            <a:r>
              <a:rPr lang="en-US" sz="2400">
                <a:latin typeface="Calisto MT" pitchFamily="18" charset="0"/>
                <a:ea typeface="Calisto MT" pitchFamily="18" charset="0"/>
                <a:cs typeface="Calisto MT" pitchFamily="18" charset="0"/>
              </a:rPr>
              <a:t> </a:t>
            </a:r>
            <a:r>
              <a:rPr sz="2400">
                <a:latin typeface="Calisto MT" pitchFamily="18" charset="0"/>
                <a:ea typeface="Calisto MT" pitchFamily="18" charset="0"/>
                <a:cs typeface="Calisto MT" pitchFamily="18" charset="0"/>
              </a:rPr>
              <a:t>car requires a systematic approach that includes understanding the problem, exploring the</a:t>
            </a:r>
            <a:r>
              <a:rPr lang="en-US" sz="2400">
                <a:latin typeface="Calisto MT" pitchFamily="18" charset="0"/>
                <a:ea typeface="Calisto MT" pitchFamily="18" charset="0"/>
                <a:cs typeface="Calisto MT" pitchFamily="18" charset="0"/>
              </a:rPr>
              <a:t> </a:t>
            </a:r>
            <a:r>
              <a:rPr sz="2400">
                <a:latin typeface="Calisto MT" pitchFamily="18" charset="0"/>
                <a:ea typeface="Calisto MT" pitchFamily="18" charset="0"/>
                <a:cs typeface="Calisto MT" pitchFamily="18" charset="0"/>
              </a:rPr>
              <a:t>dataset, handling missing values, conducting EDA, selecting appropriate features, and</a:t>
            </a:r>
            <a:r>
              <a:rPr lang="en-US" sz="2400">
                <a:latin typeface="Calisto MT" pitchFamily="18" charset="0"/>
                <a:ea typeface="Calisto MT" pitchFamily="18" charset="0"/>
                <a:cs typeface="Calisto MT" pitchFamily="18" charset="0"/>
              </a:rPr>
              <a:t> </a:t>
            </a:r>
            <a:r>
              <a:rPr sz="2400">
                <a:latin typeface="Calisto MT" pitchFamily="18" charset="0"/>
                <a:ea typeface="Calisto MT" pitchFamily="18" charset="0"/>
                <a:cs typeface="Calisto MT" pitchFamily="18" charset="0"/>
              </a:rPr>
              <a:t>preparing the data for model training. By following these steps diligently, we can build an</a:t>
            </a:r>
            <a:r>
              <a:rPr lang="en-US" sz="2400">
                <a:latin typeface="Calisto MT" pitchFamily="18" charset="0"/>
                <a:ea typeface="Calisto MT" pitchFamily="18" charset="0"/>
                <a:cs typeface="Calisto MT" pitchFamily="18" charset="0"/>
              </a:rPr>
              <a:t> </a:t>
            </a:r>
            <a:r>
              <a:rPr sz="2400">
                <a:latin typeface="Calisto MT" pitchFamily="18" charset="0"/>
                <a:ea typeface="Calisto MT" pitchFamily="18" charset="0"/>
                <a:cs typeface="Calisto MT" pitchFamily="18" charset="0"/>
              </a:rPr>
              <a:t>accurate and reliable prediction model that will revolutionize the way used cars are priced</a:t>
            </a:r>
            <a:r>
              <a:rPr lang="en-US" sz="2400">
                <a:latin typeface="Calisto MT" pitchFamily="18" charset="0"/>
                <a:ea typeface="Calisto MT" pitchFamily="18" charset="0"/>
                <a:cs typeface="Calisto MT" pitchFamily="18" charset="0"/>
              </a:rPr>
              <a:t> </a:t>
            </a:r>
            <a:r>
              <a:rPr sz="2400">
                <a:latin typeface="Calisto MT" pitchFamily="18" charset="0"/>
                <a:ea typeface="Calisto MT" pitchFamily="18" charset="0"/>
                <a:cs typeface="Calisto MT" pitchFamily="18" charset="0"/>
              </a:rPr>
              <a:t>and traded in the automotive market.</a:t>
            </a:r>
          </a:p>
        </p:txBody>
      </p:sp>
      <p:pic>
        <p:nvPicPr>
          <p:cNvPr id="4" name="Picture 4"/>
          <p:cNvPicPr>
            <a:picLocks noChangeAspect="1"/>
          </p:cNvPicPr>
          <p:nvPr/>
        </p:nvPicPr>
        <p:blipFill>
          <a:blip r:embed="rId1"/>
          <a:srcRect/>
          <a:stretch>
            <a:fillRect/>
          </a:stretch>
        </p:blipFill>
        <p:spPr>
          <a:xfrm>
            <a:off x="10131949" y="229449"/>
            <a:ext cx="1611392" cy="638175"/>
          </a:xfrm>
          <a:prstGeom prst="rect">
            <a:avLst/>
          </a:prstGeom>
        </p:spPr>
      </p:pic>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created xsi:type="dcterms:W3CDTF">2023-07-31T07:45:03Z</dcterms:created>
  <dcterms:modified xsi:type="dcterms:W3CDTF">2023-07-31T08:14:07Z</dcterms:modified>
</cp:coreProperties>
</file>