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8" r:id="rId2"/>
    <p:sldId id="260" r:id="rId3"/>
    <p:sldId id="261" r:id="rId4"/>
    <p:sldId id="263" r:id="rId5"/>
    <p:sldId id="264" r:id="rId6"/>
    <p:sldId id="273" r:id="rId7"/>
    <p:sldId id="262" r:id="rId8"/>
    <p:sldId id="274" r:id="rId9"/>
    <p:sldId id="265" r:id="rId10"/>
    <p:sldId id="266" r:id="rId11"/>
    <p:sldId id="267" r:id="rId12"/>
    <p:sldId id="275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nos, Jeremy James" initials="EJ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clrMru>
    <a:srgbClr val="EFE947"/>
    <a:srgbClr val="FFF891"/>
    <a:srgbClr val="E8E8E8"/>
    <a:srgbClr val="2E454E"/>
    <a:srgbClr val="566978"/>
    <a:srgbClr val="2A6BC8"/>
    <a:srgbClr val="0056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 autoAdjust="0"/>
    <p:restoredTop sz="91653" autoAdjust="0"/>
  </p:normalViewPr>
  <p:slideViewPr>
    <p:cSldViewPr snapToObjects="1">
      <p:cViewPr>
        <p:scale>
          <a:sx n="97" d="100"/>
          <a:sy n="97" d="100"/>
        </p:scale>
        <p:origin x="712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80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358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commentAuthors" Target="commentAuthors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28" charset="0"/>
                <a:ea typeface="ＭＳ Ｐゴシック" pitchFamily="28" charset="-128"/>
                <a:cs typeface="ＭＳ Ｐゴシック" pitchFamily="2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D7C47E78-490E-EC46-A100-9B5710AD1BC1}" type="datetime1">
              <a:rPr lang="en-US"/>
              <a:pPr>
                <a:defRPr/>
              </a:pPr>
              <a:t>11/14/16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28" charset="0"/>
                <a:ea typeface="ＭＳ Ｐゴシック" pitchFamily="28" charset="-128"/>
                <a:cs typeface="ＭＳ Ｐゴシック" pitchFamily="2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93E267E5-5702-DC49-8CF3-B6433FBD042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7707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28" charset="0"/>
                <a:ea typeface="ＭＳ Ｐゴシック" pitchFamily="28" charset="-128"/>
                <a:cs typeface="ＭＳ Ｐゴシック" pitchFamily="2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BE6C274E-A19D-E347-AC6D-98DBA2CFE919}" type="datetime1">
              <a:rPr lang="en-US"/>
              <a:pPr>
                <a:defRPr/>
              </a:pPr>
              <a:t>11/14/16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28" charset="0"/>
                <a:ea typeface="ＭＳ Ｐゴシック" pitchFamily="28" charset="-128"/>
                <a:cs typeface="ＭＳ Ｐゴシック" pitchFamily="2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90FC3AC6-F9E1-7249-BD81-2526C6D1A2A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3897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Blue Waters supersystem, Need to emphasize the unprecedented scale. Largest Cray, IE, HPSS, Lustre, Network. Hold performance discussion to later slides. Note all storage sizes are usable storage.</a:t>
            </a:r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D21265D-8A05-ED44-A1E5-2865E068DCDA}" type="slidenum">
              <a:rPr lang="en-US" sz="1200">
                <a:latin typeface="Calibri" charset="0"/>
              </a:rPr>
              <a:pPr eaLnBrk="1" hangingPunct="1"/>
              <a:t>3</a:t>
            </a:fld>
            <a:endParaRPr lang="en-US" sz="12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8830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FC3AC6-F9E1-7249-BD81-2526C6D1A2AB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158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FC3AC6-F9E1-7249-BD81-2526C6D1A2AB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929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743200"/>
            <a:ext cx="7848600" cy="9906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1100" y="3886200"/>
            <a:ext cx="6400800" cy="9144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6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2200" y="609600"/>
            <a:ext cx="2667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53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ctr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43000"/>
            <a:ext cx="5486400" cy="358457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2624FD-4CAE-B046-B9FE-4C04DCA9AD0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smtClean="0"/>
              <a:t>HPC Systems Professionals Workshop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94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A3892D-209C-2A46-B6D7-0979413C539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smtClean="0"/>
              <a:t>HPC Systems Professionals Workshop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5216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4983163"/>
          </a:xfr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12837"/>
            <a:ext cx="6172200" cy="49831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EAFD11-E530-6F4A-BA97-56D0CEA4533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smtClean="0"/>
              <a:t>HPC Systems Professionals Workshop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057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01A277-7903-0245-A40A-79910C9BCBE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dirty="0" smtClean="0"/>
              <a:t>HPC Systems </a:t>
            </a:r>
            <a:r>
              <a:rPr lang="pl-PL" dirty="0" err="1" smtClean="0"/>
              <a:t>Professionals</a:t>
            </a:r>
            <a:r>
              <a:rPr lang="pl-PL" dirty="0" smtClean="0"/>
              <a:t> Workshop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909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30ED4B-9FD7-8C4B-BC51-C1CE64DD9D9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 smtClean="0"/>
              <a:t>HPC Systems Professionals Workshop 2016</a:t>
            </a:r>
            <a:endParaRPr lang="en-US"/>
          </a:p>
        </p:txBody>
      </p:sp>
      <p:sp>
        <p:nvSpPr>
          <p:cNvPr id="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04800" y="1981200"/>
            <a:ext cx="4040188" cy="381000"/>
          </a:xfrm>
        </p:spPr>
        <p:txBody>
          <a:bodyPr anchor="b"/>
          <a:lstStyle>
            <a:lvl1pPr marL="0" indent="0" algn="ctr">
              <a:buNone/>
              <a:defRPr sz="1800" b="1" i="0">
                <a:solidFill>
                  <a:srgbClr val="2A6BC8"/>
                </a:solidFill>
                <a:latin typeface="Century Gothic"/>
                <a:cs typeface="Century Gothic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Challenges Goals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304800" y="2378288"/>
            <a:ext cx="4040188" cy="914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304800" y="3321390"/>
            <a:ext cx="4040188" cy="381000"/>
          </a:xfrm>
        </p:spPr>
        <p:txBody>
          <a:bodyPr anchor="b"/>
          <a:lstStyle>
            <a:lvl1pPr marL="0" indent="0" algn="ctr">
              <a:buNone/>
              <a:defRPr sz="1800" b="1" i="0">
                <a:solidFill>
                  <a:srgbClr val="2A6BC8"/>
                </a:solidFill>
                <a:latin typeface="Century Gothic"/>
                <a:cs typeface="Century Gothic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Impacts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4668165" y="4572000"/>
            <a:ext cx="4040188" cy="381000"/>
          </a:xfrm>
        </p:spPr>
        <p:txBody>
          <a:bodyPr anchor="b"/>
          <a:lstStyle>
            <a:lvl1pPr marL="0" indent="0" algn="ctr">
              <a:buNone/>
              <a:defRPr sz="1800" b="1" i="0">
                <a:solidFill>
                  <a:srgbClr val="2A6BC8"/>
                </a:solidFill>
                <a:latin typeface="Century Gothic"/>
                <a:cs typeface="Century Gothic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Next Generation Challenges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4668165" y="4953000"/>
            <a:ext cx="4040188" cy="120749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4633328" y="1981200"/>
            <a:ext cx="4040188" cy="381000"/>
          </a:xfrm>
        </p:spPr>
        <p:txBody>
          <a:bodyPr anchor="b"/>
          <a:lstStyle>
            <a:lvl1pPr marL="0" indent="0" algn="ctr">
              <a:buNone/>
              <a:defRPr sz="2000" b="1" i="0">
                <a:solidFill>
                  <a:srgbClr val="2A6BC8"/>
                </a:solidFill>
                <a:latin typeface="Century Gothic"/>
                <a:cs typeface="Century Gothic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Image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7"/>
          </p:nvPr>
        </p:nvSpPr>
        <p:spPr>
          <a:xfrm>
            <a:off x="4633328" y="2362200"/>
            <a:ext cx="4040188" cy="1905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18"/>
          </p:nvPr>
        </p:nvSpPr>
        <p:spPr>
          <a:xfrm>
            <a:off x="304800" y="3733800"/>
            <a:ext cx="4040188" cy="1143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9" hasCustomPrompt="1"/>
          </p:nvPr>
        </p:nvSpPr>
        <p:spPr>
          <a:xfrm>
            <a:off x="304800" y="4876800"/>
            <a:ext cx="4040188" cy="381000"/>
          </a:xfrm>
        </p:spPr>
        <p:txBody>
          <a:bodyPr anchor="b"/>
          <a:lstStyle>
            <a:lvl1pPr marL="0" indent="0" algn="ctr">
              <a:buNone/>
              <a:defRPr sz="1800" b="1" i="0">
                <a:solidFill>
                  <a:srgbClr val="2A6BC8"/>
                </a:solidFill>
                <a:latin typeface="Century Gothic"/>
                <a:cs typeface="Century Gothic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Usage/Approach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20"/>
          </p:nvPr>
        </p:nvSpPr>
        <p:spPr>
          <a:xfrm>
            <a:off x="326235" y="5257800"/>
            <a:ext cx="4040188" cy="1143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21" hasCustomPrompt="1"/>
          </p:nvPr>
        </p:nvSpPr>
        <p:spPr>
          <a:xfrm>
            <a:off x="326235" y="1447800"/>
            <a:ext cx="8347281" cy="381000"/>
          </a:xfrm>
        </p:spPr>
        <p:txBody>
          <a:bodyPr anchor="b"/>
          <a:lstStyle>
            <a:lvl1pPr marL="0" indent="0" algn="ctr">
              <a:buNone/>
              <a:defRPr sz="1600" b="1" i="1">
                <a:solidFill>
                  <a:srgbClr val="000000"/>
                </a:solidFill>
                <a:latin typeface="Century Gothic"/>
                <a:cs typeface="Century Gothic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Quote/Summary</a:t>
            </a:r>
          </a:p>
        </p:txBody>
      </p:sp>
    </p:spTree>
    <p:extLst>
      <p:ext uri="{BB962C8B-B14F-4D97-AF65-F5344CB8AC3E}">
        <p14:creationId xmlns:p14="http://schemas.microsoft.com/office/powerpoint/2010/main" val="609512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523728"/>
            <a:ext cx="7772400" cy="1362075"/>
          </a:xfrm>
        </p:spPr>
        <p:txBody>
          <a:bodyPr anchor="t"/>
          <a:lstStyle>
            <a:lvl1pPr algn="ctr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D0ACE9-BADE-D941-9AE7-6615682BDC5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smtClean="0"/>
              <a:t>HPC Systems Professionals Workshop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958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038600" cy="4221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221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A85449-6F89-5F4B-BF36-EAA4D2F4A05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smtClean="0"/>
              <a:t>HPC Systems Professionals Workshop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485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600200"/>
            <a:ext cx="4040188" cy="792162"/>
          </a:xfrm>
        </p:spPr>
        <p:txBody>
          <a:bodyPr anchor="b"/>
          <a:lstStyle>
            <a:lvl1pPr marL="0" indent="0" algn="ctr">
              <a:buNone/>
              <a:defRPr sz="2400" b="1" i="0">
                <a:solidFill>
                  <a:srgbClr val="2A6BC8"/>
                </a:solidFill>
                <a:latin typeface="Century Gothic"/>
                <a:cs typeface="Century Gothic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2468562"/>
            <a:ext cx="4040188" cy="33829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00200"/>
            <a:ext cx="4041775" cy="792162"/>
          </a:xfrm>
        </p:spPr>
        <p:txBody>
          <a:bodyPr anchor="b"/>
          <a:lstStyle>
            <a:lvl1pPr marL="0" indent="0" algn="ctr">
              <a:buNone/>
              <a:defRPr sz="2400" b="1" i="0">
                <a:solidFill>
                  <a:srgbClr val="2A6BC8"/>
                </a:solidFill>
                <a:latin typeface="Century Gothic"/>
                <a:cs typeface="Century Gothic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68561"/>
            <a:ext cx="4041775" cy="3382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3D202A-C7FC-3841-88B2-E18481D64BF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smtClean="0"/>
              <a:t>HPC Systems Professionals Workshop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027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A186FC-83E6-AE4D-9821-988D64EE13E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smtClean="0"/>
              <a:t>HPC Systems Professionals Workshop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346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D33328-2745-9E4C-9C22-B2F22E7C977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smtClean="0"/>
              <a:t>HPC Systems Professionals Workshop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82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3008313" cy="8382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143000"/>
            <a:ext cx="5111750" cy="49831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3008313" cy="39925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6C578D-2F83-B346-9DE5-A66F077B73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smtClean="0"/>
              <a:t>HPC Systems Professionals Workshop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74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04800" y="914400"/>
            <a:ext cx="8382000" cy="533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04800" y="1524000"/>
            <a:ext cx="8382000" cy="4191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3400" y="6553200"/>
            <a:ext cx="838200" cy="2286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1"/>
                </a:solidFill>
                <a:cs typeface="Arial" charset="0"/>
              </a:defRPr>
            </a:lvl1pPr>
          </a:lstStyle>
          <a:p>
            <a:pPr>
              <a:defRPr/>
            </a:pPr>
            <a:fld id="{6730ED4B-9FD7-8C4B-BC51-C1CE64DD9D9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4953000" y="6537325"/>
            <a:ext cx="32004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chemeClr val="bg1"/>
                </a:solidFill>
                <a:latin typeface="Arial" pitchFamily="28" charset="0"/>
                <a:ea typeface="ＭＳ Ｐゴシック" pitchFamily="28" charset="-128"/>
                <a:cs typeface="ＭＳ Ｐゴシック" pitchFamily="28" charset="-128"/>
              </a:defRPr>
            </a:lvl1pPr>
          </a:lstStyle>
          <a:p>
            <a:pPr>
              <a:defRPr/>
            </a:pPr>
            <a:r>
              <a:rPr lang="pl-PL" smtClean="0"/>
              <a:t>HPC Systems Professionals Workshop 2016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7" r:id="rId1"/>
    <p:sldLayoutId id="2147483947" r:id="rId2"/>
    <p:sldLayoutId id="2147483958" r:id="rId3"/>
    <p:sldLayoutId id="2147483948" r:id="rId4"/>
    <p:sldLayoutId id="2147483949" r:id="rId5"/>
    <p:sldLayoutId id="2147483950" r:id="rId6"/>
    <p:sldLayoutId id="2147483951" r:id="rId7"/>
    <p:sldLayoutId id="2147483952" r:id="rId8"/>
    <p:sldLayoutId id="2147483953" r:id="rId9"/>
    <p:sldLayoutId id="2147483954" r:id="rId10"/>
    <p:sldLayoutId id="2147483955" r:id="rId11"/>
    <p:sldLayoutId id="2147483956" r:id="rId12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000" b="1" kern="1200">
          <a:solidFill>
            <a:srgbClr val="2A6BC8"/>
          </a:solidFill>
          <a:latin typeface="Century Gothic"/>
          <a:ea typeface="ＭＳ Ｐゴシック" charset="-128"/>
          <a:cs typeface="Century Gothic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2A6BC8"/>
          </a:solidFill>
          <a:latin typeface="Century Gothic" charset="0"/>
          <a:ea typeface="ＭＳ Ｐゴシック" charset="-128"/>
          <a:cs typeface="Century Gothic" pitchFamily="-106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2A6BC8"/>
          </a:solidFill>
          <a:latin typeface="Century Gothic" charset="0"/>
          <a:ea typeface="ＭＳ Ｐゴシック" charset="-128"/>
          <a:cs typeface="Century Gothic" pitchFamily="-106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2A6BC8"/>
          </a:solidFill>
          <a:latin typeface="Century Gothic" charset="0"/>
          <a:ea typeface="ＭＳ Ｐゴシック" charset="-128"/>
          <a:cs typeface="Century Gothic" pitchFamily="-106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2A6BC8"/>
          </a:solidFill>
          <a:latin typeface="Century Gothic" charset="0"/>
          <a:ea typeface="ＭＳ Ｐゴシック" charset="-128"/>
          <a:cs typeface="Century Gothic" pitchFamily="-106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000" b="1">
          <a:solidFill>
            <a:srgbClr val="2A6BC8"/>
          </a:solidFill>
          <a:latin typeface="Century Gothic" charset="0"/>
          <a:ea typeface="ＭＳ Ｐゴシック" charset="-128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000" b="1">
          <a:solidFill>
            <a:srgbClr val="2A6BC8"/>
          </a:solidFill>
          <a:latin typeface="Century Gothic" charset="0"/>
          <a:ea typeface="ＭＳ Ｐゴシック" charset="-128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000" b="1">
          <a:solidFill>
            <a:srgbClr val="2A6BC8"/>
          </a:solidFill>
          <a:latin typeface="Century Gothic" charset="0"/>
          <a:ea typeface="ＭＳ Ｐゴシック" charset="-128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000" b="1">
          <a:solidFill>
            <a:srgbClr val="2A6BC8"/>
          </a:solidFill>
          <a:latin typeface="Century Gothic" charset="0"/>
          <a:ea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Clr>
          <a:srgbClr val="558ED5"/>
        </a:buClr>
        <a:buFont typeface="Arial" charset="0"/>
        <a:buChar char="•"/>
        <a:defRPr sz="2800" kern="1200">
          <a:solidFill>
            <a:srgbClr val="2E454E"/>
          </a:solidFill>
          <a:latin typeface="Arial"/>
          <a:ea typeface="ＭＳ Ｐゴシック" charset="-128"/>
          <a:cs typeface="Arial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Clr>
          <a:srgbClr val="558ED5"/>
        </a:buClr>
        <a:buFont typeface="Arial" charset="0"/>
        <a:buChar char="•"/>
        <a:defRPr sz="2600" kern="1200">
          <a:solidFill>
            <a:srgbClr val="2E454E"/>
          </a:solidFill>
          <a:latin typeface="Arial"/>
          <a:ea typeface="ＭＳ Ｐゴシック" charset="-128"/>
          <a:cs typeface="Arial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558ED5"/>
        </a:buClr>
        <a:buFont typeface="Arial" charset="0"/>
        <a:buChar char="•"/>
        <a:defRPr sz="2400" kern="1200">
          <a:solidFill>
            <a:srgbClr val="2E454E"/>
          </a:solidFill>
          <a:latin typeface="Arial"/>
          <a:ea typeface="ＭＳ Ｐゴシック" charset="-128"/>
          <a:cs typeface="Arial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558ED5"/>
        </a:buClr>
        <a:buFont typeface="Arial" charset="0"/>
        <a:buChar char="•"/>
        <a:defRPr sz="2000" kern="1200">
          <a:solidFill>
            <a:srgbClr val="2E454E"/>
          </a:solidFill>
          <a:latin typeface="Arial"/>
          <a:ea typeface="ＭＳ Ｐゴシック" charset="-128"/>
          <a:cs typeface="Arial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558ED5"/>
        </a:buClr>
        <a:buFont typeface="Arial" charset="0"/>
        <a:buChar char="•"/>
        <a:defRPr sz="2000" kern="1200">
          <a:solidFill>
            <a:srgbClr val="2E454E"/>
          </a:solidFill>
          <a:latin typeface="Arial"/>
          <a:ea typeface="ＭＳ Ｐゴシック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jpe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>
          <a:xfrm>
            <a:off x="633413" y="2514600"/>
            <a:ext cx="7848600" cy="1066800"/>
          </a:xfrm>
        </p:spPr>
        <p:txBody>
          <a:bodyPr/>
          <a:lstStyle/>
          <a:p>
            <a:r>
              <a:rPr lang="en-US" sz="2800" dirty="0" smtClean="0"/>
              <a:t>Account Management on a Large-Scale HPC Resource</a:t>
            </a:r>
            <a:endParaRPr lang="en-US" sz="2800" dirty="0">
              <a:latin typeface="Century Gothic" charset="0"/>
              <a:ea typeface="ＭＳ Ｐゴシック" charset="0"/>
            </a:endParaRPr>
          </a:p>
        </p:txBody>
      </p:sp>
      <p:sp>
        <p:nvSpPr>
          <p:cNvPr id="15362" name="Subtitle 2"/>
          <p:cNvSpPr>
            <a:spLocks noGrp="1"/>
          </p:cNvSpPr>
          <p:nvPr>
            <p:ph type="subTitle" idx="1"/>
          </p:nvPr>
        </p:nvSpPr>
        <p:spPr>
          <a:xfrm>
            <a:off x="122238" y="3581400"/>
            <a:ext cx="8869362" cy="9144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spcBef>
                <a:spcPts val="200"/>
              </a:spcBef>
            </a:pPr>
            <a:r>
              <a:rPr lang="en-US" sz="2000" dirty="0" smtClean="0">
                <a:latin typeface="Arial" charset="0"/>
                <a:ea typeface="ＭＳ Ｐゴシック" charset="0"/>
              </a:rPr>
              <a:t>Brett Bode, Tim Bouvet, Sharif Islam and Jeremy </a:t>
            </a:r>
            <a:r>
              <a:rPr lang="en-US" sz="2000" dirty="0" err="1" smtClean="0">
                <a:latin typeface="Arial" charset="0"/>
                <a:ea typeface="ＭＳ Ｐゴシック" charset="0"/>
              </a:rPr>
              <a:t>Enos</a:t>
            </a:r>
            <a:endParaRPr lang="en-US" sz="2000" dirty="0" smtClean="0">
              <a:latin typeface="Arial" charset="0"/>
              <a:ea typeface="ＭＳ Ｐゴシック" charset="0"/>
            </a:endParaRPr>
          </a:p>
          <a:p>
            <a:pPr eaLnBrk="1" hangingPunct="1">
              <a:spcBef>
                <a:spcPts val="200"/>
              </a:spcBef>
            </a:pPr>
            <a:r>
              <a:rPr lang="en-US" sz="2000" dirty="0" smtClean="0">
                <a:latin typeface="Arial" charset="0"/>
                <a:ea typeface="ＭＳ Ｐゴシック" charset="0"/>
              </a:rPr>
              <a:t>National Center for Supercomputing Applications</a:t>
            </a:r>
          </a:p>
          <a:p>
            <a:pPr eaLnBrk="1" hangingPunct="1">
              <a:spcBef>
                <a:spcPts val="200"/>
              </a:spcBef>
            </a:pPr>
            <a:r>
              <a:rPr lang="en-US" sz="2000" dirty="0" smtClean="0">
                <a:latin typeface="Arial" charset="0"/>
                <a:ea typeface="ＭＳ Ｐゴシック" charset="0"/>
              </a:rPr>
              <a:t>University of Illinois</a:t>
            </a:r>
            <a:endParaRPr lang="en-US" sz="2000" dirty="0">
              <a:latin typeface="Arial" charset="0"/>
              <a:ea typeface="ＭＳ Ｐゴシック" charset="0"/>
            </a:endParaRPr>
          </a:p>
        </p:txBody>
      </p:sp>
      <p:pic>
        <p:nvPicPr>
          <p:cNvPr id="15363" name="Picture 2" descr="C:\Users\jpb\AppData\Local\Microsoft\Windows\Temporary Internet Files\Content.Outlook\W1Q64ICI\bw-head-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2238" y="4524375"/>
            <a:ext cx="8869362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Access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x-none" sz="2000" smtClean="0"/>
              <a:t>Potentially separate groups have access to logins, lustre data transfer and nearline data transfer.</a:t>
            </a:r>
            <a:endParaRPr lang="en-US" sz="2000" dirty="0" smtClean="0"/>
          </a:p>
          <a:p>
            <a:pPr marL="285750"/>
            <a:r>
              <a:rPr lang="x-none" sz="2000" smtClean="0"/>
              <a:t>Access is granted based on group membership and the standard linux /etc/security/access.conf file.</a:t>
            </a:r>
            <a:endParaRPr lang="en-US" sz="1200"/>
          </a:p>
          <a:p>
            <a:pPr marL="400050" lvl="1" indent="0">
              <a:buNone/>
            </a:pPr>
            <a:r>
              <a:rPr lang="x-none" sz="1200" smtClean="0"/>
              <a:t>+</a:t>
            </a:r>
            <a:r>
              <a:rPr lang="en-US" sz="1200" smtClean="0"/>
              <a:t> </a:t>
            </a:r>
            <a:r>
              <a:rPr lang="x-none" sz="1000" smtClean="0"/>
              <a:t>: TRAIN_aaaa TRAIN_bbbb : 141.142.xxx.xx/32</a:t>
            </a:r>
            <a:endParaRPr lang="x-none" sz="1000" smtClean="0">
              <a:solidFill>
                <a:schemeClr val="tx1"/>
              </a:solidFill>
            </a:endParaRPr>
          </a:p>
          <a:p>
            <a:pPr lvl="1">
              <a:buFontTx/>
              <a:buChar char="-"/>
            </a:pPr>
            <a:r>
              <a:rPr lang="x-none" sz="1200" smtClean="0"/>
              <a:t>: ALL EXCEPT root crayadm globus bw_staff PRAC_cccc ILL_dddd … : ALL</a:t>
            </a:r>
            <a:endParaRPr lang="en-US" sz="4200" dirty="0" smtClean="0"/>
          </a:p>
          <a:p>
            <a:r>
              <a:rPr lang="x-none" sz="2000" smtClean="0"/>
              <a:t>What about maintenance? Desirable to have a fast way to restrict access to all nodes in a service class.</a:t>
            </a:r>
            <a:endParaRPr lang="en-US" sz="2000" dirty="0" smtClean="0"/>
          </a:p>
          <a:p>
            <a:pPr lvl="1"/>
            <a:r>
              <a:rPr lang="x-none" sz="1800" smtClean="0"/>
              <a:t>Blue Waters has a centralized monitoring and control workstation (ISC). Using a web portal admins can quickly add/remove projects from the access list or switch to a restricted maintenance access list.</a:t>
            </a:r>
            <a:endParaRPr lang="en-US" sz="1800" dirty="0" smtClean="0"/>
          </a:p>
          <a:p>
            <a:pPr lvl="1"/>
            <a:r>
              <a:rPr lang="x-none" sz="1800" smtClean="0"/>
              <a:t>Clients pull a new access.conf file once per minute. (motd and ssh.banner are done the same way)</a:t>
            </a:r>
            <a:endParaRPr lang="en-US" sz="1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 smtClean="0"/>
              <a:t>HPC Systems Professionals Workshop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784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Account and Group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x-none" sz="2000"/>
              <a:t>Managing projects and adding/removing users is performed using an external database and web portal – outside the scope of this talk.</a:t>
            </a:r>
            <a:endParaRPr lang="en-US" sz="2000" dirty="0"/>
          </a:p>
          <a:p>
            <a:r>
              <a:rPr lang="x-none" sz="2000"/>
              <a:t>Changes need to be pushed to 27,000+ clients quickly and efficiently!</a:t>
            </a:r>
            <a:endParaRPr lang="en-US" sz="2000" dirty="0"/>
          </a:p>
          <a:p>
            <a:r>
              <a:rPr lang="x-none" sz="2000"/>
              <a:t>Our solution was to build our own LDAP infrastructure emphasizing scalability and fault tolerance.</a:t>
            </a:r>
            <a:endParaRPr lang="en-US" sz="2000" dirty="0"/>
          </a:p>
          <a:p>
            <a:r>
              <a:rPr lang="x-none" sz="2000"/>
              <a:t>All changes are made on an external host that is the LDAP master (LDAP is not writable from anywhere else)</a:t>
            </a:r>
            <a:endParaRPr lang="en-US" sz="2000" dirty="0"/>
          </a:p>
          <a:p>
            <a:r>
              <a:rPr lang="x-none" sz="2000"/>
              <a:t>LDAP </a:t>
            </a:r>
            <a:r>
              <a:rPr lang="x-none" sz="2000" smtClean="0"/>
              <a:t>replicaservers </a:t>
            </a:r>
            <a:r>
              <a:rPr lang="x-none" sz="2000"/>
              <a:t>are setup in redundant pairs both externally to BWs and inside the high-speed fabric, with presence on each separate network (administrative, HSN, user private, user public) </a:t>
            </a:r>
            <a:endParaRPr lang="en-US" sz="2000" dirty="0"/>
          </a:p>
          <a:p>
            <a:pPr lvl="1"/>
            <a:r>
              <a:rPr lang="x-none" sz="2000"/>
              <a:t>No clients pull from the master directly.</a:t>
            </a:r>
            <a:endParaRPr lang="en-US" sz="2000" dirty="0"/>
          </a:p>
          <a:p>
            <a:pPr lvl="1"/>
            <a:r>
              <a:rPr lang="x-none" sz="2000"/>
              <a:t>SSL is used, though LDAP is not used for passwords.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 smtClean="0"/>
              <a:t>HPC Systems Professionals Workshop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067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Extending LDAP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LDAP provides support for standard account and group information. However, it is also quite easy to extend LDAP to provide additional features.</a:t>
            </a:r>
          </a:p>
          <a:p>
            <a:r>
              <a:rPr lang="en-US" sz="2000" dirty="0" smtClean="0"/>
              <a:t>BWs extends the LDAP schema to include storage quotas, project PI information and </a:t>
            </a:r>
            <a:r>
              <a:rPr lang="en-US" sz="2000" dirty="0" err="1" smtClean="0"/>
              <a:t>gridmap</a:t>
            </a:r>
            <a:r>
              <a:rPr lang="en-US" sz="2000" dirty="0" smtClean="0"/>
              <a:t> information.</a:t>
            </a:r>
          </a:p>
          <a:p>
            <a:r>
              <a:rPr lang="en-US" sz="2000" dirty="0" smtClean="0"/>
              <a:t>All are set at project/user creation on the LDAP master.</a:t>
            </a:r>
          </a:p>
          <a:p>
            <a:r>
              <a:rPr lang="en-US" sz="2000" dirty="0" smtClean="0"/>
              <a:t>On login a PAM module checks and creates the home and scratch directory if needed. Quotas are also checked and changed if needed.</a:t>
            </a:r>
          </a:p>
          <a:p>
            <a:r>
              <a:rPr lang="en-US" sz="2000" dirty="0" smtClean="0"/>
              <a:t>The </a:t>
            </a:r>
            <a:r>
              <a:rPr lang="en-US" sz="2000" dirty="0" err="1" smtClean="0"/>
              <a:t>gridFTP</a:t>
            </a:r>
            <a:r>
              <a:rPr lang="en-US" sz="2000" dirty="0" smtClean="0"/>
              <a:t> daemon was modified to call out to LDAP to lookup the </a:t>
            </a:r>
            <a:r>
              <a:rPr lang="en-US" sz="2000" dirty="0" err="1" smtClean="0"/>
              <a:t>gridmap</a:t>
            </a:r>
            <a:r>
              <a:rPr lang="en-US" sz="2000" dirty="0" smtClean="0"/>
              <a:t> entry rather than relying on the traditional file.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 smtClean="0"/>
              <a:t>HPC Systems Professionals Workshop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80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Account/Project removal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x-none" sz="2400" dirty="0"/>
              <a:t>PIs are provided the ability to add and remove users via a web portal so accounts can be removed at anytime.</a:t>
            </a:r>
            <a:endParaRPr lang="en-US" sz="2400" dirty="0"/>
          </a:p>
          <a:p>
            <a:r>
              <a:rPr lang="x-none" sz="2400" dirty="0"/>
              <a:t>When projects end they are provided a 90 day grace period and then are removed.</a:t>
            </a:r>
            <a:endParaRPr lang="en-US" sz="2400" dirty="0"/>
          </a:p>
          <a:p>
            <a:pPr lvl="1"/>
            <a:r>
              <a:rPr lang="x-none" sz="2400" dirty="0"/>
              <a:t>Home and project data are permanently removed!</a:t>
            </a:r>
            <a:endParaRPr lang="en-US" sz="2400" dirty="0"/>
          </a:p>
          <a:p>
            <a:r>
              <a:rPr lang="x-none" sz="2400" dirty="0"/>
              <a:t>Nearline access can be </a:t>
            </a:r>
            <a:r>
              <a:rPr lang="x-none" sz="2400" dirty="0" smtClean="0"/>
              <a:t>extended</a:t>
            </a:r>
            <a:r>
              <a:rPr lang="en-US" sz="2400" dirty="0" smtClean="0"/>
              <a:t> </a:t>
            </a:r>
            <a:r>
              <a:rPr lang="x-none" sz="2400" dirty="0" smtClean="0"/>
              <a:t>up </a:t>
            </a:r>
            <a:r>
              <a:rPr lang="x-none" sz="2400" dirty="0"/>
              <a:t>to one year, but is also eventually closed and data </a:t>
            </a:r>
            <a:r>
              <a:rPr lang="x-none" sz="2400"/>
              <a:t>removed</a:t>
            </a:r>
            <a:r>
              <a:rPr lang="x-none" sz="2400" smtClean="0"/>
              <a:t>.</a:t>
            </a:r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 smtClean="0"/>
              <a:t>HPC Systems Professionals Workshop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5958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Education/Training 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The use of BWs for Education and training projects is encouraged, but required an alternative account setup and distribution process.</a:t>
            </a:r>
          </a:p>
          <a:p>
            <a:pPr lvl="1"/>
            <a:r>
              <a:rPr lang="en-US" sz="1600" dirty="0" smtClean="0"/>
              <a:t>Some training projects may use hundreds of accounts spread across multiple remote sites making the distribution of OTP tokens impractical.</a:t>
            </a:r>
          </a:p>
          <a:p>
            <a:r>
              <a:rPr lang="en-US" sz="1800" dirty="0" smtClean="0"/>
              <a:t>The BWs solution is to allow limited single-factor logins for certain, short-duration projects.</a:t>
            </a:r>
          </a:p>
          <a:p>
            <a:pPr lvl="1"/>
            <a:r>
              <a:rPr lang="en-US" sz="1600" dirty="0" smtClean="0"/>
              <a:t>These accounts are generic </a:t>
            </a:r>
            <a:r>
              <a:rPr lang="mr-IN" sz="1600" dirty="0" smtClean="0"/>
              <a:t>–</a:t>
            </a:r>
            <a:r>
              <a:rPr lang="en-US" sz="1600" dirty="0" smtClean="0"/>
              <a:t> </a:t>
            </a:r>
            <a:r>
              <a:rPr lang="en-US" sz="1600" dirty="0" err="1" smtClean="0"/>
              <a:t>instr</a:t>
            </a:r>
            <a:r>
              <a:rPr lang="en-US" sz="1600" dirty="0" smtClean="0"/>
              <a:t>*</a:t>
            </a:r>
            <a:r>
              <a:rPr lang="mr-IN" sz="1600" dirty="0" smtClean="0"/>
              <a:t>…</a:t>
            </a:r>
            <a:r>
              <a:rPr lang="en-US" sz="1600" dirty="0" smtClean="0"/>
              <a:t> train* and get recycled.</a:t>
            </a:r>
          </a:p>
          <a:p>
            <a:pPr lvl="1"/>
            <a:r>
              <a:rPr lang="en-US" sz="1600" dirty="0" smtClean="0"/>
              <a:t>All access is required to go through a single bounce host.</a:t>
            </a:r>
          </a:p>
          <a:p>
            <a:pPr lvl="2"/>
            <a:r>
              <a:rPr lang="en-US" sz="1400" dirty="0" smtClean="0"/>
              <a:t>Each account is assigned a unique password on the bounce host and a self-signed certificate granting access from the bounce host to a regular login node for only the duration of the project.</a:t>
            </a:r>
          </a:p>
          <a:p>
            <a:pPr lvl="2"/>
            <a:r>
              <a:rPr lang="en-US" sz="1400" dirty="0" smtClean="0"/>
              <a:t>The passwords are included in a generated pdf that is encrypted prior to distribution to the instructors for the event. A separate channel is used to distribute the encryption key.</a:t>
            </a:r>
          </a:p>
          <a:p>
            <a:pPr lvl="2"/>
            <a:r>
              <a:rPr lang="en-US" sz="1400" dirty="0" smtClean="0"/>
              <a:t>An admin enables the group for access to the logins (from the bounce host) at the beginning of the course and disables at the end of the course.</a:t>
            </a:r>
          </a:p>
          <a:p>
            <a:pPr lvl="1"/>
            <a:r>
              <a:rPr lang="en-US" sz="1600" dirty="0" smtClean="0"/>
              <a:t>Since these accounts are not two-factor they may be disabled without notice in the event of a known security issue.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 smtClean="0"/>
              <a:t>HPC Systems Professionals Workshop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7482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x-none" sz="2400" dirty="0" smtClean="0"/>
              <a:t>A carefully planned administrative network provides secure and effective system administrative access.</a:t>
            </a:r>
            <a:endParaRPr lang="en-US" sz="2400" dirty="0" smtClean="0"/>
          </a:p>
          <a:p>
            <a:r>
              <a:rPr lang="x-none" sz="2400" dirty="0" smtClean="0"/>
              <a:t>The Blue Waters use of LDAP has enabled very efficient</a:t>
            </a:r>
            <a:r>
              <a:rPr lang="en-US" sz="2400" dirty="0" smtClean="0"/>
              <a:t> and resilient</a:t>
            </a:r>
            <a:r>
              <a:rPr lang="x-none" sz="2400" dirty="0" smtClean="0"/>
              <a:t> account and project management changes with a very large client count.</a:t>
            </a:r>
            <a:endParaRPr lang="en-US" sz="2400" dirty="0" smtClean="0"/>
          </a:p>
          <a:p>
            <a:r>
              <a:rPr lang="x-none" sz="2400" dirty="0" smtClean="0"/>
              <a:t>LDAP has also proven to be very extensible for helping manage a range of quotas and project information.</a:t>
            </a:r>
            <a:endParaRPr lang="en-US" sz="2400" dirty="0" smtClean="0"/>
          </a:p>
          <a:p>
            <a:r>
              <a:rPr lang="x-none" sz="2400" dirty="0" smtClean="0"/>
              <a:t>The use of OTP can be carefully mixed with limited non-OTP accounts for special purposes.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 smtClean="0"/>
              <a:t>HPC Systems Professionals Workshop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3329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x-none" dirty="0" smtClean="0"/>
              <a:t>Acknowledgements</a:t>
            </a:r>
            <a:endParaRPr lang="en-US" dirty="0" smtClean="0"/>
          </a:p>
          <a:p>
            <a:pPr lvl="1"/>
            <a:r>
              <a:rPr lang="x-none" dirty="0" smtClean="0"/>
              <a:t>Mark Klein</a:t>
            </a:r>
            <a:endParaRPr lang="en-US" dirty="0" smtClean="0"/>
          </a:p>
          <a:p>
            <a:pPr lvl="1"/>
            <a:r>
              <a:rPr lang="en-US" dirty="0" smtClean="0"/>
              <a:t>Jason Alt</a:t>
            </a:r>
          </a:p>
          <a:p>
            <a:pPr lvl="1"/>
            <a:r>
              <a:rPr lang="x-none" dirty="0" smtClean="0"/>
              <a:t>NCSA security team</a:t>
            </a:r>
            <a:endParaRPr lang="en-US" dirty="0" smtClean="0"/>
          </a:p>
          <a:p>
            <a:endParaRPr lang="en-US" dirty="0"/>
          </a:p>
          <a:p>
            <a:r>
              <a:rPr lang="x-none" dirty="0" smtClean="0"/>
              <a:t>Supported by:</a:t>
            </a:r>
            <a:endParaRPr lang="en-US" dirty="0" smtClean="0"/>
          </a:p>
          <a:p>
            <a:pPr lvl="1"/>
            <a:r>
              <a:rPr lang="x-none" dirty="0" smtClean="0"/>
              <a:t>The National Science Foundation through awards OCI-0725070 and ACI-1238993</a:t>
            </a:r>
            <a:endParaRPr lang="en-US" dirty="0" smtClean="0"/>
          </a:p>
          <a:p>
            <a:pPr lvl="1"/>
            <a:r>
              <a:rPr lang="x-none" dirty="0" smtClean="0"/>
              <a:t>The State and University of Illinois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 smtClean="0"/>
              <a:t>HPC Systems Professionals Workshop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314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2" descr="C:\Users\jpb\AppData\Local\Microsoft\Windows\Temporary Internet Files\Content.Outlook\W1Q64ICI\bw-head-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447800"/>
            <a:ext cx="8229600" cy="103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9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Optima" charset="0"/>
                <a:ea typeface="ＭＳ Ｐゴシック" charset="0"/>
                <a:cs typeface="ＭＳ Ｐゴシック" charset="0"/>
              </a:rPr>
              <a:t>Blue Waters Computing System</a:t>
            </a:r>
          </a:p>
        </p:txBody>
      </p:sp>
      <p:sp>
        <p:nvSpPr>
          <p:cNvPr id="2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>
                <a:latin typeface="+mj-lt"/>
              </a:rPr>
              <a:t>HPC Systems Professionals Workshop 2016</a:t>
            </a:r>
            <a:endParaRPr lang="en-US" dirty="0">
              <a:latin typeface="+mj-lt"/>
            </a:endParaRPr>
          </a:p>
        </p:txBody>
      </p:sp>
      <p:pic>
        <p:nvPicPr>
          <p:cNvPr id="43" name="Picture 2" descr="C:\Users\jpb\AppData\Local\Microsoft\Windows\Temporary Internet Files\Content.Outlook\W1Q64ICI\bw-head-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1676400"/>
            <a:ext cx="8229600" cy="103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4" name="Elbow Connector 43"/>
          <p:cNvCxnSpPr/>
          <p:nvPr/>
        </p:nvCxnSpPr>
        <p:spPr>
          <a:xfrm flipV="1">
            <a:off x="4138613" y="3309938"/>
            <a:ext cx="2443162" cy="284162"/>
          </a:xfrm>
          <a:prstGeom prst="bentConnector3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2847975" y="3594100"/>
            <a:ext cx="0" cy="1266825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7038975" y="2755900"/>
            <a:ext cx="0" cy="1144588"/>
          </a:xfrm>
          <a:prstGeom prst="line">
            <a:avLst/>
          </a:prstGeom>
          <a:ln w="1270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7" name="Group 3"/>
          <p:cNvGrpSpPr>
            <a:grpSpLocks/>
          </p:cNvGrpSpPr>
          <p:nvPr/>
        </p:nvGrpSpPr>
        <p:grpSpPr bwMode="auto">
          <a:xfrm>
            <a:off x="6734175" y="3595688"/>
            <a:ext cx="1858963" cy="2297112"/>
            <a:chOff x="6629400" y="3124202"/>
            <a:chExt cx="1859280" cy="2298131"/>
          </a:xfrm>
        </p:grpSpPr>
        <p:pic>
          <p:nvPicPr>
            <p:cNvPr id="48" name="Picture 2" descr="sonexion-cabinet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29400" y="3124202"/>
              <a:ext cx="640080" cy="1078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9" name="Picture 120" descr="sonexion-cabinet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1800" y="3276602"/>
              <a:ext cx="640080" cy="1078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0" name="Picture 121" descr="sonexion-cabinet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34200" y="3429002"/>
              <a:ext cx="640080" cy="1078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" name="Picture 122" descr="sonexion-cabinet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6600" y="3581402"/>
              <a:ext cx="640080" cy="1078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4" name="Picture 123" descr="sonexion-cabinet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9000" y="3733802"/>
              <a:ext cx="640080" cy="1078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6" name="Picture 124" descr="sonexion-cabinet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91400" y="3886202"/>
              <a:ext cx="640080" cy="1078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8" name="Picture 125" descr="sonexion-cabinet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3800" y="4038602"/>
              <a:ext cx="640080" cy="1078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5" name="Picture 126" descr="sonexion-cabinet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200" y="4191002"/>
              <a:ext cx="640080" cy="1078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6" name="Picture 127" descr="sonexion-cabinet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48600" y="4343402"/>
              <a:ext cx="640080" cy="1078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7" name="Group 129"/>
          <p:cNvGrpSpPr>
            <a:grpSpLocks/>
          </p:cNvGrpSpPr>
          <p:nvPr/>
        </p:nvGrpSpPr>
        <p:grpSpPr bwMode="auto">
          <a:xfrm>
            <a:off x="6276975" y="3748088"/>
            <a:ext cx="1858963" cy="2297112"/>
            <a:chOff x="6629400" y="3124202"/>
            <a:chExt cx="1859280" cy="2298131"/>
          </a:xfrm>
        </p:grpSpPr>
        <p:pic>
          <p:nvPicPr>
            <p:cNvPr id="68" name="Picture 130" descr="sonexion-cabinet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29400" y="3124202"/>
              <a:ext cx="640080" cy="1078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9" name="Picture 131" descr="sonexion-cabinet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1800" y="3276602"/>
              <a:ext cx="640080" cy="1078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0" name="Picture 132" descr="sonexion-cabinet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34200" y="3429002"/>
              <a:ext cx="640080" cy="1078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" name="Picture 133" descr="sonexion-cabinet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6600" y="3581402"/>
              <a:ext cx="640080" cy="1078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2" name="Picture 134" descr="sonexion-cabinet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9000" y="3733802"/>
              <a:ext cx="640080" cy="1078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" name="Picture 135" descr="sonexion-cabinet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91400" y="3886202"/>
              <a:ext cx="640080" cy="1078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4" name="Picture 136" descr="sonexion-cabinet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3800" y="4038602"/>
              <a:ext cx="640080" cy="1078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5" name="Picture 137" descr="sonexion-cabinet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200" y="4191002"/>
              <a:ext cx="640080" cy="1078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6" name="Picture 138" descr="sonexion-cabinet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48600" y="4343402"/>
              <a:ext cx="640080" cy="1078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7" name="TextBox 4"/>
          <p:cNvSpPr txBox="1">
            <a:spLocks noChangeArrowheads="1"/>
          </p:cNvSpPr>
          <p:nvPr/>
        </p:nvSpPr>
        <p:spPr bwMode="auto">
          <a:xfrm>
            <a:off x="6781800" y="6019800"/>
            <a:ext cx="21558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b="1" dirty="0">
                <a:latin typeface="+mj-lt"/>
              </a:rPr>
              <a:t>Sonexion: </a:t>
            </a:r>
            <a:r>
              <a:rPr lang="en-US" sz="1600" b="1" dirty="0" smtClean="0">
                <a:latin typeface="+mj-lt"/>
              </a:rPr>
              <a:t>26 usable PB</a:t>
            </a:r>
            <a:endParaRPr lang="en-US" sz="1600" b="1" dirty="0">
              <a:latin typeface="+mj-lt"/>
            </a:endParaRPr>
          </a:p>
        </p:txBody>
      </p:sp>
      <p:sp>
        <p:nvSpPr>
          <p:cNvPr id="78" name="TextBox 128"/>
          <p:cNvSpPr txBox="1">
            <a:spLocks noChangeArrowheads="1"/>
          </p:cNvSpPr>
          <p:nvPr/>
        </p:nvSpPr>
        <p:spPr bwMode="auto">
          <a:xfrm>
            <a:off x="7678738" y="3160713"/>
            <a:ext cx="9588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b="1" dirty="0">
                <a:latin typeface="+mj-lt"/>
              </a:rPr>
              <a:t>&gt;1 TB/sec</a:t>
            </a:r>
          </a:p>
        </p:txBody>
      </p:sp>
      <p:cxnSp>
        <p:nvCxnSpPr>
          <p:cNvPr id="79" name="Straight Connector 78"/>
          <p:cNvCxnSpPr/>
          <p:nvPr/>
        </p:nvCxnSpPr>
        <p:spPr>
          <a:xfrm>
            <a:off x="3457575" y="2527300"/>
            <a:ext cx="0" cy="1066800"/>
          </a:xfrm>
          <a:prstGeom prst="line">
            <a:avLst/>
          </a:prstGeom>
          <a:ln w="254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0" name="Picture 2" descr="C:\Users\jpb\AppData\Local\Microsoft\Windows\Temporary Internet Files\Content.Outlook\W1Q64ICI\bw-head-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1905000"/>
            <a:ext cx="8229600" cy="103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" name="TextBox 149"/>
          <p:cNvSpPr txBox="1">
            <a:spLocks noChangeArrowheads="1"/>
          </p:cNvSpPr>
          <p:nvPr/>
        </p:nvSpPr>
        <p:spPr bwMode="auto">
          <a:xfrm>
            <a:off x="4038600" y="3962400"/>
            <a:ext cx="93179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b="1" dirty="0" smtClean="0">
                <a:latin typeface="+mj-lt"/>
              </a:rPr>
              <a:t>66 GB/sec</a:t>
            </a:r>
            <a:endParaRPr lang="en-US" sz="1400" b="1" dirty="0">
              <a:latin typeface="+mj-lt"/>
            </a:endParaRPr>
          </a:p>
        </p:txBody>
      </p:sp>
      <p:pic>
        <p:nvPicPr>
          <p:cNvPr id="82" name="Picture 146" descr="GLIF_5-11_NA_2k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" y="4735513"/>
            <a:ext cx="27432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3" name="Straight Connector 82"/>
          <p:cNvCxnSpPr/>
          <p:nvPr/>
        </p:nvCxnSpPr>
        <p:spPr>
          <a:xfrm>
            <a:off x="3990975" y="3705225"/>
            <a:ext cx="0" cy="830263"/>
          </a:xfrm>
          <a:prstGeom prst="line">
            <a:avLst/>
          </a:prstGeom>
          <a:ln w="254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Rectangle 174"/>
          <p:cNvSpPr>
            <a:spLocks noChangeArrowheads="1"/>
          </p:cNvSpPr>
          <p:nvPr/>
        </p:nvSpPr>
        <p:spPr bwMode="auto">
          <a:xfrm>
            <a:off x="2619375" y="3288565"/>
            <a:ext cx="1600200" cy="51217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4320" tIns="49320" rIns="94320" bIns="49320" anchor="ctr"/>
          <a:lstStyle/>
          <a:p>
            <a:pPr algn="ctr"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100" b="1" dirty="0">
                <a:solidFill>
                  <a:srgbClr val="000000"/>
                </a:solidFill>
                <a:latin typeface="+mj-lt"/>
              </a:rPr>
              <a:t>10/40/100 Gb</a:t>
            </a:r>
          </a:p>
          <a:p>
            <a:pPr algn="ctr"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100" b="1" dirty="0">
                <a:solidFill>
                  <a:srgbClr val="000000"/>
                </a:solidFill>
                <a:latin typeface="+mj-lt"/>
              </a:rPr>
              <a:t>Ethernet Switch</a:t>
            </a:r>
          </a:p>
        </p:txBody>
      </p:sp>
      <p:sp>
        <p:nvSpPr>
          <p:cNvPr id="85" name="TextBox 157"/>
          <p:cNvSpPr txBox="1">
            <a:spLocks noChangeArrowheads="1"/>
          </p:cNvSpPr>
          <p:nvPr/>
        </p:nvSpPr>
        <p:spPr bwMode="auto">
          <a:xfrm>
            <a:off x="4030663" y="6019800"/>
            <a:ext cx="258968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b="1" dirty="0">
                <a:latin typeface="+mj-lt"/>
              </a:rPr>
              <a:t>Spectra Logic: 2</a:t>
            </a:r>
            <a:r>
              <a:rPr lang="en-US" sz="1600" b="1" dirty="0" smtClean="0">
                <a:latin typeface="+mj-lt"/>
              </a:rPr>
              <a:t>00 usable PB</a:t>
            </a:r>
            <a:endParaRPr lang="en-US" sz="1600" b="1" dirty="0">
              <a:latin typeface="+mj-lt"/>
            </a:endParaRPr>
          </a:p>
        </p:txBody>
      </p:sp>
      <p:sp>
        <p:nvSpPr>
          <p:cNvPr id="86" name="TextBox 158"/>
          <p:cNvSpPr txBox="1">
            <a:spLocks noChangeArrowheads="1"/>
          </p:cNvSpPr>
          <p:nvPr/>
        </p:nvSpPr>
        <p:spPr bwMode="auto">
          <a:xfrm>
            <a:off x="1524000" y="4114800"/>
            <a:ext cx="111293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b="1" dirty="0">
                <a:latin typeface="+mj-lt"/>
              </a:rPr>
              <a:t>120+ </a:t>
            </a:r>
            <a:r>
              <a:rPr lang="en-US" sz="1400" b="1" dirty="0" smtClean="0">
                <a:latin typeface="+mj-lt"/>
              </a:rPr>
              <a:t>GB/sec</a:t>
            </a:r>
            <a:endParaRPr lang="en-US" sz="1400" b="1" dirty="0">
              <a:latin typeface="+mj-lt"/>
            </a:endParaRPr>
          </a:p>
        </p:txBody>
      </p:sp>
      <p:sp>
        <p:nvSpPr>
          <p:cNvPr id="87" name="TextBox 159"/>
          <p:cNvSpPr txBox="1">
            <a:spLocks noChangeArrowheads="1"/>
          </p:cNvSpPr>
          <p:nvPr/>
        </p:nvSpPr>
        <p:spPr bwMode="auto">
          <a:xfrm>
            <a:off x="840668" y="6096000"/>
            <a:ext cx="156986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600" b="1" dirty="0" smtClean="0">
                <a:latin typeface="+mj-lt"/>
              </a:rPr>
              <a:t>300+ Gbps WAN</a:t>
            </a:r>
            <a:endParaRPr lang="en-US" sz="1600" b="1" dirty="0">
              <a:latin typeface="+mj-lt"/>
            </a:endParaRPr>
          </a:p>
        </p:txBody>
      </p:sp>
      <p:sp>
        <p:nvSpPr>
          <p:cNvPr id="88" name="Rectangle 174"/>
          <p:cNvSpPr>
            <a:spLocks noChangeArrowheads="1"/>
          </p:cNvSpPr>
          <p:nvPr/>
        </p:nvSpPr>
        <p:spPr bwMode="auto">
          <a:xfrm>
            <a:off x="6433350" y="3150205"/>
            <a:ext cx="1190930" cy="317335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4320" tIns="49320" rIns="94320" bIns="49320" anchor="ctr"/>
          <a:lstStyle/>
          <a:p>
            <a:pPr algn="ctr"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100" b="1" dirty="0">
                <a:solidFill>
                  <a:srgbClr val="000000"/>
                </a:solidFill>
                <a:latin typeface="+mj-lt"/>
              </a:rPr>
              <a:t>IB Switch</a:t>
            </a:r>
          </a:p>
        </p:txBody>
      </p:sp>
      <p:pic>
        <p:nvPicPr>
          <p:cNvPr id="89" name="Picture 1" descr="SpectraLogic_T-FinityTapeLibrary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4343400"/>
            <a:ext cx="2286000" cy="178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" name="Rectangle 174"/>
          <p:cNvSpPr>
            <a:spLocks noChangeArrowheads="1"/>
          </p:cNvSpPr>
          <p:nvPr/>
        </p:nvSpPr>
        <p:spPr bwMode="auto">
          <a:xfrm>
            <a:off x="4724399" y="3235911"/>
            <a:ext cx="1247775" cy="51217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4320" tIns="49320" rIns="94320" bIns="49320" anchor="ctr"/>
          <a:lstStyle/>
          <a:p>
            <a:pPr algn="ctr"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100" b="1" dirty="0">
                <a:solidFill>
                  <a:srgbClr val="000000"/>
                </a:solidFill>
                <a:latin typeface="+mj-lt"/>
              </a:rPr>
              <a:t>External Servers</a:t>
            </a:r>
          </a:p>
        </p:txBody>
      </p:sp>
      <p:sp>
        <p:nvSpPr>
          <p:cNvPr id="91" name="TextBox 157"/>
          <p:cNvSpPr txBox="1">
            <a:spLocks noChangeArrowheads="1"/>
          </p:cNvSpPr>
          <p:nvPr/>
        </p:nvSpPr>
        <p:spPr bwMode="auto">
          <a:xfrm>
            <a:off x="152400" y="2859088"/>
            <a:ext cx="267433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b="1" dirty="0" smtClean="0">
                <a:latin typeface="+mj-lt"/>
              </a:rPr>
              <a:t>Aggregate Memory – 1.66 PB</a:t>
            </a:r>
            <a:endParaRPr lang="en-US" sz="1600" b="1" dirty="0">
              <a:latin typeface="+mj-lt"/>
            </a:endParaRPr>
          </a:p>
        </p:txBody>
      </p:sp>
      <p:sp>
        <p:nvSpPr>
          <p:cNvPr id="92" name="Rounded Rectangle 91"/>
          <p:cNvSpPr/>
          <p:nvPr/>
        </p:nvSpPr>
        <p:spPr>
          <a:xfrm>
            <a:off x="152400" y="3149600"/>
            <a:ext cx="8839200" cy="3387725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93" name="Rectangle 92"/>
          <p:cNvSpPr/>
          <p:nvPr/>
        </p:nvSpPr>
        <p:spPr>
          <a:xfrm>
            <a:off x="436563" y="3235325"/>
            <a:ext cx="1925637" cy="7397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Scuba Subsystem - </a:t>
            </a:r>
            <a:r>
              <a:rPr lang="en-US" sz="14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Storage Configuration for User Best Access</a:t>
            </a:r>
            <a:endParaRPr lang="en-US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353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52400" y="990600"/>
            <a:ext cx="8839200" cy="54102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1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1000"/>
                </a:schemeClr>
              </a:gs>
            </a:gsLst>
            <a:lin ang="16200000" scaled="0"/>
            <a:tileRect/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604" name="Title 13"/>
          <p:cNvSpPr>
            <a:spLocks noGrp="1"/>
          </p:cNvSpPr>
          <p:nvPr>
            <p:ph type="title"/>
          </p:nvPr>
        </p:nvSpPr>
        <p:spPr>
          <a:xfrm>
            <a:off x="304800" y="914400"/>
            <a:ext cx="8382000" cy="762000"/>
          </a:xfrm>
        </p:spPr>
        <p:txBody>
          <a:bodyPr/>
          <a:lstStyle/>
          <a:p>
            <a:endParaRPr lang="en-US">
              <a:latin typeface="Century Gothic" charset="0"/>
              <a:ea typeface="ＭＳ Ｐゴシック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2011" y="963415"/>
            <a:ext cx="8382000" cy="1828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g</a:t>
            </a:r>
          </a:p>
        </p:txBody>
      </p:sp>
      <p:sp>
        <p:nvSpPr>
          <p:cNvPr id="6" name="Rectangle 5"/>
          <p:cNvSpPr/>
          <p:nvPr/>
        </p:nvSpPr>
        <p:spPr>
          <a:xfrm>
            <a:off x="3979863" y="2976563"/>
            <a:ext cx="2286000" cy="2895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5608" name="TextBox 7"/>
          <p:cNvSpPr txBox="1">
            <a:spLocks noChangeArrowheads="1"/>
          </p:cNvSpPr>
          <p:nvPr/>
        </p:nvSpPr>
        <p:spPr bwMode="auto">
          <a:xfrm>
            <a:off x="5122863" y="1001713"/>
            <a:ext cx="3505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 dirty="0">
                <a:solidFill>
                  <a:srgbClr val="000000"/>
                </a:solidFill>
              </a:rPr>
              <a:t>Cray XE6/XK7 - </a:t>
            </a:r>
            <a:r>
              <a:rPr lang="en-US" sz="1800" dirty="0" smtClean="0">
                <a:solidFill>
                  <a:srgbClr val="000000"/>
                </a:solidFill>
              </a:rPr>
              <a:t>288 </a:t>
            </a:r>
            <a:r>
              <a:rPr lang="en-US" sz="1800" dirty="0">
                <a:solidFill>
                  <a:srgbClr val="000000"/>
                </a:solidFill>
              </a:rPr>
              <a:t>Cabinets</a:t>
            </a: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1465011" y="1420615"/>
            <a:ext cx="4191000" cy="762000"/>
          </a:xfrm>
          <a:prstGeom prst="rect">
            <a:avLst/>
          </a:prstGeom>
          <a:ln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nvex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lIns="94680" tIns="49680" rIns="94680" bIns="49680" anchor="ctr"/>
          <a:lstStyle/>
          <a:p>
            <a:pPr algn="ctr"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400" dirty="0">
                <a:solidFill>
                  <a:srgbClr val="000000"/>
                </a:solidFill>
              </a:rPr>
              <a:t>XE6 Compute Nodes - </a:t>
            </a:r>
            <a:r>
              <a:rPr lang="en-GB" sz="1400" dirty="0" smtClean="0">
                <a:solidFill>
                  <a:srgbClr val="000000"/>
                </a:solidFill>
              </a:rPr>
              <a:t>5,659 </a:t>
            </a:r>
            <a:r>
              <a:rPr lang="en-GB" sz="1400" dirty="0">
                <a:solidFill>
                  <a:srgbClr val="000000"/>
                </a:solidFill>
              </a:rPr>
              <a:t>Blades – </a:t>
            </a:r>
            <a:r>
              <a:rPr lang="en-GB" sz="1400" dirty="0" smtClean="0">
                <a:solidFill>
                  <a:srgbClr val="000000"/>
                </a:solidFill>
              </a:rPr>
              <a:t>22,636 </a:t>
            </a:r>
            <a:r>
              <a:rPr lang="en-GB" sz="1400" dirty="0">
                <a:solidFill>
                  <a:srgbClr val="000000"/>
                </a:solidFill>
              </a:rPr>
              <a:t>Nodes –  </a:t>
            </a:r>
          </a:p>
          <a:p>
            <a:pPr algn="ctr"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400" dirty="0" smtClean="0">
                <a:solidFill>
                  <a:srgbClr val="000000"/>
                </a:solidFill>
              </a:rPr>
              <a:t>362,176 </a:t>
            </a:r>
            <a:r>
              <a:rPr lang="en-GB" sz="1400" dirty="0">
                <a:solidFill>
                  <a:srgbClr val="000000"/>
                </a:solidFill>
              </a:rPr>
              <a:t>FP (bulldozer) Cores – </a:t>
            </a:r>
            <a:r>
              <a:rPr lang="en-GB" sz="1400" dirty="0" smtClean="0">
                <a:solidFill>
                  <a:srgbClr val="000000"/>
                </a:solidFill>
              </a:rPr>
              <a:t>724,352 </a:t>
            </a:r>
            <a:r>
              <a:rPr lang="en-GB" sz="1400" dirty="0">
                <a:solidFill>
                  <a:srgbClr val="000000"/>
                </a:solidFill>
              </a:rPr>
              <a:t>Integer Cores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855663" y="2487613"/>
            <a:ext cx="0" cy="4572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855663" y="2944813"/>
            <a:ext cx="685800" cy="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1541463" y="2487613"/>
            <a:ext cx="0" cy="8382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180263" y="4283075"/>
            <a:ext cx="1735137" cy="82232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1" name="Rectangle 149"/>
          <p:cNvSpPr>
            <a:spLocks noChangeArrowheads="1"/>
          </p:cNvSpPr>
          <p:nvPr/>
        </p:nvSpPr>
        <p:spPr bwMode="auto">
          <a:xfrm>
            <a:off x="550863" y="1420813"/>
            <a:ext cx="914400" cy="381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4320" tIns="49320" rIns="94320" bIns="49320" anchor="ctr"/>
          <a:lstStyle/>
          <a:p>
            <a:pPr algn="ctr"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200" dirty="0">
                <a:solidFill>
                  <a:schemeClr val="tx1"/>
                </a:solidFill>
              </a:rPr>
              <a:t>DSL</a:t>
            </a:r>
          </a:p>
          <a:p>
            <a:pPr algn="ctr"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200" dirty="0">
                <a:solidFill>
                  <a:schemeClr val="tx1"/>
                </a:solidFill>
              </a:rPr>
              <a:t>48 Nodes</a:t>
            </a:r>
          </a:p>
        </p:txBody>
      </p:sp>
      <p:sp>
        <p:nvSpPr>
          <p:cNvPr id="52" name="Rectangle 149"/>
          <p:cNvSpPr>
            <a:spLocks noChangeArrowheads="1"/>
          </p:cNvSpPr>
          <p:nvPr/>
        </p:nvSpPr>
        <p:spPr bwMode="auto">
          <a:xfrm>
            <a:off x="550863" y="1801813"/>
            <a:ext cx="914400" cy="381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4320" tIns="49320" rIns="94320" bIns="49320" anchor="ctr"/>
          <a:lstStyle/>
          <a:p>
            <a:pPr algn="ctr"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900" dirty="0">
                <a:solidFill>
                  <a:schemeClr val="tx1"/>
                </a:solidFill>
              </a:rPr>
              <a:t>Resource </a:t>
            </a:r>
            <a:br>
              <a:rPr lang="en-GB" sz="900" dirty="0">
                <a:solidFill>
                  <a:schemeClr val="tx1"/>
                </a:solidFill>
              </a:rPr>
            </a:br>
            <a:r>
              <a:rPr lang="en-GB" sz="900" dirty="0">
                <a:solidFill>
                  <a:schemeClr val="tx1"/>
                </a:solidFill>
              </a:rPr>
              <a:t>Manager (MOM)</a:t>
            </a:r>
          </a:p>
          <a:p>
            <a:pPr algn="ctr"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900" dirty="0">
                <a:solidFill>
                  <a:schemeClr val="tx1"/>
                </a:solidFill>
              </a:rPr>
              <a:t>64 Nodes</a:t>
            </a:r>
          </a:p>
        </p:txBody>
      </p:sp>
      <p:sp>
        <p:nvSpPr>
          <p:cNvPr id="54" name="Rectangle 149"/>
          <p:cNvSpPr>
            <a:spLocks noChangeArrowheads="1"/>
          </p:cNvSpPr>
          <p:nvPr/>
        </p:nvSpPr>
        <p:spPr bwMode="auto">
          <a:xfrm>
            <a:off x="4360611" y="3129061"/>
            <a:ext cx="1371600" cy="5334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lIns="94320" tIns="49320" rIns="94320" bIns="49320" anchor="ctr"/>
          <a:lstStyle/>
          <a:p>
            <a:pPr algn="ctr"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100" dirty="0" err="1">
                <a:solidFill>
                  <a:srgbClr val="000000"/>
                </a:solidFill>
              </a:rPr>
              <a:t>esLogin</a:t>
            </a:r>
            <a:r>
              <a:rPr lang="en-GB" sz="1100" dirty="0">
                <a:solidFill>
                  <a:srgbClr val="000000"/>
                </a:solidFill>
              </a:rPr>
              <a:t> </a:t>
            </a:r>
          </a:p>
          <a:p>
            <a:pPr algn="ctr"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100" dirty="0">
                <a:solidFill>
                  <a:srgbClr val="000000"/>
                </a:solidFill>
              </a:rPr>
              <a:t>4 Nodes</a:t>
            </a:r>
          </a:p>
        </p:txBody>
      </p:sp>
      <p:sp>
        <p:nvSpPr>
          <p:cNvPr id="55" name="Rectangle 149"/>
          <p:cNvSpPr>
            <a:spLocks noChangeArrowheads="1"/>
          </p:cNvSpPr>
          <p:nvPr/>
        </p:nvSpPr>
        <p:spPr bwMode="auto">
          <a:xfrm>
            <a:off x="4360611" y="3814861"/>
            <a:ext cx="1371600" cy="3810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lIns="94320" tIns="49320" rIns="94320" bIns="49320" anchor="ctr"/>
          <a:lstStyle/>
          <a:p>
            <a:pPr algn="ctr"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100" dirty="0">
                <a:solidFill>
                  <a:srgbClr val="000000"/>
                </a:solidFill>
              </a:rPr>
              <a:t>Import/Export</a:t>
            </a:r>
          </a:p>
          <a:p>
            <a:pPr algn="ctr"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100" dirty="0">
                <a:solidFill>
                  <a:srgbClr val="000000"/>
                </a:solidFill>
              </a:rPr>
              <a:t>Nodes</a:t>
            </a:r>
          </a:p>
        </p:txBody>
      </p:sp>
      <p:cxnSp>
        <p:nvCxnSpPr>
          <p:cNvPr id="63" name="Straight Connector 62"/>
          <p:cNvCxnSpPr/>
          <p:nvPr/>
        </p:nvCxnSpPr>
        <p:spPr>
          <a:xfrm>
            <a:off x="5732463" y="5872163"/>
            <a:ext cx="381000" cy="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ctangle 149"/>
          <p:cNvSpPr>
            <a:spLocks noChangeArrowheads="1"/>
          </p:cNvSpPr>
          <p:nvPr/>
        </p:nvSpPr>
        <p:spPr bwMode="auto">
          <a:xfrm>
            <a:off x="4360611" y="4855348"/>
            <a:ext cx="1371600" cy="4572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lIns="94320" tIns="49320" rIns="94320" bIns="49320" anchor="ctr"/>
          <a:lstStyle/>
          <a:p>
            <a:pPr algn="ctr"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100" dirty="0">
                <a:solidFill>
                  <a:srgbClr val="000000"/>
                </a:solidFill>
              </a:rPr>
              <a:t>Management Node</a:t>
            </a:r>
          </a:p>
        </p:txBody>
      </p:sp>
      <p:sp>
        <p:nvSpPr>
          <p:cNvPr id="25628" name="TextBox 73"/>
          <p:cNvSpPr txBox="1">
            <a:spLocks noChangeArrowheads="1"/>
          </p:cNvSpPr>
          <p:nvPr/>
        </p:nvSpPr>
        <p:spPr bwMode="auto">
          <a:xfrm>
            <a:off x="3979863" y="5427663"/>
            <a:ext cx="22098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>
                <a:solidFill>
                  <a:schemeClr val="bg1"/>
                </a:solidFill>
              </a:rPr>
              <a:t>esServers Cabinets</a:t>
            </a:r>
          </a:p>
        </p:txBody>
      </p:sp>
      <p:sp>
        <p:nvSpPr>
          <p:cNvPr id="75" name="Rectangle 149"/>
          <p:cNvSpPr>
            <a:spLocks noChangeArrowheads="1"/>
          </p:cNvSpPr>
          <p:nvPr/>
        </p:nvSpPr>
        <p:spPr bwMode="auto">
          <a:xfrm>
            <a:off x="4360611" y="4348261"/>
            <a:ext cx="1371600" cy="35826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lIns="94320" tIns="49320" rIns="94320" bIns="49320" anchor="ctr"/>
          <a:lstStyle/>
          <a:p>
            <a:pPr algn="ctr"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100" dirty="0">
                <a:solidFill>
                  <a:srgbClr val="000000"/>
                </a:solidFill>
              </a:rPr>
              <a:t>HPSS Data Mover</a:t>
            </a:r>
          </a:p>
          <a:p>
            <a:pPr algn="ctr"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100" dirty="0">
                <a:solidFill>
                  <a:srgbClr val="000000"/>
                </a:solidFill>
              </a:rPr>
              <a:t>Nodes</a:t>
            </a:r>
          </a:p>
        </p:txBody>
      </p:sp>
      <p:sp>
        <p:nvSpPr>
          <p:cNvPr id="76" name="Rectangle 1"/>
          <p:cNvSpPr>
            <a:spLocks noChangeArrowheads="1"/>
          </p:cNvSpPr>
          <p:nvPr/>
        </p:nvSpPr>
        <p:spPr bwMode="auto">
          <a:xfrm>
            <a:off x="5656011" y="1420615"/>
            <a:ext cx="2819400" cy="762000"/>
          </a:xfrm>
          <a:prstGeom prst="rect">
            <a:avLst/>
          </a:prstGeom>
          <a:ln>
            <a:headEnd/>
            <a:tailEnd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94680" tIns="49680" rIns="94680" bIns="49680" anchor="ctr"/>
          <a:lstStyle/>
          <a:p>
            <a:pPr algn="ctr"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400" dirty="0">
                <a:solidFill>
                  <a:srgbClr val="000000"/>
                </a:solidFill>
              </a:rPr>
              <a:t>XK7  GPU Nodes</a:t>
            </a:r>
          </a:p>
          <a:p>
            <a:pPr algn="ctr"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400" dirty="0" smtClean="0">
                <a:solidFill>
                  <a:srgbClr val="000000"/>
                </a:solidFill>
              </a:rPr>
              <a:t>1057 Blades </a:t>
            </a:r>
            <a:r>
              <a:rPr lang="en-GB" sz="1400" dirty="0">
                <a:solidFill>
                  <a:srgbClr val="000000"/>
                </a:solidFill>
              </a:rPr>
              <a:t>– </a:t>
            </a:r>
            <a:r>
              <a:rPr lang="en-GB" sz="1400" dirty="0" smtClean="0">
                <a:solidFill>
                  <a:srgbClr val="000000"/>
                </a:solidFill>
              </a:rPr>
              <a:t>4,228 </a:t>
            </a:r>
            <a:r>
              <a:rPr lang="en-GB" sz="1400" dirty="0">
                <a:solidFill>
                  <a:srgbClr val="000000"/>
                </a:solidFill>
              </a:rPr>
              <a:t>Nodes</a:t>
            </a:r>
          </a:p>
          <a:p>
            <a:pPr algn="ctr"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400" dirty="0" smtClean="0">
                <a:solidFill>
                  <a:srgbClr val="000000"/>
                </a:solidFill>
              </a:rPr>
              <a:t>33,824 </a:t>
            </a:r>
            <a:r>
              <a:rPr lang="en-GB" sz="1400" dirty="0">
                <a:solidFill>
                  <a:srgbClr val="000000"/>
                </a:solidFill>
              </a:rPr>
              <a:t>FP Cores – </a:t>
            </a:r>
            <a:r>
              <a:rPr lang="en-GB" sz="1400" dirty="0" smtClean="0">
                <a:solidFill>
                  <a:srgbClr val="000000"/>
                </a:solidFill>
              </a:rPr>
              <a:t>4,228 </a:t>
            </a:r>
            <a:r>
              <a:rPr lang="en-GB" sz="1400" dirty="0">
                <a:solidFill>
                  <a:srgbClr val="000000"/>
                </a:solidFill>
              </a:rPr>
              <a:t>GPUs</a:t>
            </a:r>
          </a:p>
        </p:txBody>
      </p:sp>
      <p:sp>
        <p:nvSpPr>
          <p:cNvPr id="213" name="Rectangle 174"/>
          <p:cNvSpPr>
            <a:spLocks noChangeArrowheads="1"/>
          </p:cNvSpPr>
          <p:nvPr/>
        </p:nvSpPr>
        <p:spPr bwMode="auto">
          <a:xfrm>
            <a:off x="7180263" y="4267200"/>
            <a:ext cx="1754187" cy="6096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lIns="94320" tIns="49320" rIns="94320" bIns="49320"/>
          <a:lstStyle/>
          <a:p>
            <a:pPr algn="ctr"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100" dirty="0" err="1">
                <a:solidFill>
                  <a:srgbClr val="000000"/>
                </a:solidFill>
              </a:rPr>
              <a:t>Sonexion</a:t>
            </a:r>
            <a:endParaRPr lang="en-GB" sz="1100" dirty="0">
              <a:solidFill>
                <a:srgbClr val="000000"/>
              </a:solidFill>
            </a:endParaRPr>
          </a:p>
          <a:p>
            <a:pPr algn="ctr"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100" dirty="0">
                <a:solidFill>
                  <a:srgbClr val="000000"/>
                </a:solidFill>
              </a:rPr>
              <a:t>25+ usable PB online storage</a:t>
            </a:r>
          </a:p>
          <a:p>
            <a:pPr algn="ctr"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100" dirty="0">
                <a:solidFill>
                  <a:srgbClr val="000000"/>
                </a:solidFill>
              </a:rPr>
              <a:t>36 racks</a:t>
            </a:r>
          </a:p>
        </p:txBody>
      </p:sp>
      <p:grpSp>
        <p:nvGrpSpPr>
          <p:cNvPr id="25636" name="Group 216"/>
          <p:cNvGrpSpPr>
            <a:grpSpLocks/>
          </p:cNvGrpSpPr>
          <p:nvPr/>
        </p:nvGrpSpPr>
        <p:grpSpPr bwMode="auto">
          <a:xfrm>
            <a:off x="7486650" y="4800600"/>
            <a:ext cx="1217613" cy="163513"/>
            <a:chOff x="2429240" y="4876800"/>
            <a:chExt cx="1216860" cy="163496"/>
          </a:xfrm>
        </p:grpSpPr>
        <p:grpSp>
          <p:nvGrpSpPr>
            <p:cNvPr id="25704" name="Group 152"/>
            <p:cNvGrpSpPr>
              <a:grpSpLocks/>
            </p:cNvGrpSpPr>
            <p:nvPr/>
          </p:nvGrpSpPr>
          <p:grpSpPr bwMode="auto">
            <a:xfrm>
              <a:off x="2586011" y="4876800"/>
              <a:ext cx="131740" cy="163496"/>
              <a:chOff x="588" y="1373"/>
              <a:chExt cx="100" cy="129"/>
            </a:xfrm>
          </p:grpSpPr>
          <p:sp>
            <p:nvSpPr>
              <p:cNvPr id="25733" name="Rectangle 153"/>
              <p:cNvSpPr>
                <a:spLocks noChangeArrowheads="1"/>
              </p:cNvSpPr>
              <p:nvPr/>
            </p:nvSpPr>
            <p:spPr bwMode="auto">
              <a:xfrm>
                <a:off x="588" y="1403"/>
                <a:ext cx="100" cy="70"/>
              </a:xfrm>
              <a:prstGeom prst="rect">
                <a:avLst/>
              </a:prstGeom>
              <a:solidFill>
                <a:srgbClr val="99FF33"/>
              </a:solidFill>
              <a:ln w="18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100"/>
              </a:p>
            </p:txBody>
          </p:sp>
          <p:sp>
            <p:nvSpPr>
              <p:cNvPr id="25734" name="Oval 154"/>
              <p:cNvSpPr>
                <a:spLocks noChangeArrowheads="1"/>
              </p:cNvSpPr>
              <p:nvPr/>
            </p:nvSpPr>
            <p:spPr bwMode="auto">
              <a:xfrm>
                <a:off x="588" y="1373"/>
                <a:ext cx="100" cy="55"/>
              </a:xfrm>
              <a:prstGeom prst="ellipse">
                <a:avLst/>
              </a:prstGeom>
              <a:solidFill>
                <a:srgbClr val="006600"/>
              </a:solidFill>
              <a:ln w="18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100"/>
              </a:p>
            </p:txBody>
          </p:sp>
          <p:sp>
            <p:nvSpPr>
              <p:cNvPr id="25735" name="Oval 155"/>
              <p:cNvSpPr>
                <a:spLocks noChangeArrowheads="1"/>
              </p:cNvSpPr>
              <p:nvPr/>
            </p:nvSpPr>
            <p:spPr bwMode="auto">
              <a:xfrm>
                <a:off x="588" y="1448"/>
                <a:ext cx="100" cy="54"/>
              </a:xfrm>
              <a:prstGeom prst="ellipse">
                <a:avLst/>
              </a:prstGeom>
              <a:solidFill>
                <a:srgbClr val="00FF00"/>
              </a:solidFill>
              <a:ln w="18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100"/>
              </a:p>
            </p:txBody>
          </p:sp>
        </p:grpSp>
        <p:grpSp>
          <p:nvGrpSpPr>
            <p:cNvPr id="25705" name="Group 156"/>
            <p:cNvGrpSpPr>
              <a:grpSpLocks/>
            </p:cNvGrpSpPr>
            <p:nvPr/>
          </p:nvGrpSpPr>
          <p:grpSpPr bwMode="auto">
            <a:xfrm>
              <a:off x="2895600" y="4876800"/>
              <a:ext cx="131740" cy="163496"/>
              <a:chOff x="823" y="1373"/>
              <a:chExt cx="100" cy="129"/>
            </a:xfrm>
          </p:grpSpPr>
          <p:sp>
            <p:nvSpPr>
              <p:cNvPr id="25730" name="Rectangle 157"/>
              <p:cNvSpPr>
                <a:spLocks noChangeArrowheads="1"/>
              </p:cNvSpPr>
              <p:nvPr/>
            </p:nvSpPr>
            <p:spPr bwMode="auto">
              <a:xfrm>
                <a:off x="823" y="1403"/>
                <a:ext cx="100" cy="70"/>
              </a:xfrm>
              <a:prstGeom prst="rect">
                <a:avLst/>
              </a:prstGeom>
              <a:solidFill>
                <a:srgbClr val="99FF33"/>
              </a:solidFill>
              <a:ln w="18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100"/>
              </a:p>
            </p:txBody>
          </p:sp>
          <p:sp>
            <p:nvSpPr>
              <p:cNvPr id="25731" name="Oval 158"/>
              <p:cNvSpPr>
                <a:spLocks noChangeArrowheads="1"/>
              </p:cNvSpPr>
              <p:nvPr/>
            </p:nvSpPr>
            <p:spPr bwMode="auto">
              <a:xfrm>
                <a:off x="823" y="1373"/>
                <a:ext cx="100" cy="55"/>
              </a:xfrm>
              <a:prstGeom prst="ellipse">
                <a:avLst/>
              </a:prstGeom>
              <a:solidFill>
                <a:srgbClr val="006600"/>
              </a:solidFill>
              <a:ln w="18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100"/>
              </a:p>
            </p:txBody>
          </p:sp>
          <p:sp>
            <p:nvSpPr>
              <p:cNvPr id="25732" name="Oval 159"/>
              <p:cNvSpPr>
                <a:spLocks noChangeArrowheads="1"/>
              </p:cNvSpPr>
              <p:nvPr/>
            </p:nvSpPr>
            <p:spPr bwMode="auto">
              <a:xfrm>
                <a:off x="823" y="1448"/>
                <a:ext cx="100" cy="54"/>
              </a:xfrm>
              <a:prstGeom prst="ellipse">
                <a:avLst/>
              </a:prstGeom>
              <a:solidFill>
                <a:srgbClr val="00FF00"/>
              </a:solidFill>
              <a:ln w="18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100"/>
              </a:p>
            </p:txBody>
          </p:sp>
        </p:grpSp>
        <p:grpSp>
          <p:nvGrpSpPr>
            <p:cNvPr id="25706" name="Group 160"/>
            <p:cNvGrpSpPr>
              <a:grpSpLocks/>
            </p:cNvGrpSpPr>
            <p:nvPr/>
          </p:nvGrpSpPr>
          <p:grpSpPr bwMode="auto">
            <a:xfrm>
              <a:off x="2429240" y="4876800"/>
              <a:ext cx="131740" cy="163496"/>
              <a:chOff x="469" y="1373"/>
              <a:chExt cx="100" cy="129"/>
            </a:xfrm>
          </p:grpSpPr>
          <p:sp>
            <p:nvSpPr>
              <p:cNvPr id="25727" name="Rectangle 161"/>
              <p:cNvSpPr>
                <a:spLocks noChangeArrowheads="1"/>
              </p:cNvSpPr>
              <p:nvPr/>
            </p:nvSpPr>
            <p:spPr bwMode="auto">
              <a:xfrm>
                <a:off x="469" y="1403"/>
                <a:ext cx="100" cy="70"/>
              </a:xfrm>
              <a:prstGeom prst="rect">
                <a:avLst/>
              </a:prstGeom>
              <a:solidFill>
                <a:srgbClr val="99FF33"/>
              </a:solidFill>
              <a:ln w="18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100"/>
              </a:p>
            </p:txBody>
          </p:sp>
          <p:sp>
            <p:nvSpPr>
              <p:cNvPr id="25728" name="Oval 162"/>
              <p:cNvSpPr>
                <a:spLocks noChangeArrowheads="1"/>
              </p:cNvSpPr>
              <p:nvPr/>
            </p:nvSpPr>
            <p:spPr bwMode="auto">
              <a:xfrm>
                <a:off x="469" y="1373"/>
                <a:ext cx="100" cy="55"/>
              </a:xfrm>
              <a:prstGeom prst="ellipse">
                <a:avLst/>
              </a:prstGeom>
              <a:solidFill>
                <a:srgbClr val="006600"/>
              </a:solidFill>
              <a:ln w="18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100"/>
              </a:p>
            </p:txBody>
          </p:sp>
          <p:sp>
            <p:nvSpPr>
              <p:cNvPr id="25729" name="Oval 163"/>
              <p:cNvSpPr>
                <a:spLocks noChangeArrowheads="1"/>
              </p:cNvSpPr>
              <p:nvPr/>
            </p:nvSpPr>
            <p:spPr bwMode="auto">
              <a:xfrm>
                <a:off x="469" y="1448"/>
                <a:ext cx="100" cy="54"/>
              </a:xfrm>
              <a:prstGeom prst="ellipse">
                <a:avLst/>
              </a:prstGeom>
              <a:solidFill>
                <a:srgbClr val="00FF00"/>
              </a:solidFill>
              <a:ln w="18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100"/>
              </a:p>
            </p:txBody>
          </p:sp>
        </p:grpSp>
        <p:grpSp>
          <p:nvGrpSpPr>
            <p:cNvPr id="25707" name="Group 168"/>
            <p:cNvGrpSpPr>
              <a:grpSpLocks/>
            </p:cNvGrpSpPr>
            <p:nvPr/>
          </p:nvGrpSpPr>
          <p:grpSpPr bwMode="auto">
            <a:xfrm>
              <a:off x="2744099" y="4876800"/>
              <a:ext cx="131740" cy="163496"/>
              <a:chOff x="708" y="1373"/>
              <a:chExt cx="100" cy="129"/>
            </a:xfrm>
          </p:grpSpPr>
          <p:sp>
            <p:nvSpPr>
              <p:cNvPr id="25724" name="Rectangle 169"/>
              <p:cNvSpPr>
                <a:spLocks noChangeArrowheads="1"/>
              </p:cNvSpPr>
              <p:nvPr/>
            </p:nvSpPr>
            <p:spPr bwMode="auto">
              <a:xfrm>
                <a:off x="708" y="1403"/>
                <a:ext cx="100" cy="70"/>
              </a:xfrm>
              <a:prstGeom prst="rect">
                <a:avLst/>
              </a:prstGeom>
              <a:solidFill>
                <a:srgbClr val="99FF33"/>
              </a:solidFill>
              <a:ln w="18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100"/>
              </a:p>
            </p:txBody>
          </p:sp>
          <p:sp>
            <p:nvSpPr>
              <p:cNvPr id="25725" name="Oval 170"/>
              <p:cNvSpPr>
                <a:spLocks noChangeArrowheads="1"/>
              </p:cNvSpPr>
              <p:nvPr/>
            </p:nvSpPr>
            <p:spPr bwMode="auto">
              <a:xfrm>
                <a:off x="708" y="1373"/>
                <a:ext cx="100" cy="55"/>
              </a:xfrm>
              <a:prstGeom prst="ellipse">
                <a:avLst/>
              </a:prstGeom>
              <a:solidFill>
                <a:srgbClr val="006600"/>
              </a:solidFill>
              <a:ln w="18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100"/>
              </a:p>
            </p:txBody>
          </p:sp>
          <p:sp>
            <p:nvSpPr>
              <p:cNvPr id="25726" name="Oval 171"/>
              <p:cNvSpPr>
                <a:spLocks noChangeArrowheads="1"/>
              </p:cNvSpPr>
              <p:nvPr/>
            </p:nvSpPr>
            <p:spPr bwMode="auto">
              <a:xfrm>
                <a:off x="708" y="1448"/>
                <a:ext cx="100" cy="54"/>
              </a:xfrm>
              <a:prstGeom prst="ellipse">
                <a:avLst/>
              </a:prstGeom>
              <a:solidFill>
                <a:srgbClr val="00FF00"/>
              </a:solidFill>
              <a:ln w="18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100"/>
              </a:p>
            </p:txBody>
          </p:sp>
        </p:grpSp>
        <p:grpSp>
          <p:nvGrpSpPr>
            <p:cNvPr id="25708" name="Group 152"/>
            <p:cNvGrpSpPr>
              <a:grpSpLocks/>
            </p:cNvGrpSpPr>
            <p:nvPr/>
          </p:nvGrpSpPr>
          <p:grpSpPr bwMode="auto">
            <a:xfrm>
              <a:off x="3204771" y="4876800"/>
              <a:ext cx="131740" cy="163496"/>
              <a:chOff x="588" y="1373"/>
              <a:chExt cx="100" cy="129"/>
            </a:xfrm>
          </p:grpSpPr>
          <p:sp>
            <p:nvSpPr>
              <p:cNvPr id="25721" name="Rectangle 153"/>
              <p:cNvSpPr>
                <a:spLocks noChangeArrowheads="1"/>
              </p:cNvSpPr>
              <p:nvPr/>
            </p:nvSpPr>
            <p:spPr bwMode="auto">
              <a:xfrm>
                <a:off x="588" y="1403"/>
                <a:ext cx="100" cy="70"/>
              </a:xfrm>
              <a:prstGeom prst="rect">
                <a:avLst/>
              </a:prstGeom>
              <a:solidFill>
                <a:srgbClr val="99FF33"/>
              </a:solidFill>
              <a:ln w="18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100"/>
              </a:p>
            </p:txBody>
          </p:sp>
          <p:sp>
            <p:nvSpPr>
              <p:cNvPr id="25722" name="Oval 154"/>
              <p:cNvSpPr>
                <a:spLocks noChangeArrowheads="1"/>
              </p:cNvSpPr>
              <p:nvPr/>
            </p:nvSpPr>
            <p:spPr bwMode="auto">
              <a:xfrm>
                <a:off x="588" y="1373"/>
                <a:ext cx="100" cy="55"/>
              </a:xfrm>
              <a:prstGeom prst="ellipse">
                <a:avLst/>
              </a:prstGeom>
              <a:solidFill>
                <a:srgbClr val="006600"/>
              </a:solidFill>
              <a:ln w="18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100"/>
              </a:p>
            </p:txBody>
          </p:sp>
          <p:sp>
            <p:nvSpPr>
              <p:cNvPr id="25723" name="Oval 155"/>
              <p:cNvSpPr>
                <a:spLocks noChangeArrowheads="1"/>
              </p:cNvSpPr>
              <p:nvPr/>
            </p:nvSpPr>
            <p:spPr bwMode="auto">
              <a:xfrm>
                <a:off x="588" y="1448"/>
                <a:ext cx="100" cy="54"/>
              </a:xfrm>
              <a:prstGeom prst="ellipse">
                <a:avLst/>
              </a:prstGeom>
              <a:solidFill>
                <a:srgbClr val="00FF00"/>
              </a:solidFill>
              <a:ln w="18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100"/>
              </a:p>
            </p:txBody>
          </p:sp>
        </p:grpSp>
        <p:grpSp>
          <p:nvGrpSpPr>
            <p:cNvPr id="25709" name="Group 156"/>
            <p:cNvGrpSpPr>
              <a:grpSpLocks/>
            </p:cNvGrpSpPr>
            <p:nvPr/>
          </p:nvGrpSpPr>
          <p:grpSpPr bwMode="auto">
            <a:xfrm>
              <a:off x="3514360" y="4876800"/>
              <a:ext cx="131740" cy="163496"/>
              <a:chOff x="823" y="1373"/>
              <a:chExt cx="100" cy="129"/>
            </a:xfrm>
          </p:grpSpPr>
          <p:sp>
            <p:nvSpPr>
              <p:cNvPr id="25718" name="Rectangle 157"/>
              <p:cNvSpPr>
                <a:spLocks noChangeArrowheads="1"/>
              </p:cNvSpPr>
              <p:nvPr/>
            </p:nvSpPr>
            <p:spPr bwMode="auto">
              <a:xfrm>
                <a:off x="823" y="1403"/>
                <a:ext cx="100" cy="70"/>
              </a:xfrm>
              <a:prstGeom prst="rect">
                <a:avLst/>
              </a:prstGeom>
              <a:solidFill>
                <a:srgbClr val="99FF33"/>
              </a:solidFill>
              <a:ln w="18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100"/>
              </a:p>
            </p:txBody>
          </p:sp>
          <p:sp>
            <p:nvSpPr>
              <p:cNvPr id="25719" name="Oval 158"/>
              <p:cNvSpPr>
                <a:spLocks noChangeArrowheads="1"/>
              </p:cNvSpPr>
              <p:nvPr/>
            </p:nvSpPr>
            <p:spPr bwMode="auto">
              <a:xfrm>
                <a:off x="823" y="1373"/>
                <a:ext cx="100" cy="55"/>
              </a:xfrm>
              <a:prstGeom prst="ellipse">
                <a:avLst/>
              </a:prstGeom>
              <a:solidFill>
                <a:srgbClr val="006600"/>
              </a:solidFill>
              <a:ln w="18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100"/>
              </a:p>
            </p:txBody>
          </p:sp>
          <p:sp>
            <p:nvSpPr>
              <p:cNvPr id="25720" name="Oval 159"/>
              <p:cNvSpPr>
                <a:spLocks noChangeArrowheads="1"/>
              </p:cNvSpPr>
              <p:nvPr/>
            </p:nvSpPr>
            <p:spPr bwMode="auto">
              <a:xfrm>
                <a:off x="823" y="1448"/>
                <a:ext cx="100" cy="54"/>
              </a:xfrm>
              <a:prstGeom prst="ellipse">
                <a:avLst/>
              </a:prstGeom>
              <a:solidFill>
                <a:srgbClr val="00FF00"/>
              </a:solidFill>
              <a:ln w="18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100"/>
              </a:p>
            </p:txBody>
          </p:sp>
        </p:grpSp>
        <p:grpSp>
          <p:nvGrpSpPr>
            <p:cNvPr id="25710" name="Group 160"/>
            <p:cNvGrpSpPr>
              <a:grpSpLocks/>
            </p:cNvGrpSpPr>
            <p:nvPr/>
          </p:nvGrpSpPr>
          <p:grpSpPr bwMode="auto">
            <a:xfrm>
              <a:off x="3048000" y="4876800"/>
              <a:ext cx="131740" cy="163496"/>
              <a:chOff x="469" y="1373"/>
              <a:chExt cx="100" cy="129"/>
            </a:xfrm>
          </p:grpSpPr>
          <p:sp>
            <p:nvSpPr>
              <p:cNvPr id="25715" name="Rectangle 161"/>
              <p:cNvSpPr>
                <a:spLocks noChangeArrowheads="1"/>
              </p:cNvSpPr>
              <p:nvPr/>
            </p:nvSpPr>
            <p:spPr bwMode="auto">
              <a:xfrm>
                <a:off x="469" y="1403"/>
                <a:ext cx="100" cy="70"/>
              </a:xfrm>
              <a:prstGeom prst="rect">
                <a:avLst/>
              </a:prstGeom>
              <a:solidFill>
                <a:srgbClr val="99FF33"/>
              </a:solidFill>
              <a:ln w="18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100"/>
              </a:p>
            </p:txBody>
          </p:sp>
          <p:sp>
            <p:nvSpPr>
              <p:cNvPr id="25716" name="Oval 162"/>
              <p:cNvSpPr>
                <a:spLocks noChangeArrowheads="1"/>
              </p:cNvSpPr>
              <p:nvPr/>
            </p:nvSpPr>
            <p:spPr bwMode="auto">
              <a:xfrm>
                <a:off x="469" y="1373"/>
                <a:ext cx="100" cy="55"/>
              </a:xfrm>
              <a:prstGeom prst="ellipse">
                <a:avLst/>
              </a:prstGeom>
              <a:solidFill>
                <a:srgbClr val="006600"/>
              </a:solidFill>
              <a:ln w="18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100"/>
              </a:p>
            </p:txBody>
          </p:sp>
          <p:sp>
            <p:nvSpPr>
              <p:cNvPr id="25717" name="Oval 163"/>
              <p:cNvSpPr>
                <a:spLocks noChangeArrowheads="1"/>
              </p:cNvSpPr>
              <p:nvPr/>
            </p:nvSpPr>
            <p:spPr bwMode="auto">
              <a:xfrm>
                <a:off x="469" y="1448"/>
                <a:ext cx="100" cy="54"/>
              </a:xfrm>
              <a:prstGeom prst="ellipse">
                <a:avLst/>
              </a:prstGeom>
              <a:solidFill>
                <a:srgbClr val="00FF00"/>
              </a:solidFill>
              <a:ln w="18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100"/>
              </a:p>
            </p:txBody>
          </p:sp>
        </p:grpSp>
        <p:grpSp>
          <p:nvGrpSpPr>
            <p:cNvPr id="25711" name="Group 168"/>
            <p:cNvGrpSpPr>
              <a:grpSpLocks/>
            </p:cNvGrpSpPr>
            <p:nvPr/>
          </p:nvGrpSpPr>
          <p:grpSpPr bwMode="auto">
            <a:xfrm>
              <a:off x="3362859" y="4876800"/>
              <a:ext cx="131740" cy="163496"/>
              <a:chOff x="708" y="1373"/>
              <a:chExt cx="100" cy="129"/>
            </a:xfrm>
          </p:grpSpPr>
          <p:sp>
            <p:nvSpPr>
              <p:cNvPr id="25712" name="Rectangle 169"/>
              <p:cNvSpPr>
                <a:spLocks noChangeArrowheads="1"/>
              </p:cNvSpPr>
              <p:nvPr/>
            </p:nvSpPr>
            <p:spPr bwMode="auto">
              <a:xfrm>
                <a:off x="708" y="1403"/>
                <a:ext cx="100" cy="70"/>
              </a:xfrm>
              <a:prstGeom prst="rect">
                <a:avLst/>
              </a:prstGeom>
              <a:solidFill>
                <a:srgbClr val="99FF33"/>
              </a:solidFill>
              <a:ln w="18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100"/>
              </a:p>
            </p:txBody>
          </p:sp>
          <p:sp>
            <p:nvSpPr>
              <p:cNvPr id="25713" name="Oval 170"/>
              <p:cNvSpPr>
                <a:spLocks noChangeArrowheads="1"/>
              </p:cNvSpPr>
              <p:nvPr/>
            </p:nvSpPr>
            <p:spPr bwMode="auto">
              <a:xfrm>
                <a:off x="708" y="1373"/>
                <a:ext cx="100" cy="55"/>
              </a:xfrm>
              <a:prstGeom prst="ellipse">
                <a:avLst/>
              </a:prstGeom>
              <a:solidFill>
                <a:srgbClr val="006600"/>
              </a:solidFill>
              <a:ln w="18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100"/>
              </a:p>
            </p:txBody>
          </p:sp>
          <p:sp>
            <p:nvSpPr>
              <p:cNvPr id="25714" name="Oval 171"/>
              <p:cNvSpPr>
                <a:spLocks noChangeArrowheads="1"/>
              </p:cNvSpPr>
              <p:nvPr/>
            </p:nvSpPr>
            <p:spPr bwMode="auto">
              <a:xfrm>
                <a:off x="708" y="1448"/>
                <a:ext cx="100" cy="54"/>
              </a:xfrm>
              <a:prstGeom prst="ellipse">
                <a:avLst/>
              </a:prstGeom>
              <a:solidFill>
                <a:srgbClr val="00FF00"/>
              </a:solidFill>
              <a:ln w="18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100"/>
              </a:p>
            </p:txBody>
          </p:sp>
        </p:grpSp>
      </p:grpSp>
      <p:sp>
        <p:nvSpPr>
          <p:cNvPr id="247" name="Rectangle 150"/>
          <p:cNvSpPr>
            <a:spLocks noChangeArrowheads="1"/>
          </p:cNvSpPr>
          <p:nvPr/>
        </p:nvSpPr>
        <p:spPr bwMode="auto">
          <a:xfrm>
            <a:off x="550611" y="2182615"/>
            <a:ext cx="609600" cy="457200"/>
          </a:xfrm>
          <a:prstGeom prst="rect">
            <a:avLst/>
          </a:prstGeom>
          <a:ln>
            <a:headEnd/>
            <a:tailEnd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lIns="94320" tIns="49320" rIns="94320" bIns="49320" anchor="ctr"/>
          <a:lstStyle/>
          <a:p>
            <a:pPr algn="ctr"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200" dirty="0">
                <a:solidFill>
                  <a:srgbClr val="000000"/>
                </a:solidFill>
              </a:rPr>
              <a:t>BOOT</a:t>
            </a:r>
          </a:p>
          <a:p>
            <a:pPr algn="ctr"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200" dirty="0">
                <a:solidFill>
                  <a:srgbClr val="000000"/>
                </a:solidFill>
              </a:rPr>
              <a:t>2 Nodes</a:t>
            </a:r>
          </a:p>
        </p:txBody>
      </p:sp>
      <p:sp>
        <p:nvSpPr>
          <p:cNvPr id="248" name="Rectangle 150"/>
          <p:cNvSpPr>
            <a:spLocks noChangeArrowheads="1"/>
          </p:cNvSpPr>
          <p:nvPr/>
        </p:nvSpPr>
        <p:spPr bwMode="auto">
          <a:xfrm>
            <a:off x="1160212" y="2182615"/>
            <a:ext cx="609600" cy="457200"/>
          </a:xfrm>
          <a:prstGeom prst="rect">
            <a:avLst/>
          </a:prstGeom>
          <a:ln>
            <a:headEnd/>
            <a:tailEnd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lIns="94320" tIns="49320" rIns="94320" bIns="49320" anchor="ctr"/>
          <a:lstStyle/>
          <a:p>
            <a:pPr algn="ctr"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200" dirty="0">
                <a:solidFill>
                  <a:srgbClr val="000000"/>
                </a:solidFill>
              </a:rPr>
              <a:t>SDB</a:t>
            </a:r>
          </a:p>
          <a:p>
            <a:pPr algn="ctr"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200" dirty="0">
                <a:solidFill>
                  <a:srgbClr val="000000"/>
                </a:solidFill>
              </a:rPr>
              <a:t>2 Nodes</a:t>
            </a:r>
          </a:p>
        </p:txBody>
      </p:sp>
      <p:sp>
        <p:nvSpPr>
          <p:cNvPr id="249" name="Rectangle 149"/>
          <p:cNvSpPr>
            <a:spLocks noChangeArrowheads="1"/>
          </p:cNvSpPr>
          <p:nvPr/>
        </p:nvSpPr>
        <p:spPr bwMode="auto">
          <a:xfrm>
            <a:off x="2667000" y="2182615"/>
            <a:ext cx="1371600" cy="457200"/>
          </a:xfrm>
          <a:prstGeom prst="rect">
            <a:avLst/>
          </a:prstGeom>
          <a:ln>
            <a:headEnd/>
            <a:tailEnd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lIns="94320" tIns="49320" rIns="94320" bIns="49320" anchor="ctr"/>
          <a:lstStyle/>
          <a:p>
            <a:pPr algn="ctr"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200" dirty="0">
                <a:solidFill>
                  <a:srgbClr val="000000"/>
                </a:solidFill>
              </a:rPr>
              <a:t>Network GW</a:t>
            </a:r>
          </a:p>
          <a:p>
            <a:pPr algn="ctr"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200" dirty="0">
                <a:solidFill>
                  <a:srgbClr val="000000"/>
                </a:solidFill>
              </a:rPr>
              <a:t>8 Nodes</a:t>
            </a:r>
          </a:p>
        </p:txBody>
      </p:sp>
      <p:sp>
        <p:nvSpPr>
          <p:cNvPr id="250" name="Rectangle 149"/>
          <p:cNvSpPr>
            <a:spLocks noChangeArrowheads="1"/>
          </p:cNvSpPr>
          <p:nvPr/>
        </p:nvSpPr>
        <p:spPr bwMode="auto">
          <a:xfrm>
            <a:off x="4038600" y="2182615"/>
            <a:ext cx="1219199" cy="457200"/>
          </a:xfrm>
          <a:prstGeom prst="rect">
            <a:avLst/>
          </a:prstGeom>
          <a:ln>
            <a:headEnd/>
            <a:tailEnd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lIns="94320" tIns="49320" rIns="94320" bIns="49320" anchor="ctr"/>
          <a:lstStyle/>
          <a:p>
            <a:pPr algn="ctr"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200" dirty="0">
                <a:solidFill>
                  <a:schemeClr val="tx1"/>
                </a:solidFill>
              </a:rPr>
              <a:t>Unassigned</a:t>
            </a:r>
          </a:p>
          <a:p>
            <a:pPr algn="ctr"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200" dirty="0">
                <a:solidFill>
                  <a:schemeClr val="tx1"/>
                </a:solidFill>
              </a:rPr>
              <a:t>74 Nodes</a:t>
            </a:r>
          </a:p>
        </p:txBody>
      </p:sp>
      <p:sp>
        <p:nvSpPr>
          <p:cNvPr id="251" name="Rectangle 174"/>
          <p:cNvSpPr>
            <a:spLocks noChangeArrowheads="1"/>
          </p:cNvSpPr>
          <p:nvPr/>
        </p:nvSpPr>
        <p:spPr bwMode="auto">
          <a:xfrm>
            <a:off x="5257799" y="2182615"/>
            <a:ext cx="3217611" cy="457200"/>
          </a:xfrm>
          <a:prstGeom prst="rect">
            <a:avLst/>
          </a:prstGeom>
          <a:ln>
            <a:headEnd/>
            <a:tailEnd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4320" tIns="49320" rIns="94320" bIns="49320" anchor="ctr"/>
          <a:lstStyle/>
          <a:p>
            <a:pPr algn="ctr"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200" dirty="0">
                <a:solidFill>
                  <a:srgbClr val="000000"/>
                </a:solidFill>
              </a:rPr>
              <a:t>LNET Routers</a:t>
            </a:r>
          </a:p>
          <a:p>
            <a:pPr algn="ctr"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200" dirty="0">
                <a:solidFill>
                  <a:srgbClr val="000000"/>
                </a:solidFill>
              </a:rPr>
              <a:t>582 Nodes</a:t>
            </a:r>
          </a:p>
        </p:txBody>
      </p:sp>
      <p:sp>
        <p:nvSpPr>
          <p:cNvPr id="262" name="Rectangle 174"/>
          <p:cNvSpPr>
            <a:spLocks noChangeArrowheads="1"/>
          </p:cNvSpPr>
          <p:nvPr/>
        </p:nvSpPr>
        <p:spPr bwMode="auto">
          <a:xfrm>
            <a:off x="7408611" y="3519510"/>
            <a:ext cx="1219200" cy="3810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4320" tIns="49320" rIns="94320" bIns="49320" anchor="ctr"/>
          <a:lstStyle/>
          <a:p>
            <a:pPr algn="ctr"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100" dirty="0" err="1">
                <a:solidFill>
                  <a:srgbClr val="000000"/>
                </a:solidFill>
              </a:rPr>
              <a:t>InfiniBand</a:t>
            </a:r>
            <a:r>
              <a:rPr lang="en-GB" sz="1100" dirty="0">
                <a:solidFill>
                  <a:srgbClr val="000000"/>
                </a:solidFill>
              </a:rPr>
              <a:t> fabric</a:t>
            </a:r>
          </a:p>
        </p:txBody>
      </p:sp>
      <p:sp>
        <p:nvSpPr>
          <p:cNvPr id="305" name="Rectangle 304"/>
          <p:cNvSpPr/>
          <p:nvPr/>
        </p:nvSpPr>
        <p:spPr>
          <a:xfrm>
            <a:off x="322263" y="3021013"/>
            <a:ext cx="1600200" cy="914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5656" name="Rectangle 141"/>
          <p:cNvSpPr>
            <a:spLocks noChangeArrowheads="1"/>
          </p:cNvSpPr>
          <p:nvPr/>
        </p:nvSpPr>
        <p:spPr bwMode="auto">
          <a:xfrm>
            <a:off x="422275" y="3427413"/>
            <a:ext cx="695325" cy="22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87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800">
                <a:solidFill>
                  <a:srgbClr val="000000"/>
                </a:solidFill>
              </a:rPr>
              <a:t>Boot RAID</a:t>
            </a:r>
          </a:p>
        </p:txBody>
      </p:sp>
      <p:grpSp>
        <p:nvGrpSpPr>
          <p:cNvPr id="25657" name="Group 152"/>
          <p:cNvGrpSpPr>
            <a:grpSpLocks/>
          </p:cNvGrpSpPr>
          <p:nvPr/>
        </p:nvGrpSpPr>
        <p:grpSpPr bwMode="auto">
          <a:xfrm>
            <a:off x="631825" y="3249613"/>
            <a:ext cx="131763" cy="163512"/>
            <a:chOff x="588" y="1373"/>
            <a:chExt cx="100" cy="129"/>
          </a:xfrm>
        </p:grpSpPr>
        <p:sp>
          <p:nvSpPr>
            <p:cNvPr id="25701" name="Rectangle 153"/>
            <p:cNvSpPr>
              <a:spLocks noChangeArrowheads="1"/>
            </p:cNvSpPr>
            <p:nvPr/>
          </p:nvSpPr>
          <p:spPr bwMode="auto">
            <a:xfrm>
              <a:off x="588" y="1403"/>
              <a:ext cx="100" cy="70"/>
            </a:xfrm>
            <a:prstGeom prst="rect">
              <a:avLst/>
            </a:prstGeom>
            <a:solidFill>
              <a:srgbClr val="99FF33"/>
            </a:solidFill>
            <a:ln w="18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02" name="Oval 154"/>
            <p:cNvSpPr>
              <a:spLocks noChangeArrowheads="1"/>
            </p:cNvSpPr>
            <p:nvPr/>
          </p:nvSpPr>
          <p:spPr bwMode="auto">
            <a:xfrm>
              <a:off x="588" y="1373"/>
              <a:ext cx="100" cy="55"/>
            </a:xfrm>
            <a:prstGeom prst="ellipse">
              <a:avLst/>
            </a:prstGeom>
            <a:solidFill>
              <a:srgbClr val="006600"/>
            </a:solidFill>
            <a:ln w="18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03" name="Oval 155"/>
            <p:cNvSpPr>
              <a:spLocks noChangeArrowheads="1"/>
            </p:cNvSpPr>
            <p:nvPr/>
          </p:nvSpPr>
          <p:spPr bwMode="auto">
            <a:xfrm>
              <a:off x="588" y="1448"/>
              <a:ext cx="100" cy="54"/>
            </a:xfrm>
            <a:prstGeom prst="ellipse">
              <a:avLst/>
            </a:prstGeom>
            <a:solidFill>
              <a:srgbClr val="00FF00"/>
            </a:solidFill>
            <a:ln w="18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5658" name="Group 156"/>
          <p:cNvGrpSpPr>
            <a:grpSpLocks/>
          </p:cNvGrpSpPr>
          <p:nvPr/>
        </p:nvGrpSpPr>
        <p:grpSpPr bwMode="auto">
          <a:xfrm>
            <a:off x="941388" y="3249613"/>
            <a:ext cx="131762" cy="163512"/>
            <a:chOff x="823" y="1373"/>
            <a:chExt cx="100" cy="129"/>
          </a:xfrm>
        </p:grpSpPr>
        <p:sp>
          <p:nvSpPr>
            <p:cNvPr id="25698" name="Rectangle 157"/>
            <p:cNvSpPr>
              <a:spLocks noChangeArrowheads="1"/>
            </p:cNvSpPr>
            <p:nvPr/>
          </p:nvSpPr>
          <p:spPr bwMode="auto">
            <a:xfrm>
              <a:off x="823" y="1403"/>
              <a:ext cx="100" cy="70"/>
            </a:xfrm>
            <a:prstGeom prst="rect">
              <a:avLst/>
            </a:prstGeom>
            <a:solidFill>
              <a:srgbClr val="99FF33"/>
            </a:solidFill>
            <a:ln w="18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99" name="Oval 158"/>
            <p:cNvSpPr>
              <a:spLocks noChangeArrowheads="1"/>
            </p:cNvSpPr>
            <p:nvPr/>
          </p:nvSpPr>
          <p:spPr bwMode="auto">
            <a:xfrm>
              <a:off x="823" y="1373"/>
              <a:ext cx="100" cy="55"/>
            </a:xfrm>
            <a:prstGeom prst="ellipse">
              <a:avLst/>
            </a:prstGeom>
            <a:solidFill>
              <a:srgbClr val="006600"/>
            </a:solidFill>
            <a:ln w="18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00" name="Oval 159"/>
            <p:cNvSpPr>
              <a:spLocks noChangeArrowheads="1"/>
            </p:cNvSpPr>
            <p:nvPr/>
          </p:nvSpPr>
          <p:spPr bwMode="auto">
            <a:xfrm>
              <a:off x="823" y="1448"/>
              <a:ext cx="100" cy="54"/>
            </a:xfrm>
            <a:prstGeom prst="ellipse">
              <a:avLst/>
            </a:prstGeom>
            <a:solidFill>
              <a:srgbClr val="00FF00"/>
            </a:solidFill>
            <a:ln w="18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5659" name="Group 160"/>
          <p:cNvGrpSpPr>
            <a:grpSpLocks/>
          </p:cNvGrpSpPr>
          <p:nvPr/>
        </p:nvGrpSpPr>
        <p:grpSpPr bwMode="auto">
          <a:xfrm>
            <a:off x="474663" y="3249613"/>
            <a:ext cx="131762" cy="163512"/>
            <a:chOff x="469" y="1373"/>
            <a:chExt cx="100" cy="129"/>
          </a:xfrm>
        </p:grpSpPr>
        <p:sp>
          <p:nvSpPr>
            <p:cNvPr id="25695" name="Rectangle 161"/>
            <p:cNvSpPr>
              <a:spLocks noChangeArrowheads="1"/>
            </p:cNvSpPr>
            <p:nvPr/>
          </p:nvSpPr>
          <p:spPr bwMode="auto">
            <a:xfrm>
              <a:off x="469" y="1403"/>
              <a:ext cx="100" cy="70"/>
            </a:xfrm>
            <a:prstGeom prst="rect">
              <a:avLst/>
            </a:prstGeom>
            <a:solidFill>
              <a:srgbClr val="99FF33"/>
            </a:solidFill>
            <a:ln w="18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96" name="Oval 162"/>
            <p:cNvSpPr>
              <a:spLocks noChangeArrowheads="1"/>
            </p:cNvSpPr>
            <p:nvPr/>
          </p:nvSpPr>
          <p:spPr bwMode="auto">
            <a:xfrm>
              <a:off x="469" y="1373"/>
              <a:ext cx="100" cy="55"/>
            </a:xfrm>
            <a:prstGeom prst="ellipse">
              <a:avLst/>
            </a:prstGeom>
            <a:solidFill>
              <a:srgbClr val="006600"/>
            </a:solidFill>
            <a:ln w="18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97" name="Oval 163"/>
            <p:cNvSpPr>
              <a:spLocks noChangeArrowheads="1"/>
            </p:cNvSpPr>
            <p:nvPr/>
          </p:nvSpPr>
          <p:spPr bwMode="auto">
            <a:xfrm>
              <a:off x="469" y="1448"/>
              <a:ext cx="100" cy="54"/>
            </a:xfrm>
            <a:prstGeom prst="ellipse">
              <a:avLst/>
            </a:prstGeom>
            <a:solidFill>
              <a:srgbClr val="00FF00"/>
            </a:solidFill>
            <a:ln w="18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5660" name="Group 168"/>
          <p:cNvGrpSpPr>
            <a:grpSpLocks/>
          </p:cNvGrpSpPr>
          <p:nvPr/>
        </p:nvGrpSpPr>
        <p:grpSpPr bwMode="auto">
          <a:xfrm>
            <a:off x="788988" y="3249613"/>
            <a:ext cx="131762" cy="163512"/>
            <a:chOff x="708" y="1373"/>
            <a:chExt cx="100" cy="129"/>
          </a:xfrm>
        </p:grpSpPr>
        <p:sp>
          <p:nvSpPr>
            <p:cNvPr id="25692" name="Rectangle 169"/>
            <p:cNvSpPr>
              <a:spLocks noChangeArrowheads="1"/>
            </p:cNvSpPr>
            <p:nvPr/>
          </p:nvSpPr>
          <p:spPr bwMode="auto">
            <a:xfrm>
              <a:off x="708" y="1403"/>
              <a:ext cx="100" cy="70"/>
            </a:xfrm>
            <a:prstGeom prst="rect">
              <a:avLst/>
            </a:prstGeom>
            <a:solidFill>
              <a:srgbClr val="99FF33"/>
            </a:solidFill>
            <a:ln w="18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93" name="Oval 170"/>
            <p:cNvSpPr>
              <a:spLocks noChangeArrowheads="1"/>
            </p:cNvSpPr>
            <p:nvPr/>
          </p:nvSpPr>
          <p:spPr bwMode="auto">
            <a:xfrm>
              <a:off x="708" y="1373"/>
              <a:ext cx="100" cy="55"/>
            </a:xfrm>
            <a:prstGeom prst="ellipse">
              <a:avLst/>
            </a:prstGeom>
            <a:solidFill>
              <a:srgbClr val="006600"/>
            </a:solidFill>
            <a:ln w="18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94" name="Oval 171"/>
            <p:cNvSpPr>
              <a:spLocks noChangeArrowheads="1"/>
            </p:cNvSpPr>
            <p:nvPr/>
          </p:nvSpPr>
          <p:spPr bwMode="auto">
            <a:xfrm>
              <a:off x="708" y="1448"/>
              <a:ext cx="100" cy="54"/>
            </a:xfrm>
            <a:prstGeom prst="ellipse">
              <a:avLst/>
            </a:prstGeom>
            <a:solidFill>
              <a:srgbClr val="00FF00"/>
            </a:solidFill>
            <a:ln w="18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661" name="Rectangle 172"/>
          <p:cNvSpPr>
            <a:spLocks noChangeArrowheads="1"/>
          </p:cNvSpPr>
          <p:nvPr/>
        </p:nvSpPr>
        <p:spPr bwMode="auto">
          <a:xfrm>
            <a:off x="422275" y="3198813"/>
            <a:ext cx="687388" cy="404812"/>
          </a:xfrm>
          <a:prstGeom prst="rect">
            <a:avLst/>
          </a:prstGeom>
          <a:noFill/>
          <a:ln w="18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62" name="TextBox 323"/>
          <p:cNvSpPr txBox="1">
            <a:spLocks noChangeArrowheads="1"/>
          </p:cNvSpPr>
          <p:nvPr/>
        </p:nvSpPr>
        <p:spPr bwMode="auto">
          <a:xfrm>
            <a:off x="407988" y="3630613"/>
            <a:ext cx="12207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bg1"/>
                </a:solidFill>
              </a:rPr>
              <a:t>Boot Cabinet</a:t>
            </a:r>
          </a:p>
        </p:txBody>
      </p:sp>
      <p:cxnSp>
        <p:nvCxnSpPr>
          <p:cNvPr id="325" name="Straight Connector 324"/>
          <p:cNvCxnSpPr/>
          <p:nvPr/>
        </p:nvCxnSpPr>
        <p:spPr>
          <a:xfrm>
            <a:off x="855663" y="2944813"/>
            <a:ext cx="685800" cy="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9" name="Rectangle 150"/>
          <p:cNvSpPr>
            <a:spLocks noChangeArrowheads="1"/>
          </p:cNvSpPr>
          <p:nvPr/>
        </p:nvSpPr>
        <p:spPr bwMode="auto">
          <a:xfrm>
            <a:off x="1236411" y="3173215"/>
            <a:ext cx="609600" cy="433388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lIns="94320" tIns="49320" rIns="94320" bIns="49320" anchor="ctr"/>
          <a:lstStyle/>
          <a:p>
            <a:pPr algn="ctr"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200" dirty="0">
                <a:solidFill>
                  <a:srgbClr val="000000"/>
                </a:solidFill>
              </a:rPr>
              <a:t>SMW </a:t>
            </a:r>
          </a:p>
        </p:txBody>
      </p:sp>
      <p:sp>
        <p:nvSpPr>
          <p:cNvPr id="341" name="Rectangle 174"/>
          <p:cNvSpPr>
            <a:spLocks noChangeArrowheads="1"/>
          </p:cNvSpPr>
          <p:nvPr/>
        </p:nvSpPr>
        <p:spPr bwMode="auto">
          <a:xfrm>
            <a:off x="1846011" y="4326897"/>
            <a:ext cx="1219200" cy="3810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4320" tIns="49320" rIns="94320" bIns="49320" anchor="ctr"/>
          <a:lstStyle/>
          <a:p>
            <a:pPr algn="ctr"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100" dirty="0">
                <a:solidFill>
                  <a:srgbClr val="000000"/>
                </a:solidFill>
              </a:rPr>
              <a:t>10/40/100 Gb</a:t>
            </a:r>
          </a:p>
          <a:p>
            <a:pPr algn="ctr"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100" dirty="0">
                <a:solidFill>
                  <a:srgbClr val="000000"/>
                </a:solidFill>
              </a:rPr>
              <a:t>Ethernet Switch</a:t>
            </a:r>
          </a:p>
        </p:txBody>
      </p:sp>
      <p:sp>
        <p:nvSpPr>
          <p:cNvPr id="25670" name="TextBox 341"/>
          <p:cNvSpPr txBox="1">
            <a:spLocks noChangeArrowheads="1"/>
          </p:cNvSpPr>
          <p:nvPr/>
        </p:nvSpPr>
        <p:spPr bwMode="auto">
          <a:xfrm>
            <a:off x="606425" y="1001713"/>
            <a:ext cx="2344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Gemini Fabric (HSN)</a:t>
            </a:r>
          </a:p>
        </p:txBody>
      </p:sp>
      <p:cxnSp>
        <p:nvCxnSpPr>
          <p:cNvPr id="344" name="Elbow Connector 343"/>
          <p:cNvCxnSpPr/>
          <p:nvPr/>
        </p:nvCxnSpPr>
        <p:spPr>
          <a:xfrm rot="10800000" flipV="1">
            <a:off x="3065463" y="3395663"/>
            <a:ext cx="1295400" cy="112236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7" name="Elbow Connector 346"/>
          <p:cNvCxnSpPr/>
          <p:nvPr/>
        </p:nvCxnSpPr>
        <p:spPr>
          <a:xfrm rot="5400000" flipH="1" flipV="1">
            <a:off x="2060576" y="3035300"/>
            <a:ext cx="1687512" cy="896937"/>
          </a:xfrm>
          <a:prstGeom prst="bentConnector3">
            <a:avLst>
              <a:gd name="adj1" fmla="val 66898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3" name="Rectangle 149"/>
          <p:cNvSpPr>
            <a:spLocks noChangeArrowheads="1"/>
          </p:cNvSpPr>
          <p:nvPr/>
        </p:nvSpPr>
        <p:spPr bwMode="auto">
          <a:xfrm>
            <a:off x="1790666" y="2182615"/>
            <a:ext cx="876334" cy="457200"/>
          </a:xfrm>
          <a:prstGeom prst="rect">
            <a:avLst/>
          </a:prstGeom>
          <a:ln>
            <a:headEnd/>
            <a:tailEnd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lIns="94320" tIns="49320" rIns="94320" bIns="49320" anchor="ctr"/>
          <a:lstStyle/>
          <a:p>
            <a:pPr algn="ctr"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200" dirty="0">
                <a:solidFill>
                  <a:srgbClr val="000000"/>
                </a:solidFill>
              </a:rPr>
              <a:t>RSIP</a:t>
            </a:r>
          </a:p>
          <a:p>
            <a:pPr algn="ctr"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200" dirty="0">
                <a:solidFill>
                  <a:srgbClr val="000000"/>
                </a:solidFill>
              </a:rPr>
              <a:t>12Nodes</a:t>
            </a:r>
          </a:p>
        </p:txBody>
      </p:sp>
      <p:cxnSp>
        <p:nvCxnSpPr>
          <p:cNvPr id="355" name="Elbow Connector 354"/>
          <p:cNvCxnSpPr/>
          <p:nvPr/>
        </p:nvCxnSpPr>
        <p:spPr>
          <a:xfrm rot="16200000" flipH="1">
            <a:off x="7002463" y="2503488"/>
            <a:ext cx="879475" cy="115252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9" name="Elbow Connector 358"/>
          <p:cNvCxnSpPr/>
          <p:nvPr/>
        </p:nvCxnSpPr>
        <p:spPr>
          <a:xfrm rot="10800000" flipV="1">
            <a:off x="5732463" y="3709988"/>
            <a:ext cx="1676400" cy="29527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3" name="Elbow Connector 362"/>
          <p:cNvCxnSpPr>
            <a:endCxn id="213" idx="0"/>
          </p:cNvCxnSpPr>
          <p:nvPr/>
        </p:nvCxnSpPr>
        <p:spPr>
          <a:xfrm rot="16200000" flipH="1">
            <a:off x="7778751" y="3987800"/>
            <a:ext cx="519112" cy="39687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1" name="Elbow Connector 370"/>
          <p:cNvCxnSpPr/>
          <p:nvPr/>
        </p:nvCxnSpPr>
        <p:spPr>
          <a:xfrm rot="10800000">
            <a:off x="3065463" y="4518025"/>
            <a:ext cx="1295400" cy="952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4" name="Elbow Connector 373"/>
          <p:cNvCxnSpPr/>
          <p:nvPr/>
        </p:nvCxnSpPr>
        <p:spPr>
          <a:xfrm rot="10800000" flipV="1">
            <a:off x="3065463" y="4005263"/>
            <a:ext cx="1295400" cy="51276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0" name="Elbow Connector 379"/>
          <p:cNvCxnSpPr/>
          <p:nvPr/>
        </p:nvCxnSpPr>
        <p:spPr>
          <a:xfrm>
            <a:off x="5732463" y="3395663"/>
            <a:ext cx="1676400" cy="31432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3" name="Oval 382"/>
          <p:cNvSpPr/>
          <p:nvPr/>
        </p:nvSpPr>
        <p:spPr>
          <a:xfrm>
            <a:off x="1414463" y="5230813"/>
            <a:ext cx="2090737" cy="80327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/>
              <a:t>NCSAnet</a:t>
            </a:r>
            <a:endParaRPr lang="en-US" dirty="0"/>
          </a:p>
        </p:txBody>
      </p:sp>
      <p:cxnSp>
        <p:nvCxnSpPr>
          <p:cNvPr id="385" name="Elbow Connector 384"/>
          <p:cNvCxnSpPr/>
          <p:nvPr/>
        </p:nvCxnSpPr>
        <p:spPr>
          <a:xfrm rot="16200000" flipH="1">
            <a:off x="1498601" y="3370262"/>
            <a:ext cx="1687512" cy="227013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4" name="Elbow Connector 393"/>
          <p:cNvCxnSpPr>
            <a:endCxn id="383" idx="0"/>
          </p:cNvCxnSpPr>
          <p:nvPr/>
        </p:nvCxnSpPr>
        <p:spPr>
          <a:xfrm rot="16200000" flipH="1">
            <a:off x="2196307" y="4968081"/>
            <a:ext cx="522288" cy="3175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2" name="Rectangle 401"/>
          <p:cNvSpPr/>
          <p:nvPr/>
        </p:nvSpPr>
        <p:spPr>
          <a:xfrm>
            <a:off x="7197725" y="5211763"/>
            <a:ext cx="1736725" cy="660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403" name="Rectangle 174"/>
          <p:cNvSpPr>
            <a:spLocks noChangeArrowheads="1"/>
          </p:cNvSpPr>
          <p:nvPr/>
        </p:nvSpPr>
        <p:spPr bwMode="auto">
          <a:xfrm>
            <a:off x="7359650" y="5348288"/>
            <a:ext cx="1447800" cy="39211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lIns="94320" tIns="49320" rIns="94320" bIns="49320"/>
          <a:lstStyle/>
          <a:p>
            <a:pPr algn="ctr"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100" dirty="0">
                <a:solidFill>
                  <a:srgbClr val="000000"/>
                </a:solidFill>
              </a:rPr>
              <a:t>Near-Line Storage</a:t>
            </a:r>
          </a:p>
          <a:p>
            <a:pPr algn="ctr"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100" dirty="0">
                <a:solidFill>
                  <a:srgbClr val="000000"/>
                </a:solidFill>
              </a:rPr>
              <a:t>2</a:t>
            </a:r>
            <a:r>
              <a:rPr lang="en-GB" sz="1100" dirty="0" smtClean="0">
                <a:solidFill>
                  <a:srgbClr val="000000"/>
                </a:solidFill>
              </a:rPr>
              <a:t>00</a:t>
            </a:r>
            <a:r>
              <a:rPr lang="en-GB" sz="1100" dirty="0">
                <a:solidFill>
                  <a:srgbClr val="000000"/>
                </a:solidFill>
              </a:rPr>
              <a:t>+ usable PB</a:t>
            </a:r>
          </a:p>
        </p:txBody>
      </p:sp>
      <p:cxnSp>
        <p:nvCxnSpPr>
          <p:cNvPr id="442" name="Elbow Connector 441"/>
          <p:cNvCxnSpPr>
            <a:endCxn id="402" idx="1"/>
          </p:cNvCxnSpPr>
          <p:nvPr/>
        </p:nvCxnSpPr>
        <p:spPr>
          <a:xfrm>
            <a:off x="5732463" y="4527550"/>
            <a:ext cx="1465262" cy="1014413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3505200" y="5948363"/>
            <a:ext cx="5486400" cy="528637"/>
          </a:xfrm>
          <a:prstGeom prst="rect">
            <a:avLst/>
          </a:prstGeom>
          <a:gradFill flip="none" rotWithShape="1">
            <a:gsLst>
              <a:gs pos="0">
                <a:schemeClr val="accent6">
                  <a:tint val="100000"/>
                  <a:shade val="100000"/>
                  <a:satMod val="130000"/>
                  <a:alpha val="67000"/>
                </a:schemeClr>
              </a:gs>
              <a:gs pos="100000">
                <a:schemeClr val="accent6">
                  <a:tint val="50000"/>
                  <a:shade val="100000"/>
                  <a:satMod val="350000"/>
                  <a:alpha val="67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dirty="0"/>
              <a:t>Supporting systems: LDAP, RSA, Portal, JIRA, Globus CA, Bro, test systems, Accounts/</a:t>
            </a:r>
            <a:r>
              <a:rPr lang="en-US" sz="1800" dirty="0" smtClean="0"/>
              <a:t>Allocations, </a:t>
            </a:r>
            <a:r>
              <a:rPr lang="en-US" sz="1800" dirty="0"/>
              <a:t>Wiki</a:t>
            </a:r>
          </a:p>
        </p:txBody>
      </p:sp>
      <p:sp>
        <p:nvSpPr>
          <p:cNvPr id="112" name="Block Arc 111"/>
          <p:cNvSpPr/>
          <p:nvPr/>
        </p:nvSpPr>
        <p:spPr>
          <a:xfrm>
            <a:off x="1143000" y="4876800"/>
            <a:ext cx="2595563" cy="773113"/>
          </a:xfrm>
          <a:prstGeom prst="blockArc">
            <a:avLst/>
          </a:prstGeom>
          <a:solidFill>
            <a:srgbClr val="660066">
              <a:alpha val="31000"/>
            </a:srgbClr>
          </a:solidFill>
          <a:ln>
            <a:solidFill>
              <a:srgbClr val="660066">
                <a:alpha val="31000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Cyber Protection IDPS</a:t>
            </a:r>
          </a:p>
        </p:txBody>
      </p:sp>
      <p:sp>
        <p:nvSpPr>
          <p:cNvPr id="25690" name="TextBox 16"/>
          <p:cNvSpPr txBox="1">
            <a:spLocks noChangeArrowheads="1"/>
          </p:cNvSpPr>
          <p:nvPr/>
        </p:nvSpPr>
        <p:spPr bwMode="auto">
          <a:xfrm>
            <a:off x="177800" y="5954713"/>
            <a:ext cx="812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NPCF</a:t>
            </a:r>
          </a:p>
        </p:txBody>
      </p:sp>
      <p:sp>
        <p:nvSpPr>
          <p:cNvPr id="25691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pt-BR" sz="1200" smtClean="0">
                <a:solidFill>
                  <a:schemeClr val="bg1"/>
                </a:solidFill>
              </a:rPr>
              <a:t>HPC Systems Professionals Workshop 2016</a:t>
            </a:r>
            <a:endParaRPr lang="en-US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355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Separate user and administrative login points</a:t>
            </a:r>
          </a:p>
          <a:p>
            <a:r>
              <a:rPr lang="en-US" sz="2400" dirty="0" smtClean="0"/>
              <a:t>Eliminate privilege escalation on user accessible hosts</a:t>
            </a:r>
          </a:p>
          <a:p>
            <a:r>
              <a:rPr lang="en-US" sz="2400" dirty="0" smtClean="0"/>
              <a:t>Limit administrative access to originate on a small number of administrative hosts</a:t>
            </a:r>
          </a:p>
          <a:p>
            <a:pPr lvl="1"/>
            <a:r>
              <a:rPr lang="en-US" sz="2400" dirty="0" smtClean="0"/>
              <a:t>Administrative access must be one way!</a:t>
            </a:r>
          </a:p>
          <a:p>
            <a:r>
              <a:rPr lang="en-US" sz="2400" dirty="0" smtClean="0"/>
              <a:t>Layout and get buy in on a policy for critical security issues!</a:t>
            </a:r>
          </a:p>
          <a:p>
            <a:pPr lvl="1"/>
            <a:r>
              <a:rPr lang="en-US" sz="2400" dirty="0" smtClean="0"/>
              <a:t>On Blue Waters user exploitable privilege escalation issues warrant emergency maintenance and possible user immediate lockout.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 smtClean="0"/>
              <a:t>HPC Systems Professionals Workshop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113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Historically compromised passwords have been the top vector for intrusions on NCSA HPC systems.</a:t>
            </a:r>
          </a:p>
          <a:p>
            <a:pPr lvl="1"/>
            <a:r>
              <a:rPr lang="en-US" sz="2400" dirty="0" smtClean="0"/>
              <a:t>If using passwords make sure you have a reasonable policy and that default passwords are not used or are expired quickly.</a:t>
            </a:r>
          </a:p>
          <a:p>
            <a:r>
              <a:rPr lang="en-US" sz="2400" dirty="0" smtClean="0"/>
              <a:t>For Blue Waters two-factor One Time Passwords were specified for both admin and user access.</a:t>
            </a:r>
          </a:p>
          <a:p>
            <a:pPr lvl="1"/>
            <a:r>
              <a:rPr lang="en-US" sz="2400" dirty="0" smtClean="0"/>
              <a:t>Largely solves the compromised account problem, but does add cost and significant overhead.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 smtClean="0"/>
              <a:t>HPC Systems Professionals Workshop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420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NCSA operates a very high-bandwidth open network environment</a:t>
            </a:r>
          </a:p>
          <a:p>
            <a:pPr lvl="1"/>
            <a:r>
              <a:rPr lang="en-US" sz="2400" dirty="0" smtClean="0"/>
              <a:t>Currently 370 </a:t>
            </a:r>
            <a:r>
              <a:rPr lang="en-US" sz="2400" dirty="0" err="1" smtClean="0"/>
              <a:t>Gbps</a:t>
            </a:r>
            <a:endParaRPr lang="en-US" sz="2400" dirty="0" smtClean="0"/>
          </a:p>
          <a:p>
            <a:pPr lvl="1"/>
            <a:r>
              <a:rPr lang="en-US" sz="2400" dirty="0" smtClean="0"/>
              <a:t>No firewalls </a:t>
            </a:r>
            <a:r>
              <a:rPr lang="mr-IN" sz="2400" dirty="0" smtClean="0"/>
              <a:t>–</a:t>
            </a:r>
            <a:r>
              <a:rPr lang="en-US" sz="2400" dirty="0" smtClean="0"/>
              <a:t> active intrusion detection using Bro</a:t>
            </a:r>
          </a:p>
          <a:p>
            <a:r>
              <a:rPr lang="en-US" sz="2400" dirty="0" smtClean="0"/>
              <a:t>Even on a firewalled network administrative hosts should be isolated from user networks.</a:t>
            </a:r>
          </a:p>
          <a:p>
            <a:pPr lvl="1"/>
            <a:r>
              <a:rPr lang="en-US" sz="2400" dirty="0" smtClean="0"/>
              <a:t>Blue Waters has four separate administrative domains!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 smtClean="0"/>
              <a:t>HPC Systems Professionals Workshop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820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Network Design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 smtClean="0"/>
              <a:t>HPC Systems Professionals Workshop 2016</a:t>
            </a:r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9546" y="1600200"/>
            <a:ext cx="6792507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936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Bastion Hosts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x-none" sz="2400" dirty="0"/>
              <a:t>The Blue Waters </a:t>
            </a:r>
            <a:r>
              <a:rPr lang="en-US" sz="2400" dirty="0" smtClean="0"/>
              <a:t>bastion hosts </a:t>
            </a:r>
            <a:r>
              <a:rPr lang="x-none" sz="2400" dirty="0" smtClean="0"/>
              <a:t>provide </a:t>
            </a:r>
            <a:r>
              <a:rPr lang="x-none" sz="2400" dirty="0"/>
              <a:t>(the only) login route to the multiple administrative domains.</a:t>
            </a:r>
            <a:endParaRPr lang="en-US" sz="2400" dirty="0"/>
          </a:p>
          <a:p>
            <a:pPr lvl="1"/>
            <a:r>
              <a:rPr lang="x-none" sz="2400" dirty="0"/>
              <a:t>Admins login using their regular accounts and OTP</a:t>
            </a:r>
            <a:endParaRPr lang="en-US" sz="2400" dirty="0"/>
          </a:p>
          <a:p>
            <a:pPr lvl="1"/>
            <a:r>
              <a:rPr lang="x-none" sz="2400" dirty="0"/>
              <a:t>Host based access used internally to the administrative servers – restricted through LDAP groups.</a:t>
            </a:r>
            <a:endParaRPr lang="en-US" sz="2400" dirty="0"/>
          </a:p>
          <a:p>
            <a:pPr lvl="1"/>
            <a:r>
              <a:rPr lang="x-none" sz="2400" dirty="0"/>
              <a:t>sudo used to escalate privs on the admin servers, also restricted by LDAP groups</a:t>
            </a:r>
            <a:endParaRPr lang="en-US" sz="2400" dirty="0"/>
          </a:p>
          <a:p>
            <a:r>
              <a:rPr lang="x-none" sz="2400" dirty="0"/>
              <a:t>pfsense firewalls do allow very limited </a:t>
            </a:r>
            <a:r>
              <a:rPr lang="en-US" sz="2400" dirty="0" smtClean="0"/>
              <a:t>egress</a:t>
            </a:r>
            <a:r>
              <a:rPr lang="x-none" sz="2400" dirty="0" smtClean="0"/>
              <a:t> </a:t>
            </a:r>
            <a:r>
              <a:rPr lang="x-none" sz="2400" dirty="0"/>
              <a:t>to allow “normal” software update tools to function.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 smtClean="0"/>
              <a:t>HPC Systems Professionals Workshop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705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Administrative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x-none" sz="2400"/>
              <a:t>Escalation is only allowed on the administrative hosts.</a:t>
            </a:r>
            <a:endParaRPr lang="en-US" sz="2400" dirty="0"/>
          </a:p>
          <a:p>
            <a:r>
              <a:rPr lang="x-none" sz="2400"/>
              <a:t>From there </a:t>
            </a:r>
            <a:r>
              <a:rPr lang="x-none" sz="2400" smtClean="0"/>
              <a:t>keybased </a:t>
            </a:r>
            <a:r>
              <a:rPr lang="x-none" sz="2400"/>
              <a:t>access for root is used within that administrative domain.</a:t>
            </a:r>
            <a:endParaRPr lang="en-US" sz="2400" dirty="0"/>
          </a:p>
          <a:p>
            <a:pPr lvl="1"/>
            <a:r>
              <a:rPr lang="x-none" sz="2400"/>
              <a:t>One-way access. Administrative hosts do not allow user or admin access from a user accessible host, and bastions do not allow reverse path from administrative hosts </a:t>
            </a:r>
            <a:endParaRPr lang="en-US" sz="2400" dirty="0"/>
          </a:p>
          <a:p>
            <a:r>
              <a:rPr lang="x-none" sz="2400"/>
              <a:t>Root can not cross administrative domains.</a:t>
            </a:r>
            <a:endParaRPr lang="en-US" sz="2400" dirty="0"/>
          </a:p>
          <a:p>
            <a:pPr lvl="1"/>
            <a:r>
              <a:rPr lang="x-none" sz="2400"/>
              <a:t>Allows granting admin rights on a subset of the overall system.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 smtClean="0"/>
              <a:t>HPC Systems Professionals Workshop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05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78103</TotalTime>
  <Words>1381</Words>
  <Application>Microsoft Macintosh PowerPoint</Application>
  <PresentationFormat>On-screen Show (4:3)</PresentationFormat>
  <Paragraphs>165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Calibri</vt:lpstr>
      <vt:lpstr>Century Gothic</vt:lpstr>
      <vt:lpstr>ＭＳ Ｐゴシック</vt:lpstr>
      <vt:lpstr>Optima</vt:lpstr>
      <vt:lpstr>Arial</vt:lpstr>
      <vt:lpstr>Office Theme</vt:lpstr>
      <vt:lpstr>Account Management on a Large-Scale HPC Resource</vt:lpstr>
      <vt:lpstr>Blue Waters Computing System</vt:lpstr>
      <vt:lpstr>PowerPoint Presentation</vt:lpstr>
      <vt:lpstr>Security Strategy</vt:lpstr>
      <vt:lpstr>Authentication</vt:lpstr>
      <vt:lpstr>Network Design</vt:lpstr>
      <vt:lpstr>Logical Network Design</vt:lpstr>
      <vt:lpstr>Bastion Hosts</vt:lpstr>
      <vt:lpstr>Administrative Access</vt:lpstr>
      <vt:lpstr>User Access Management</vt:lpstr>
      <vt:lpstr>Account and Group Management</vt:lpstr>
      <vt:lpstr>Extending LDAP</vt:lpstr>
      <vt:lpstr>Account/Project removal</vt:lpstr>
      <vt:lpstr>Education/Training Projects</vt:lpstr>
      <vt:lpstr>Conclusions</vt:lpstr>
      <vt:lpstr>Questions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Account Management on a Large-Scale HPC Resource</dc:title>
  <dc:creator/>
  <cp:lastModifiedBy>Bode, Brett</cp:lastModifiedBy>
  <cp:revision>564</cp:revision>
  <cp:lastPrinted>2015-08-28T14:57:54Z</cp:lastPrinted>
  <dcterms:created xsi:type="dcterms:W3CDTF">2011-11-18T16:58:41Z</dcterms:created>
  <dcterms:modified xsi:type="dcterms:W3CDTF">2016-11-14T18:19:04Z</dcterms:modified>
</cp:coreProperties>
</file>