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73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2" r:id="rId17"/>
    <p:sldId id="274" r:id="rId18"/>
    <p:sldId id="275" r:id="rId19"/>
    <p:sldId id="277" r:id="rId20"/>
    <p:sldId id="278" r:id="rId21"/>
    <p:sldId id="279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os, Jeremy James" initials="EJ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E947"/>
    <a:srgbClr val="FFF891"/>
    <a:srgbClr val="E8E8E8"/>
    <a:srgbClr val="2E454E"/>
    <a:srgbClr val="566978"/>
    <a:srgbClr val="2A6BC8"/>
    <a:srgbClr val="005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1653" autoAdjust="0"/>
  </p:normalViewPr>
  <p:slideViewPr>
    <p:cSldViewPr snapToObjects="1">
      <p:cViewPr>
        <p:scale>
          <a:sx n="125" d="100"/>
          <a:sy n="125" d="100"/>
        </p:scale>
        <p:origin x="10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3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28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D7C47E78-490E-EC46-A100-9B5710AD1BC1}" type="datetime1">
              <a:rPr lang="en-US"/>
              <a:pPr>
                <a:defRPr/>
              </a:pPr>
              <a:t>11/13/2016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28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3E267E5-5702-DC49-8CF3-B6433FBD04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70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28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E6C274E-A19D-E347-AC6D-98DBA2CFE919}" type="datetime1">
              <a:rPr lang="en-US"/>
              <a:pPr>
                <a:defRPr/>
              </a:pPr>
              <a:t>11/13/2016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28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0FC3AC6-F9E1-7249-BD81-2526C6D1A2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9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Blue Waters supersystem, Need to emphasize the unprecedented scale. Largest Cray, IE, HPSS, Lustre, Network. Hold performance discussion to later slides. Note all storage sizes are usable storage.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21265D-8A05-ED44-A1E5-2865E068DCDA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3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7848600" cy="99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100" y="3886200"/>
            <a:ext cx="64008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096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584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624FD-4CAE-B046-B9FE-4C04DCA9AD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3892D-209C-2A46-B6D7-0979413C53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49831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2837"/>
            <a:ext cx="6172200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FD11-E530-6F4A-BA97-56D0CEA453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5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1A277-7903-0245-A40A-79910C9BCB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 dirty="0"/>
              <a:t>HPC Systems </a:t>
            </a:r>
            <a:r>
              <a:rPr lang="pl-PL" dirty="0" err="1"/>
              <a:t>Professionals</a:t>
            </a:r>
            <a:r>
              <a:rPr lang="pl-PL" dirty="0"/>
              <a:t>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0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0ED4B-9FD7-8C4B-BC51-C1CE64DD9D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1981200"/>
            <a:ext cx="4040188" cy="381000"/>
          </a:xfrm>
        </p:spPr>
        <p:txBody>
          <a:bodyPr anchor="b"/>
          <a:lstStyle>
            <a:lvl1pPr marL="0" indent="0" algn="ctr">
              <a:buNone/>
              <a:defRPr sz="18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Challenges Goals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78288"/>
            <a:ext cx="4040188" cy="914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04800" y="3321390"/>
            <a:ext cx="4040188" cy="381000"/>
          </a:xfrm>
        </p:spPr>
        <p:txBody>
          <a:bodyPr anchor="b"/>
          <a:lstStyle>
            <a:lvl1pPr marL="0" indent="0" algn="ctr">
              <a:buNone/>
              <a:defRPr sz="18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Impacts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68165" y="4572000"/>
            <a:ext cx="4040188" cy="381000"/>
          </a:xfrm>
        </p:spPr>
        <p:txBody>
          <a:bodyPr anchor="b"/>
          <a:lstStyle>
            <a:lvl1pPr marL="0" indent="0" algn="ctr">
              <a:buNone/>
              <a:defRPr sz="18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Next Generation Challenges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4668165" y="4953000"/>
            <a:ext cx="4040188" cy="120749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633328" y="1981200"/>
            <a:ext cx="4040188" cy="381000"/>
          </a:xfrm>
        </p:spPr>
        <p:txBody>
          <a:bodyPr anchor="b"/>
          <a:lstStyle>
            <a:lvl1pPr marL="0" indent="0" algn="ctr">
              <a:buNone/>
              <a:defRPr sz="20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7"/>
          </p:nvPr>
        </p:nvSpPr>
        <p:spPr>
          <a:xfrm>
            <a:off x="4633328" y="2362200"/>
            <a:ext cx="4040188" cy="1905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8"/>
          </p:nvPr>
        </p:nvSpPr>
        <p:spPr>
          <a:xfrm>
            <a:off x="304800" y="3733800"/>
            <a:ext cx="4040188" cy="1143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04800" y="4876800"/>
            <a:ext cx="4040188" cy="381000"/>
          </a:xfrm>
        </p:spPr>
        <p:txBody>
          <a:bodyPr anchor="b"/>
          <a:lstStyle>
            <a:lvl1pPr marL="0" indent="0" algn="ctr">
              <a:buNone/>
              <a:defRPr sz="18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Usage/Approach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0"/>
          </p:nvPr>
        </p:nvSpPr>
        <p:spPr>
          <a:xfrm>
            <a:off x="326235" y="5257800"/>
            <a:ext cx="4040188" cy="1143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26235" y="1447800"/>
            <a:ext cx="8347281" cy="381000"/>
          </a:xfrm>
        </p:spPr>
        <p:txBody>
          <a:bodyPr anchor="b"/>
          <a:lstStyle>
            <a:lvl1pPr marL="0" indent="0" algn="ctr">
              <a:buNone/>
              <a:defRPr sz="1600" b="1" i="1">
                <a:solidFill>
                  <a:srgbClr val="000000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Quote/Summary</a:t>
            </a:r>
          </a:p>
        </p:txBody>
      </p:sp>
    </p:spTree>
    <p:extLst>
      <p:ext uri="{BB962C8B-B14F-4D97-AF65-F5344CB8AC3E}">
        <p14:creationId xmlns:p14="http://schemas.microsoft.com/office/powerpoint/2010/main" val="60951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23728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0ACE9-BADE-D941-9AE7-6615682BD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386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85449-6F89-5F4B-BF36-EAA4D2F4A0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8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4040188" cy="792162"/>
          </a:xfrm>
        </p:spPr>
        <p:txBody>
          <a:bodyPr anchor="b"/>
          <a:lstStyle>
            <a:lvl1pPr marL="0" indent="0" algn="ctr">
              <a:buNone/>
              <a:defRPr sz="24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468562"/>
            <a:ext cx="4040188" cy="33829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792162"/>
          </a:xfrm>
        </p:spPr>
        <p:txBody>
          <a:bodyPr anchor="b"/>
          <a:lstStyle>
            <a:lvl1pPr marL="0" indent="0" algn="ctr">
              <a:buNone/>
              <a:defRPr sz="2400" b="1" i="0">
                <a:solidFill>
                  <a:srgbClr val="2A6BC8"/>
                </a:solidFill>
                <a:latin typeface="Century Gothic"/>
                <a:cs typeface="Century Gothic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68561"/>
            <a:ext cx="4041775" cy="3382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202A-C7FC-3841-88B2-E18481D64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186FC-83E6-AE4D-9821-988D64EE13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33328-2745-9E4C-9C22-B2F22E7C97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3008313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3008313" cy="3992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C578D-2F83-B346-9DE5-A66F077B73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HPC Systems Professionals Workshop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91440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5240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553200"/>
            <a:ext cx="8382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6730ED4B-9FD7-8C4B-BC51-C1CE64DD9D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953000" y="6537325"/>
            <a:ext cx="3200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chemeClr val="bg1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1pPr>
          </a:lstStyle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58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2A6BC8"/>
          </a:solidFill>
          <a:latin typeface="Century Gothic"/>
          <a:ea typeface="ＭＳ Ｐゴシック" charset="-128"/>
          <a:cs typeface="Century Gothic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  <a:cs typeface="Century Gothic" pitchFamily="-106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  <a:cs typeface="Century Gothic" pitchFamily="-106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  <a:cs typeface="Century Gothic" pitchFamily="-106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  <a:cs typeface="Century Gothic" pitchFamily="-106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 b="1">
          <a:solidFill>
            <a:srgbClr val="2A6BC8"/>
          </a:solidFill>
          <a:latin typeface="Century Gothic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800" kern="1200">
          <a:solidFill>
            <a:srgbClr val="2E454E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600" kern="1200">
          <a:solidFill>
            <a:srgbClr val="2E454E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rgbClr val="2E454E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000" kern="1200">
          <a:solidFill>
            <a:srgbClr val="2E454E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000" kern="1200">
          <a:solidFill>
            <a:srgbClr val="2E454E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33413" y="2514600"/>
            <a:ext cx="7848600" cy="1066800"/>
          </a:xfrm>
        </p:spPr>
        <p:txBody>
          <a:bodyPr/>
          <a:lstStyle/>
          <a:p>
            <a:r>
              <a:rPr lang="en-US" sz="2800" dirty="0"/>
              <a:t>Blue Waters Resource Management and Job Scheduling Best Practices</a:t>
            </a:r>
            <a:endParaRPr lang="en-US" sz="2800" dirty="0">
              <a:latin typeface="Century Gothic" charset="0"/>
              <a:ea typeface="ＭＳ Ｐゴシック" charset="0"/>
            </a:endParaRP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122238" y="3581400"/>
            <a:ext cx="8869362" cy="91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Brett Bode, Sharif Islam and Jeremy Enos</a:t>
            </a:r>
          </a:p>
          <a:p>
            <a:pPr eaLnBrk="1" hangingPunct="1">
              <a:spcBef>
                <a:spcPts val="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National Center for Supercomputing Applications</a:t>
            </a:r>
          </a:p>
          <a:p>
            <a:pPr eaLnBrk="1" hangingPunct="1">
              <a:spcBef>
                <a:spcPts val="200"/>
              </a:spcBef>
            </a:pPr>
            <a:r>
              <a:rPr lang="en-US" sz="2000" dirty="0">
                <a:latin typeface="Arial" charset="0"/>
                <a:ea typeface="ＭＳ Ｐゴシック" charset="0"/>
              </a:rPr>
              <a:t>University of Illinois</a:t>
            </a:r>
          </a:p>
        </p:txBody>
      </p:sp>
      <p:pic>
        <p:nvPicPr>
          <p:cNvPr id="15363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238" y="4524375"/>
            <a:ext cx="88693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Dependency Trains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Priority accrual while ineligible (disabled)</a:t>
            </a:r>
          </a:p>
          <a:p>
            <a:pPr lvl="1"/>
            <a:r>
              <a:rPr lang="en-US" sz="2400" dirty="0"/>
              <a:t>Single global setting</a:t>
            </a:r>
          </a:p>
          <a:p>
            <a:pPr lvl="1"/>
            <a:r>
              <a:rPr lang="en-US" sz="2400" dirty="0"/>
              <a:t>Good for large jobs (newly eligible dependency makes efficient use of idle nodes left by previous job)</a:t>
            </a:r>
          </a:p>
          <a:p>
            <a:pPr lvl="1"/>
            <a:r>
              <a:rPr lang="en-US" sz="2400" dirty="0"/>
              <a:t>Bad for small jobs (surrounding drain cost perturbation when eligibility status changes)</a:t>
            </a:r>
          </a:p>
          <a:p>
            <a:r>
              <a:rPr lang="en-US" sz="2400" dirty="0"/>
              <a:t>Workaround solution:</a:t>
            </a:r>
          </a:p>
          <a:p>
            <a:pPr lvl="1"/>
            <a:r>
              <a:rPr lang="en-US" sz="2400" dirty="0"/>
              <a:t>Manual reservations for qualifying workloads</a:t>
            </a:r>
          </a:p>
          <a:p>
            <a:pPr lvl="1"/>
            <a:r>
              <a:rPr lang="en-US" sz="2400" dirty="0"/>
              <a:t>Must be monitored for use and blocking other workload</a:t>
            </a:r>
          </a:p>
          <a:p>
            <a:pPr lvl="1"/>
            <a:r>
              <a:rPr lang="en-US" sz="2400" dirty="0"/>
              <a:t>Must be managed for torus placement consolidation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4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Filter &amp; Submit Wrapper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called by </a:t>
            </a:r>
            <a:r>
              <a:rPr lang="EN-US" dirty="0" err="1"/>
              <a:t>qsub</a:t>
            </a:r>
            <a:r>
              <a:rPr lang="EN-US" dirty="0"/>
              <a:t>, one calls </a:t>
            </a:r>
            <a:r>
              <a:rPr lang="EN-US" dirty="0" err="1"/>
              <a:t>qsub</a:t>
            </a:r>
            <a:endParaRPr lang="EN-US" dirty="0"/>
          </a:p>
          <a:p>
            <a:pPr lvl="1"/>
            <a:r>
              <a:rPr lang="en-US" dirty="0"/>
              <a:t>Wrapper required to override command line</a:t>
            </a:r>
            <a:endParaRPr lang="EN-US" dirty="0"/>
          </a:p>
          <a:p>
            <a:r>
              <a:rPr lang="EN-US" dirty="0"/>
              <a:t>Applies default options if not present</a:t>
            </a:r>
          </a:p>
          <a:p>
            <a:r>
              <a:rPr lang="EN-US" dirty="0"/>
              <a:t>Validates parameters provided for syntax or policy</a:t>
            </a:r>
          </a:p>
          <a:p>
            <a:r>
              <a:rPr lang="EN-US" dirty="0"/>
              <a:t>Verifies the allocation is valid, not expired or exhausted (can reject submission)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4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Determines how many priority jobs in future Moab calculates placement for each iteration</a:t>
            </a:r>
          </a:p>
          <a:p>
            <a:r>
              <a:rPr lang="EN-US" sz="2400" dirty="0"/>
              <a:t>RESDEPTH = 10 (per feature, </a:t>
            </a:r>
            <a:r>
              <a:rPr lang="EN-US" sz="2400" dirty="0" err="1"/>
              <a:t>xe</a:t>
            </a:r>
            <a:r>
              <a:rPr lang="EN-US" sz="2400" dirty="0"/>
              <a:t> &amp; </a:t>
            </a:r>
            <a:r>
              <a:rPr lang="EN-US" sz="2400" dirty="0" err="1"/>
              <a:t>xk</a:t>
            </a:r>
            <a:r>
              <a:rPr lang="EN-US" sz="2400" dirty="0"/>
              <a:t>)</a:t>
            </a:r>
          </a:p>
          <a:p>
            <a:r>
              <a:rPr lang="EN-US" sz="2400" dirty="0"/>
              <a:t>Keeps policy true – prevents priority dilution (aka ~100% backfill)</a:t>
            </a:r>
          </a:p>
          <a:p>
            <a:r>
              <a:rPr lang="EN-US" sz="2400" dirty="0"/>
              <a:t>Goal should be deep enough to cover at least 1 full wall clock interval into future (varies by jobs submitted)</a:t>
            </a:r>
          </a:p>
          <a:p>
            <a:r>
              <a:rPr lang="en-US" sz="2400" dirty="0"/>
              <a:t>Improves prediction for job start time for users</a:t>
            </a:r>
          </a:p>
          <a:p>
            <a:pPr lvl="1"/>
            <a:r>
              <a:rPr lang="en-US" sz="2200" dirty="0"/>
              <a:t>Look at reservations, </a:t>
            </a:r>
            <a:r>
              <a:rPr lang="en-US" sz="2200" i="1" dirty="0"/>
              <a:t>not </a:t>
            </a:r>
            <a:r>
              <a:rPr lang="en-US" sz="2200" i="1" dirty="0" err="1"/>
              <a:t>showstart</a:t>
            </a:r>
            <a:r>
              <a:rPr lang="en-US" sz="2200" i="1" dirty="0"/>
              <a:t>!</a:t>
            </a:r>
            <a:endParaRPr lang="EN-US" sz="2200" dirty="0"/>
          </a:p>
          <a:p>
            <a:r>
              <a:rPr lang="EN-US" sz="2400" dirty="0"/>
              <a:t>Drastic impact on scheduler iteration computation requirement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1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Transparent in function – modifying job attributes</a:t>
            </a:r>
          </a:p>
          <a:p>
            <a:r>
              <a:rPr lang="en-US" dirty="0"/>
              <a:t>Used to apply utilization-beneficial shape consolidation for Topology Aware logic</a:t>
            </a:r>
          </a:p>
          <a:p>
            <a:r>
              <a:rPr lang="en-US" dirty="0"/>
              <a:t>Used to manage logical torus placement separation fence, when needed, between conflicting job geometries</a:t>
            </a:r>
            <a:br>
              <a:rPr lang="en-US" dirty="0"/>
            </a:br>
            <a:r>
              <a:rPr lang="en-US" dirty="0"/>
              <a:t>“long &amp; narrow” vs. “wide/large”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used to launch and record historical results</a:t>
            </a:r>
          </a:p>
          <a:p>
            <a:pPr lvl="1"/>
            <a:r>
              <a:rPr lang="en-US" dirty="0"/>
              <a:t>Command responsiveness</a:t>
            </a:r>
          </a:p>
          <a:p>
            <a:pPr lvl="1"/>
            <a:r>
              <a:rPr lang="en-US" dirty="0"/>
              <a:t>Scheduler state</a:t>
            </a:r>
          </a:p>
          <a:p>
            <a:pPr lvl="1"/>
            <a:r>
              <a:rPr lang="en-US" dirty="0"/>
              <a:t>Other Jenkins hosted regression tests rely on workload manager to launch test</a:t>
            </a:r>
          </a:p>
          <a:p>
            <a:r>
              <a:rPr lang="en-US" dirty="0"/>
              <a:t>Moab log monitored for key errors or known problem signatures, job reservation sliding,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Iteration time continually tracked and plotted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9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Dashboard from Collected Stats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15" y="1524000"/>
            <a:ext cx="8286569" cy="4191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5355"/>
            <a:ext cx="8382000" cy="41882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2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Utilization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15" y="1524000"/>
            <a:ext cx="8371170" cy="4191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18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Iteration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30790"/>
            <a:ext cx="8382000" cy="41774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7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level charging</a:t>
            </a:r>
          </a:p>
          <a:p>
            <a:r>
              <a:rPr lang="en-US" dirty="0"/>
              <a:t>Torque and Moab bisect community efforts by offering accounting options in both</a:t>
            </a:r>
          </a:p>
          <a:p>
            <a:r>
              <a:rPr lang="en-US" dirty="0"/>
              <a:t>Each has advantages and historical issues</a:t>
            </a:r>
          </a:p>
          <a:p>
            <a:r>
              <a:rPr lang="en-US" dirty="0"/>
              <a:t>Using Torque accounting now, moving to Moab</a:t>
            </a:r>
          </a:p>
          <a:p>
            <a:r>
              <a:rPr lang="en-US" dirty="0"/>
              <a:t>Moab should be superset of information (e.g. reservations)</a:t>
            </a:r>
          </a:p>
          <a:p>
            <a:r>
              <a:rPr lang="en-US" dirty="0"/>
              <a:t>We still must augment with additional job metadata we parse from other streams (e.g. backfill status of job)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tima" charset="0"/>
                <a:ea typeface="ＭＳ Ｐゴシック" charset="0"/>
                <a:cs typeface="ＭＳ Ｐゴシック" charset="0"/>
              </a:rPr>
              <a:t>Blue Waters Computing System</a:t>
            </a: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>
                <a:latin typeface="+mj-lt"/>
              </a:rPr>
              <a:t>HPC Systems Professionals Workshop 2016</a:t>
            </a:r>
            <a:endParaRPr lang="en-US" dirty="0">
              <a:latin typeface="+mj-lt"/>
            </a:endParaRPr>
          </a:p>
        </p:txBody>
      </p:sp>
      <p:pic>
        <p:nvPicPr>
          <p:cNvPr id="43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67640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Elbow Connector 43"/>
          <p:cNvCxnSpPr/>
          <p:nvPr/>
        </p:nvCxnSpPr>
        <p:spPr>
          <a:xfrm flipV="1">
            <a:off x="4138613" y="3309938"/>
            <a:ext cx="2443162" cy="284162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47975" y="3594100"/>
            <a:ext cx="0" cy="1266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38975" y="2755900"/>
            <a:ext cx="0" cy="1144588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3"/>
          <p:cNvGrpSpPr>
            <a:grpSpLocks/>
          </p:cNvGrpSpPr>
          <p:nvPr/>
        </p:nvGrpSpPr>
        <p:grpSpPr bwMode="auto">
          <a:xfrm>
            <a:off x="6734175" y="3595688"/>
            <a:ext cx="1858963" cy="2297112"/>
            <a:chOff x="6629400" y="3124202"/>
            <a:chExt cx="1859280" cy="2298131"/>
          </a:xfrm>
        </p:grpSpPr>
        <p:pic>
          <p:nvPicPr>
            <p:cNvPr id="48" name="Picture 2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120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276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21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429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122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123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7338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124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886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25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038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126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4191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127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4343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129"/>
          <p:cNvGrpSpPr>
            <a:grpSpLocks/>
          </p:cNvGrpSpPr>
          <p:nvPr/>
        </p:nvGrpSpPr>
        <p:grpSpPr bwMode="auto">
          <a:xfrm>
            <a:off x="6276975" y="3748088"/>
            <a:ext cx="1858963" cy="2297112"/>
            <a:chOff x="6629400" y="3124202"/>
            <a:chExt cx="1859280" cy="2298131"/>
          </a:xfrm>
        </p:grpSpPr>
        <p:pic>
          <p:nvPicPr>
            <p:cNvPr id="68" name="Picture 130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3124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131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276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132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3429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133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3581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134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37338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135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38862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36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40386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137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41910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138" descr="sonexion-cabine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4343402"/>
              <a:ext cx="640080" cy="1078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" name="TextBox 4"/>
          <p:cNvSpPr txBox="1">
            <a:spLocks noChangeArrowheads="1"/>
          </p:cNvSpPr>
          <p:nvPr/>
        </p:nvSpPr>
        <p:spPr bwMode="auto">
          <a:xfrm>
            <a:off x="6781800" y="6019800"/>
            <a:ext cx="2155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latin typeface="+mj-lt"/>
              </a:rPr>
              <a:t>Sonexion: 26 usable PB</a:t>
            </a:r>
          </a:p>
        </p:txBody>
      </p:sp>
      <p:sp>
        <p:nvSpPr>
          <p:cNvPr id="78" name="TextBox 128"/>
          <p:cNvSpPr txBox="1">
            <a:spLocks noChangeArrowheads="1"/>
          </p:cNvSpPr>
          <p:nvPr/>
        </p:nvSpPr>
        <p:spPr bwMode="auto">
          <a:xfrm>
            <a:off x="7678738" y="3160713"/>
            <a:ext cx="958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latin typeface="+mj-lt"/>
              </a:rPr>
              <a:t>&gt;1 TB/sec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3457575" y="2527300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2" descr="C:\Users\jpb\AppData\Local\Microsoft\Windows\Temporary Internet Files\Content.Outlook\W1Q64ICI\bw-head-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05000"/>
            <a:ext cx="82296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49"/>
          <p:cNvSpPr txBox="1">
            <a:spLocks noChangeArrowheads="1"/>
          </p:cNvSpPr>
          <p:nvPr/>
        </p:nvSpPr>
        <p:spPr bwMode="auto">
          <a:xfrm>
            <a:off x="4038600" y="3962400"/>
            <a:ext cx="9317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latin typeface="+mj-lt"/>
              </a:rPr>
              <a:t>66 GB/sec</a:t>
            </a:r>
          </a:p>
        </p:txBody>
      </p:sp>
      <p:pic>
        <p:nvPicPr>
          <p:cNvPr id="82" name="Picture 146" descr="GLIF_5-11_NA_2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735513"/>
            <a:ext cx="2743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/>
          <p:cNvCxnSpPr/>
          <p:nvPr/>
        </p:nvCxnSpPr>
        <p:spPr>
          <a:xfrm>
            <a:off x="3990975" y="3705225"/>
            <a:ext cx="0" cy="830263"/>
          </a:xfrm>
          <a:prstGeom prst="line">
            <a:avLst/>
          </a:prstGeom>
          <a:ln w="254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174"/>
          <p:cNvSpPr>
            <a:spLocks noChangeArrowheads="1"/>
          </p:cNvSpPr>
          <p:nvPr/>
        </p:nvSpPr>
        <p:spPr bwMode="auto">
          <a:xfrm>
            <a:off x="2619375" y="3288565"/>
            <a:ext cx="1600200" cy="5121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10/40/100 Gb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Ethernet Switch</a:t>
            </a:r>
          </a:p>
        </p:txBody>
      </p:sp>
      <p:sp>
        <p:nvSpPr>
          <p:cNvPr id="85" name="TextBox 157"/>
          <p:cNvSpPr txBox="1">
            <a:spLocks noChangeArrowheads="1"/>
          </p:cNvSpPr>
          <p:nvPr/>
        </p:nvSpPr>
        <p:spPr bwMode="auto">
          <a:xfrm>
            <a:off x="4030663" y="6019800"/>
            <a:ext cx="25896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latin typeface="+mj-lt"/>
              </a:rPr>
              <a:t>Spectra Logic: 200 usable PB</a:t>
            </a:r>
          </a:p>
        </p:txBody>
      </p:sp>
      <p:sp>
        <p:nvSpPr>
          <p:cNvPr id="86" name="TextBox 158"/>
          <p:cNvSpPr txBox="1">
            <a:spLocks noChangeArrowheads="1"/>
          </p:cNvSpPr>
          <p:nvPr/>
        </p:nvSpPr>
        <p:spPr bwMode="auto">
          <a:xfrm>
            <a:off x="1524000" y="4114800"/>
            <a:ext cx="11129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>
                <a:latin typeface="+mj-lt"/>
              </a:rPr>
              <a:t>120+ GB/sec</a:t>
            </a:r>
          </a:p>
        </p:txBody>
      </p:sp>
      <p:sp>
        <p:nvSpPr>
          <p:cNvPr id="87" name="TextBox 159"/>
          <p:cNvSpPr txBox="1">
            <a:spLocks noChangeArrowheads="1"/>
          </p:cNvSpPr>
          <p:nvPr/>
        </p:nvSpPr>
        <p:spPr bwMode="auto">
          <a:xfrm>
            <a:off x="840668" y="6096000"/>
            <a:ext cx="15698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b="1" dirty="0">
                <a:latin typeface="+mj-lt"/>
              </a:rPr>
              <a:t>300+ Gbps WAN</a:t>
            </a:r>
          </a:p>
        </p:txBody>
      </p:sp>
      <p:sp>
        <p:nvSpPr>
          <p:cNvPr id="88" name="Rectangle 174"/>
          <p:cNvSpPr>
            <a:spLocks noChangeArrowheads="1"/>
          </p:cNvSpPr>
          <p:nvPr/>
        </p:nvSpPr>
        <p:spPr bwMode="auto">
          <a:xfrm>
            <a:off x="6433350" y="3150205"/>
            <a:ext cx="1190930" cy="3173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IB Switch</a:t>
            </a:r>
          </a:p>
        </p:txBody>
      </p:sp>
      <p:pic>
        <p:nvPicPr>
          <p:cNvPr id="89" name="Picture 1" descr="SpectraLogic_T-FinityTapeLibrar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43400"/>
            <a:ext cx="228600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174"/>
          <p:cNvSpPr>
            <a:spLocks noChangeArrowheads="1"/>
          </p:cNvSpPr>
          <p:nvPr/>
        </p:nvSpPr>
        <p:spPr bwMode="auto">
          <a:xfrm>
            <a:off x="4724399" y="3235911"/>
            <a:ext cx="1247775" cy="5121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b="1" dirty="0">
                <a:solidFill>
                  <a:srgbClr val="000000"/>
                </a:solidFill>
                <a:latin typeface="+mj-lt"/>
              </a:rPr>
              <a:t>External Servers</a:t>
            </a:r>
          </a:p>
        </p:txBody>
      </p:sp>
      <p:sp>
        <p:nvSpPr>
          <p:cNvPr id="91" name="TextBox 157"/>
          <p:cNvSpPr txBox="1">
            <a:spLocks noChangeArrowheads="1"/>
          </p:cNvSpPr>
          <p:nvPr/>
        </p:nvSpPr>
        <p:spPr bwMode="auto">
          <a:xfrm>
            <a:off x="152400" y="2859088"/>
            <a:ext cx="26743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b="1" dirty="0">
                <a:latin typeface="+mj-lt"/>
              </a:rPr>
              <a:t>Aggregate Memory – 1.66 PB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52400" y="3149600"/>
            <a:ext cx="8839200" cy="338772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36563" y="3235325"/>
            <a:ext cx="1925637" cy="739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Scuba Subsystem - </a:t>
            </a:r>
            <a:r>
              <a:rPr lang="en-US" sz="1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Storage Configuration for User Best Access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3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Simulators exist at </a:t>
            </a:r>
            <a:r>
              <a:rPr lang="EN-US"/>
              <a:t>multiple levels</a:t>
            </a:r>
            <a:endParaRPr lang="EN-US"/>
          </a:p>
          <a:p>
            <a:pPr lvl="1"/>
            <a:r>
              <a:rPr lang="EN-US"/>
              <a:t>ALPS/Torque/Moab</a:t>
            </a:r>
            <a:endParaRPr lang="EN-US"/>
          </a:p>
          <a:p>
            <a:r>
              <a:rPr lang="EN-US"/>
              <a:t>No customer access to Cray ALPS simulator</a:t>
            </a:r>
            <a:endParaRPr lang="EN-US"/>
          </a:p>
          <a:p>
            <a:r>
              <a:rPr lang="EN-US"/>
              <a:t>Torque Simulator (</a:t>
            </a:r>
            <a:r>
              <a:rPr lang="EN-US"/>
              <a:t>NativeRM) </a:t>
            </a:r>
            <a:r>
              <a:rPr lang="EN-US"/>
              <a:t>is not performant for *many* job testing, but works well for validation of real Moab policy or fixes against a many node scenario (Blue Waters configuration can be faked to </a:t>
            </a:r>
            <a:r>
              <a:rPr lang="EN-US"/>
              <a:t>Moab)</a:t>
            </a:r>
            <a:endParaRPr lang="EN-US"/>
          </a:p>
          <a:p>
            <a:r>
              <a:rPr lang="EN-US"/>
              <a:t>Moab simulator refactored, not mature yet (show stopping bugs)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5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and Bug Review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review of scheduler policy, it’s impact, users reported issues, resource management efficiency</a:t>
            </a:r>
          </a:p>
          <a:p>
            <a:r>
              <a:rPr lang="en-US" dirty="0"/>
              <a:t>Semi-weekly review of bugs, workarounds, and resolution progress with vendors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54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&amp;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frequently reminded of best practices, discount incentives, documentation location</a:t>
            </a:r>
          </a:p>
          <a:p>
            <a:r>
              <a:rPr lang="en-US" dirty="0"/>
              <a:t>Expose policy enough to set expectations; stop shy of exposing so much it’s game-vulnerable</a:t>
            </a:r>
          </a:p>
          <a:p>
            <a:r>
              <a:rPr lang="en-US" dirty="0"/>
              <a:t>Internal documentation for administering the machine and policy goals – constantly growing admin knowledge 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scale and Topology Aware scheduling present unique challenges – many are common though and simply magnified</a:t>
            </a:r>
          </a:p>
          <a:p>
            <a:r>
              <a:rPr lang="en-US" dirty="0"/>
              <a:t>Determining scheduling policy is a complex game of balancing tradeoffs between goals</a:t>
            </a:r>
          </a:p>
          <a:p>
            <a:r>
              <a:rPr lang="en-US" dirty="0"/>
              <a:t>Policy goals are mostly common (be perfect in all aspects), but vary in emphasis</a:t>
            </a:r>
          </a:p>
          <a:p>
            <a:r>
              <a:rPr lang="en-US" dirty="0"/>
              <a:t>Jobs are an uncontrolled variable in a complex equation – but desired behavior can be incentivized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9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990600"/>
            <a:ext cx="8839200" cy="54102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4" name="Title 13"/>
          <p:cNvSpPr>
            <a:spLocks noGrp="1"/>
          </p:cNvSpPr>
          <p:nvPr>
            <p:ph type="title"/>
          </p:nvPr>
        </p:nvSpPr>
        <p:spPr>
          <a:xfrm>
            <a:off x="304800" y="914400"/>
            <a:ext cx="8382000" cy="762000"/>
          </a:xfrm>
        </p:spPr>
        <p:txBody>
          <a:bodyPr/>
          <a:lstStyle/>
          <a:p>
            <a:endParaRPr lang="en-US">
              <a:latin typeface="Century Gothic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011" y="963415"/>
            <a:ext cx="83820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g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9863" y="2976563"/>
            <a:ext cx="2286000" cy="2895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5122863" y="1001713"/>
            <a:ext cx="3505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>
                <a:solidFill>
                  <a:srgbClr val="000000"/>
                </a:solidFill>
              </a:rPr>
              <a:t>Cray XE6/XK7 - 288 Cabinets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65011" y="1420615"/>
            <a:ext cx="4191000" cy="762000"/>
          </a:xfrm>
          <a:prstGeom prst="rect">
            <a:avLst/>
          </a:prstGeom>
          <a:ln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nvex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4680" tIns="49680" rIns="94680" bIns="4968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</a:rPr>
              <a:t>XE6 Compute Nodes - 5,659 Blades – 22,636 Nodes –  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</a:rPr>
              <a:t>362,176 FP (bulldozer) Cores – 724,352 Integer Cores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855663" y="2487613"/>
            <a:ext cx="0" cy="4572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55663" y="2944813"/>
            <a:ext cx="6858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541463" y="2487613"/>
            <a:ext cx="0" cy="8382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0263" y="4283075"/>
            <a:ext cx="1735137" cy="822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1" name="Rectangle 149"/>
          <p:cNvSpPr>
            <a:spLocks noChangeArrowheads="1"/>
          </p:cNvSpPr>
          <p:nvPr/>
        </p:nvSpPr>
        <p:spPr bwMode="auto">
          <a:xfrm>
            <a:off x="550863" y="1420813"/>
            <a:ext cx="9144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chemeClr val="tx1"/>
                </a:solidFill>
              </a:rPr>
              <a:t>DSL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chemeClr val="tx1"/>
                </a:solidFill>
              </a:rPr>
              <a:t>48 Nodes</a:t>
            </a:r>
          </a:p>
        </p:txBody>
      </p:sp>
      <p:sp>
        <p:nvSpPr>
          <p:cNvPr id="52" name="Rectangle 149"/>
          <p:cNvSpPr>
            <a:spLocks noChangeArrowheads="1"/>
          </p:cNvSpPr>
          <p:nvPr/>
        </p:nvSpPr>
        <p:spPr bwMode="auto">
          <a:xfrm>
            <a:off x="550863" y="1801813"/>
            <a:ext cx="914400" cy="381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>
                <a:solidFill>
                  <a:schemeClr val="tx1"/>
                </a:solidFill>
              </a:rPr>
              <a:t>Resource 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900" dirty="0">
                <a:solidFill>
                  <a:schemeClr val="tx1"/>
                </a:solidFill>
              </a:rPr>
              <a:t>Manager (MOM)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900" dirty="0">
                <a:solidFill>
                  <a:schemeClr val="tx1"/>
                </a:solidFill>
              </a:rPr>
              <a:t>64 Nodes</a:t>
            </a:r>
          </a:p>
        </p:txBody>
      </p:sp>
      <p:sp>
        <p:nvSpPr>
          <p:cNvPr id="54" name="Rectangle 149"/>
          <p:cNvSpPr>
            <a:spLocks noChangeArrowheads="1"/>
          </p:cNvSpPr>
          <p:nvPr/>
        </p:nvSpPr>
        <p:spPr bwMode="auto">
          <a:xfrm>
            <a:off x="4360611" y="3129061"/>
            <a:ext cx="1371600" cy="533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 err="1">
                <a:solidFill>
                  <a:srgbClr val="000000"/>
                </a:solidFill>
              </a:rPr>
              <a:t>esLogin</a:t>
            </a:r>
            <a:r>
              <a:rPr lang="en-GB" sz="1100" dirty="0">
                <a:solidFill>
                  <a:srgbClr val="000000"/>
                </a:solidFill>
              </a:rPr>
              <a:t> 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4 Nodes</a:t>
            </a:r>
          </a:p>
        </p:txBody>
      </p:sp>
      <p:sp>
        <p:nvSpPr>
          <p:cNvPr id="55" name="Rectangle 149"/>
          <p:cNvSpPr>
            <a:spLocks noChangeArrowheads="1"/>
          </p:cNvSpPr>
          <p:nvPr/>
        </p:nvSpPr>
        <p:spPr bwMode="auto">
          <a:xfrm>
            <a:off x="4360611" y="3814861"/>
            <a:ext cx="13716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Import/Export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Nodes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5732463" y="5872163"/>
            <a:ext cx="3810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149"/>
          <p:cNvSpPr>
            <a:spLocks noChangeArrowheads="1"/>
          </p:cNvSpPr>
          <p:nvPr/>
        </p:nvSpPr>
        <p:spPr bwMode="auto">
          <a:xfrm>
            <a:off x="4360611" y="4855348"/>
            <a:ext cx="1371600" cy="4572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Management Node</a:t>
            </a:r>
          </a:p>
        </p:txBody>
      </p:sp>
      <p:sp>
        <p:nvSpPr>
          <p:cNvPr id="25628" name="TextBox 73"/>
          <p:cNvSpPr txBox="1">
            <a:spLocks noChangeArrowheads="1"/>
          </p:cNvSpPr>
          <p:nvPr/>
        </p:nvSpPr>
        <p:spPr bwMode="auto">
          <a:xfrm>
            <a:off x="3979863" y="5427663"/>
            <a:ext cx="2209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>
                <a:solidFill>
                  <a:schemeClr val="bg1"/>
                </a:solidFill>
              </a:rPr>
              <a:t>esServers Cabinets</a:t>
            </a:r>
          </a:p>
        </p:txBody>
      </p:sp>
      <p:sp>
        <p:nvSpPr>
          <p:cNvPr id="75" name="Rectangle 149"/>
          <p:cNvSpPr>
            <a:spLocks noChangeArrowheads="1"/>
          </p:cNvSpPr>
          <p:nvPr/>
        </p:nvSpPr>
        <p:spPr bwMode="auto">
          <a:xfrm>
            <a:off x="4360611" y="4348261"/>
            <a:ext cx="1371600" cy="35826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HPSS Data Mover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Nodes</a:t>
            </a:r>
          </a:p>
        </p:txBody>
      </p:sp>
      <p:sp>
        <p:nvSpPr>
          <p:cNvPr id="76" name="Rectangle 1"/>
          <p:cNvSpPr>
            <a:spLocks noChangeArrowheads="1"/>
          </p:cNvSpPr>
          <p:nvPr/>
        </p:nvSpPr>
        <p:spPr bwMode="auto">
          <a:xfrm>
            <a:off x="5656011" y="1420615"/>
            <a:ext cx="2819400" cy="7620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lIns="94680" tIns="49680" rIns="94680" bIns="4968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</a:rPr>
              <a:t>XK7  GPU Nodes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</a:rPr>
              <a:t>1057 Blades – 4,228 Nodes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400" dirty="0">
                <a:solidFill>
                  <a:srgbClr val="000000"/>
                </a:solidFill>
              </a:rPr>
              <a:t>33,824 FP Cores – 4,228 GPUs</a:t>
            </a:r>
          </a:p>
        </p:txBody>
      </p:sp>
      <p:sp>
        <p:nvSpPr>
          <p:cNvPr id="213" name="Rectangle 174"/>
          <p:cNvSpPr>
            <a:spLocks noChangeArrowheads="1"/>
          </p:cNvSpPr>
          <p:nvPr/>
        </p:nvSpPr>
        <p:spPr bwMode="auto">
          <a:xfrm>
            <a:off x="7180263" y="4267200"/>
            <a:ext cx="1754187" cy="6096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 err="1">
                <a:solidFill>
                  <a:srgbClr val="000000"/>
                </a:solidFill>
              </a:rPr>
              <a:t>Sonexion</a:t>
            </a:r>
            <a:endParaRPr lang="en-GB" sz="1100" dirty="0">
              <a:solidFill>
                <a:srgbClr val="000000"/>
              </a:solidFill>
            </a:endParaRP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25+ usable PB online storage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36 racks</a:t>
            </a:r>
          </a:p>
        </p:txBody>
      </p:sp>
      <p:grpSp>
        <p:nvGrpSpPr>
          <p:cNvPr id="25636" name="Group 216"/>
          <p:cNvGrpSpPr>
            <a:grpSpLocks/>
          </p:cNvGrpSpPr>
          <p:nvPr/>
        </p:nvGrpSpPr>
        <p:grpSpPr bwMode="auto">
          <a:xfrm>
            <a:off x="7486650" y="4800600"/>
            <a:ext cx="1217613" cy="163513"/>
            <a:chOff x="2429240" y="4876800"/>
            <a:chExt cx="1216860" cy="163496"/>
          </a:xfrm>
        </p:grpSpPr>
        <p:grpSp>
          <p:nvGrpSpPr>
            <p:cNvPr id="25704" name="Group 152"/>
            <p:cNvGrpSpPr>
              <a:grpSpLocks/>
            </p:cNvGrpSpPr>
            <p:nvPr/>
          </p:nvGrpSpPr>
          <p:grpSpPr bwMode="auto">
            <a:xfrm>
              <a:off x="2586011" y="4876800"/>
              <a:ext cx="131740" cy="163496"/>
              <a:chOff x="588" y="1373"/>
              <a:chExt cx="100" cy="129"/>
            </a:xfrm>
          </p:grpSpPr>
          <p:sp>
            <p:nvSpPr>
              <p:cNvPr id="25733" name="Rectangle 153"/>
              <p:cNvSpPr>
                <a:spLocks noChangeArrowheads="1"/>
              </p:cNvSpPr>
              <p:nvPr/>
            </p:nvSpPr>
            <p:spPr bwMode="auto">
              <a:xfrm>
                <a:off x="588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34" name="Oval 154"/>
              <p:cNvSpPr>
                <a:spLocks noChangeArrowheads="1"/>
              </p:cNvSpPr>
              <p:nvPr/>
            </p:nvSpPr>
            <p:spPr bwMode="auto">
              <a:xfrm>
                <a:off x="588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35" name="Oval 155"/>
              <p:cNvSpPr>
                <a:spLocks noChangeArrowheads="1"/>
              </p:cNvSpPr>
              <p:nvPr/>
            </p:nvSpPr>
            <p:spPr bwMode="auto">
              <a:xfrm>
                <a:off x="588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05" name="Group 156"/>
            <p:cNvGrpSpPr>
              <a:grpSpLocks/>
            </p:cNvGrpSpPr>
            <p:nvPr/>
          </p:nvGrpSpPr>
          <p:grpSpPr bwMode="auto">
            <a:xfrm>
              <a:off x="2895600" y="4876800"/>
              <a:ext cx="131740" cy="163496"/>
              <a:chOff x="823" y="1373"/>
              <a:chExt cx="100" cy="129"/>
            </a:xfrm>
          </p:grpSpPr>
          <p:sp>
            <p:nvSpPr>
              <p:cNvPr id="25730" name="Rectangle 157"/>
              <p:cNvSpPr>
                <a:spLocks noChangeArrowheads="1"/>
              </p:cNvSpPr>
              <p:nvPr/>
            </p:nvSpPr>
            <p:spPr bwMode="auto">
              <a:xfrm>
                <a:off x="823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31" name="Oval 158"/>
              <p:cNvSpPr>
                <a:spLocks noChangeArrowheads="1"/>
              </p:cNvSpPr>
              <p:nvPr/>
            </p:nvSpPr>
            <p:spPr bwMode="auto">
              <a:xfrm>
                <a:off x="823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32" name="Oval 159"/>
              <p:cNvSpPr>
                <a:spLocks noChangeArrowheads="1"/>
              </p:cNvSpPr>
              <p:nvPr/>
            </p:nvSpPr>
            <p:spPr bwMode="auto">
              <a:xfrm>
                <a:off x="823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06" name="Group 160"/>
            <p:cNvGrpSpPr>
              <a:grpSpLocks/>
            </p:cNvGrpSpPr>
            <p:nvPr/>
          </p:nvGrpSpPr>
          <p:grpSpPr bwMode="auto">
            <a:xfrm>
              <a:off x="2429240" y="4876800"/>
              <a:ext cx="131740" cy="163496"/>
              <a:chOff x="469" y="1373"/>
              <a:chExt cx="100" cy="129"/>
            </a:xfrm>
          </p:grpSpPr>
          <p:sp>
            <p:nvSpPr>
              <p:cNvPr id="25727" name="Rectangle 161"/>
              <p:cNvSpPr>
                <a:spLocks noChangeArrowheads="1"/>
              </p:cNvSpPr>
              <p:nvPr/>
            </p:nvSpPr>
            <p:spPr bwMode="auto">
              <a:xfrm>
                <a:off x="469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8" name="Oval 162"/>
              <p:cNvSpPr>
                <a:spLocks noChangeArrowheads="1"/>
              </p:cNvSpPr>
              <p:nvPr/>
            </p:nvSpPr>
            <p:spPr bwMode="auto">
              <a:xfrm>
                <a:off x="469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9" name="Oval 163"/>
              <p:cNvSpPr>
                <a:spLocks noChangeArrowheads="1"/>
              </p:cNvSpPr>
              <p:nvPr/>
            </p:nvSpPr>
            <p:spPr bwMode="auto">
              <a:xfrm>
                <a:off x="469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07" name="Group 168"/>
            <p:cNvGrpSpPr>
              <a:grpSpLocks/>
            </p:cNvGrpSpPr>
            <p:nvPr/>
          </p:nvGrpSpPr>
          <p:grpSpPr bwMode="auto">
            <a:xfrm>
              <a:off x="2744099" y="4876800"/>
              <a:ext cx="131740" cy="163496"/>
              <a:chOff x="708" y="1373"/>
              <a:chExt cx="100" cy="129"/>
            </a:xfrm>
          </p:grpSpPr>
          <p:sp>
            <p:nvSpPr>
              <p:cNvPr id="25724" name="Rectangle 169"/>
              <p:cNvSpPr>
                <a:spLocks noChangeArrowheads="1"/>
              </p:cNvSpPr>
              <p:nvPr/>
            </p:nvSpPr>
            <p:spPr bwMode="auto">
              <a:xfrm>
                <a:off x="708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5" name="Oval 170"/>
              <p:cNvSpPr>
                <a:spLocks noChangeArrowheads="1"/>
              </p:cNvSpPr>
              <p:nvPr/>
            </p:nvSpPr>
            <p:spPr bwMode="auto">
              <a:xfrm>
                <a:off x="708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6" name="Oval 171"/>
              <p:cNvSpPr>
                <a:spLocks noChangeArrowheads="1"/>
              </p:cNvSpPr>
              <p:nvPr/>
            </p:nvSpPr>
            <p:spPr bwMode="auto">
              <a:xfrm>
                <a:off x="708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08" name="Group 152"/>
            <p:cNvGrpSpPr>
              <a:grpSpLocks/>
            </p:cNvGrpSpPr>
            <p:nvPr/>
          </p:nvGrpSpPr>
          <p:grpSpPr bwMode="auto">
            <a:xfrm>
              <a:off x="3204771" y="4876800"/>
              <a:ext cx="131740" cy="163496"/>
              <a:chOff x="588" y="1373"/>
              <a:chExt cx="100" cy="129"/>
            </a:xfrm>
          </p:grpSpPr>
          <p:sp>
            <p:nvSpPr>
              <p:cNvPr id="25721" name="Rectangle 153"/>
              <p:cNvSpPr>
                <a:spLocks noChangeArrowheads="1"/>
              </p:cNvSpPr>
              <p:nvPr/>
            </p:nvSpPr>
            <p:spPr bwMode="auto">
              <a:xfrm>
                <a:off x="588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2" name="Oval 154"/>
              <p:cNvSpPr>
                <a:spLocks noChangeArrowheads="1"/>
              </p:cNvSpPr>
              <p:nvPr/>
            </p:nvSpPr>
            <p:spPr bwMode="auto">
              <a:xfrm>
                <a:off x="588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3" name="Oval 155"/>
              <p:cNvSpPr>
                <a:spLocks noChangeArrowheads="1"/>
              </p:cNvSpPr>
              <p:nvPr/>
            </p:nvSpPr>
            <p:spPr bwMode="auto">
              <a:xfrm>
                <a:off x="588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09" name="Group 156"/>
            <p:cNvGrpSpPr>
              <a:grpSpLocks/>
            </p:cNvGrpSpPr>
            <p:nvPr/>
          </p:nvGrpSpPr>
          <p:grpSpPr bwMode="auto">
            <a:xfrm>
              <a:off x="3514360" y="4876800"/>
              <a:ext cx="131740" cy="163496"/>
              <a:chOff x="823" y="1373"/>
              <a:chExt cx="100" cy="129"/>
            </a:xfrm>
          </p:grpSpPr>
          <p:sp>
            <p:nvSpPr>
              <p:cNvPr id="25718" name="Rectangle 157"/>
              <p:cNvSpPr>
                <a:spLocks noChangeArrowheads="1"/>
              </p:cNvSpPr>
              <p:nvPr/>
            </p:nvSpPr>
            <p:spPr bwMode="auto">
              <a:xfrm>
                <a:off x="823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19" name="Oval 158"/>
              <p:cNvSpPr>
                <a:spLocks noChangeArrowheads="1"/>
              </p:cNvSpPr>
              <p:nvPr/>
            </p:nvSpPr>
            <p:spPr bwMode="auto">
              <a:xfrm>
                <a:off x="823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20" name="Oval 159"/>
              <p:cNvSpPr>
                <a:spLocks noChangeArrowheads="1"/>
              </p:cNvSpPr>
              <p:nvPr/>
            </p:nvSpPr>
            <p:spPr bwMode="auto">
              <a:xfrm>
                <a:off x="823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10" name="Group 160"/>
            <p:cNvGrpSpPr>
              <a:grpSpLocks/>
            </p:cNvGrpSpPr>
            <p:nvPr/>
          </p:nvGrpSpPr>
          <p:grpSpPr bwMode="auto">
            <a:xfrm>
              <a:off x="3048000" y="4876800"/>
              <a:ext cx="131740" cy="163496"/>
              <a:chOff x="469" y="1373"/>
              <a:chExt cx="100" cy="129"/>
            </a:xfrm>
          </p:grpSpPr>
          <p:sp>
            <p:nvSpPr>
              <p:cNvPr id="25715" name="Rectangle 161"/>
              <p:cNvSpPr>
                <a:spLocks noChangeArrowheads="1"/>
              </p:cNvSpPr>
              <p:nvPr/>
            </p:nvSpPr>
            <p:spPr bwMode="auto">
              <a:xfrm>
                <a:off x="469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16" name="Oval 162"/>
              <p:cNvSpPr>
                <a:spLocks noChangeArrowheads="1"/>
              </p:cNvSpPr>
              <p:nvPr/>
            </p:nvSpPr>
            <p:spPr bwMode="auto">
              <a:xfrm>
                <a:off x="469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17" name="Oval 163"/>
              <p:cNvSpPr>
                <a:spLocks noChangeArrowheads="1"/>
              </p:cNvSpPr>
              <p:nvPr/>
            </p:nvSpPr>
            <p:spPr bwMode="auto">
              <a:xfrm>
                <a:off x="469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  <p:grpSp>
          <p:nvGrpSpPr>
            <p:cNvPr id="25711" name="Group 168"/>
            <p:cNvGrpSpPr>
              <a:grpSpLocks/>
            </p:cNvGrpSpPr>
            <p:nvPr/>
          </p:nvGrpSpPr>
          <p:grpSpPr bwMode="auto">
            <a:xfrm>
              <a:off x="3362859" y="4876800"/>
              <a:ext cx="131740" cy="163496"/>
              <a:chOff x="708" y="1373"/>
              <a:chExt cx="100" cy="129"/>
            </a:xfrm>
          </p:grpSpPr>
          <p:sp>
            <p:nvSpPr>
              <p:cNvPr id="25712" name="Rectangle 169"/>
              <p:cNvSpPr>
                <a:spLocks noChangeArrowheads="1"/>
              </p:cNvSpPr>
              <p:nvPr/>
            </p:nvSpPr>
            <p:spPr bwMode="auto">
              <a:xfrm>
                <a:off x="708" y="1403"/>
                <a:ext cx="100" cy="70"/>
              </a:xfrm>
              <a:prstGeom prst="rect">
                <a:avLst/>
              </a:prstGeom>
              <a:solidFill>
                <a:srgbClr val="99FF33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13" name="Oval 170"/>
              <p:cNvSpPr>
                <a:spLocks noChangeArrowheads="1"/>
              </p:cNvSpPr>
              <p:nvPr/>
            </p:nvSpPr>
            <p:spPr bwMode="auto">
              <a:xfrm>
                <a:off x="708" y="1373"/>
                <a:ext cx="100" cy="55"/>
              </a:xfrm>
              <a:prstGeom prst="ellipse">
                <a:avLst/>
              </a:prstGeom>
              <a:solidFill>
                <a:srgbClr val="0066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  <p:sp>
            <p:nvSpPr>
              <p:cNvPr id="25714" name="Oval 171"/>
              <p:cNvSpPr>
                <a:spLocks noChangeArrowheads="1"/>
              </p:cNvSpPr>
              <p:nvPr/>
            </p:nvSpPr>
            <p:spPr bwMode="auto">
              <a:xfrm>
                <a:off x="708" y="1448"/>
                <a:ext cx="100" cy="54"/>
              </a:xfrm>
              <a:prstGeom prst="ellipse">
                <a:avLst/>
              </a:prstGeom>
              <a:solidFill>
                <a:srgbClr val="00FF00"/>
              </a:solidFill>
              <a:ln w="18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100"/>
              </a:p>
            </p:txBody>
          </p:sp>
        </p:grpSp>
      </p:grpSp>
      <p:sp>
        <p:nvSpPr>
          <p:cNvPr id="247" name="Rectangle 150"/>
          <p:cNvSpPr>
            <a:spLocks noChangeArrowheads="1"/>
          </p:cNvSpPr>
          <p:nvPr/>
        </p:nvSpPr>
        <p:spPr bwMode="auto">
          <a:xfrm>
            <a:off x="550611" y="2182615"/>
            <a:ext cx="609600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BOOT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2 Nodes</a:t>
            </a:r>
          </a:p>
        </p:txBody>
      </p:sp>
      <p:sp>
        <p:nvSpPr>
          <p:cNvPr id="248" name="Rectangle 150"/>
          <p:cNvSpPr>
            <a:spLocks noChangeArrowheads="1"/>
          </p:cNvSpPr>
          <p:nvPr/>
        </p:nvSpPr>
        <p:spPr bwMode="auto">
          <a:xfrm>
            <a:off x="1160212" y="2182615"/>
            <a:ext cx="609600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SDB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2 Nodes</a:t>
            </a:r>
          </a:p>
        </p:txBody>
      </p:sp>
      <p:sp>
        <p:nvSpPr>
          <p:cNvPr id="249" name="Rectangle 149"/>
          <p:cNvSpPr>
            <a:spLocks noChangeArrowheads="1"/>
          </p:cNvSpPr>
          <p:nvPr/>
        </p:nvSpPr>
        <p:spPr bwMode="auto">
          <a:xfrm>
            <a:off x="2667000" y="2182615"/>
            <a:ext cx="1371600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Network GW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8 Nodes</a:t>
            </a:r>
          </a:p>
        </p:txBody>
      </p:sp>
      <p:sp>
        <p:nvSpPr>
          <p:cNvPr id="250" name="Rectangle 149"/>
          <p:cNvSpPr>
            <a:spLocks noChangeArrowheads="1"/>
          </p:cNvSpPr>
          <p:nvPr/>
        </p:nvSpPr>
        <p:spPr bwMode="auto">
          <a:xfrm>
            <a:off x="4038600" y="2182615"/>
            <a:ext cx="1219199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chemeClr val="tx1"/>
                </a:solidFill>
              </a:rPr>
              <a:t>Unassigned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chemeClr val="tx1"/>
                </a:solidFill>
              </a:rPr>
              <a:t>74 Nodes</a:t>
            </a:r>
          </a:p>
        </p:txBody>
      </p:sp>
      <p:sp>
        <p:nvSpPr>
          <p:cNvPr id="251" name="Rectangle 174"/>
          <p:cNvSpPr>
            <a:spLocks noChangeArrowheads="1"/>
          </p:cNvSpPr>
          <p:nvPr/>
        </p:nvSpPr>
        <p:spPr bwMode="auto">
          <a:xfrm>
            <a:off x="5257799" y="2182615"/>
            <a:ext cx="3217611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LNET Routers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582 Nodes</a:t>
            </a:r>
          </a:p>
        </p:txBody>
      </p:sp>
      <p:sp>
        <p:nvSpPr>
          <p:cNvPr id="262" name="Rectangle 174"/>
          <p:cNvSpPr>
            <a:spLocks noChangeArrowheads="1"/>
          </p:cNvSpPr>
          <p:nvPr/>
        </p:nvSpPr>
        <p:spPr bwMode="auto">
          <a:xfrm>
            <a:off x="7408611" y="351951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 err="1">
                <a:solidFill>
                  <a:srgbClr val="000000"/>
                </a:solidFill>
              </a:rPr>
              <a:t>InfiniBand</a:t>
            </a:r>
            <a:r>
              <a:rPr lang="en-GB" sz="1100" dirty="0">
                <a:solidFill>
                  <a:srgbClr val="000000"/>
                </a:solidFill>
              </a:rPr>
              <a:t> fabric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322263" y="3021013"/>
            <a:ext cx="1600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5656" name="Rectangle 141"/>
          <p:cNvSpPr>
            <a:spLocks noChangeArrowheads="1"/>
          </p:cNvSpPr>
          <p:nvPr/>
        </p:nvSpPr>
        <p:spPr bwMode="auto">
          <a:xfrm>
            <a:off x="422275" y="3427413"/>
            <a:ext cx="6953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800">
                <a:solidFill>
                  <a:srgbClr val="000000"/>
                </a:solidFill>
              </a:rPr>
              <a:t>Boot RAID</a:t>
            </a:r>
          </a:p>
        </p:txBody>
      </p:sp>
      <p:grpSp>
        <p:nvGrpSpPr>
          <p:cNvPr id="25657" name="Group 152"/>
          <p:cNvGrpSpPr>
            <a:grpSpLocks/>
          </p:cNvGrpSpPr>
          <p:nvPr/>
        </p:nvGrpSpPr>
        <p:grpSpPr bwMode="auto">
          <a:xfrm>
            <a:off x="631825" y="3249613"/>
            <a:ext cx="131763" cy="163512"/>
            <a:chOff x="588" y="1373"/>
            <a:chExt cx="100" cy="129"/>
          </a:xfrm>
        </p:grpSpPr>
        <p:sp>
          <p:nvSpPr>
            <p:cNvPr id="25701" name="Rectangle 153"/>
            <p:cNvSpPr>
              <a:spLocks noChangeArrowheads="1"/>
            </p:cNvSpPr>
            <p:nvPr/>
          </p:nvSpPr>
          <p:spPr bwMode="auto">
            <a:xfrm>
              <a:off x="588" y="1403"/>
              <a:ext cx="100" cy="70"/>
            </a:xfrm>
            <a:prstGeom prst="rect">
              <a:avLst/>
            </a:prstGeom>
            <a:solidFill>
              <a:srgbClr val="99FF33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2" name="Oval 154"/>
            <p:cNvSpPr>
              <a:spLocks noChangeArrowheads="1"/>
            </p:cNvSpPr>
            <p:nvPr/>
          </p:nvSpPr>
          <p:spPr bwMode="auto">
            <a:xfrm>
              <a:off x="588" y="1373"/>
              <a:ext cx="100" cy="55"/>
            </a:xfrm>
            <a:prstGeom prst="ellipse">
              <a:avLst/>
            </a:prstGeom>
            <a:solidFill>
              <a:srgbClr val="0066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" name="Oval 155"/>
            <p:cNvSpPr>
              <a:spLocks noChangeArrowheads="1"/>
            </p:cNvSpPr>
            <p:nvPr/>
          </p:nvSpPr>
          <p:spPr bwMode="auto">
            <a:xfrm>
              <a:off x="588" y="1448"/>
              <a:ext cx="100" cy="54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8" name="Group 156"/>
          <p:cNvGrpSpPr>
            <a:grpSpLocks/>
          </p:cNvGrpSpPr>
          <p:nvPr/>
        </p:nvGrpSpPr>
        <p:grpSpPr bwMode="auto">
          <a:xfrm>
            <a:off x="941388" y="3249613"/>
            <a:ext cx="131762" cy="163512"/>
            <a:chOff x="823" y="1373"/>
            <a:chExt cx="100" cy="129"/>
          </a:xfrm>
        </p:grpSpPr>
        <p:sp>
          <p:nvSpPr>
            <p:cNvPr id="25698" name="Rectangle 157"/>
            <p:cNvSpPr>
              <a:spLocks noChangeArrowheads="1"/>
            </p:cNvSpPr>
            <p:nvPr/>
          </p:nvSpPr>
          <p:spPr bwMode="auto">
            <a:xfrm>
              <a:off x="823" y="1403"/>
              <a:ext cx="100" cy="70"/>
            </a:xfrm>
            <a:prstGeom prst="rect">
              <a:avLst/>
            </a:prstGeom>
            <a:solidFill>
              <a:srgbClr val="99FF33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9" name="Oval 158"/>
            <p:cNvSpPr>
              <a:spLocks noChangeArrowheads="1"/>
            </p:cNvSpPr>
            <p:nvPr/>
          </p:nvSpPr>
          <p:spPr bwMode="auto">
            <a:xfrm>
              <a:off x="823" y="1373"/>
              <a:ext cx="100" cy="55"/>
            </a:xfrm>
            <a:prstGeom prst="ellipse">
              <a:avLst/>
            </a:prstGeom>
            <a:solidFill>
              <a:srgbClr val="0066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0" name="Oval 159"/>
            <p:cNvSpPr>
              <a:spLocks noChangeArrowheads="1"/>
            </p:cNvSpPr>
            <p:nvPr/>
          </p:nvSpPr>
          <p:spPr bwMode="auto">
            <a:xfrm>
              <a:off x="823" y="1448"/>
              <a:ext cx="100" cy="54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9" name="Group 160"/>
          <p:cNvGrpSpPr>
            <a:grpSpLocks/>
          </p:cNvGrpSpPr>
          <p:nvPr/>
        </p:nvGrpSpPr>
        <p:grpSpPr bwMode="auto">
          <a:xfrm>
            <a:off x="474663" y="3249613"/>
            <a:ext cx="131762" cy="163512"/>
            <a:chOff x="469" y="1373"/>
            <a:chExt cx="100" cy="129"/>
          </a:xfrm>
        </p:grpSpPr>
        <p:sp>
          <p:nvSpPr>
            <p:cNvPr id="25695" name="Rectangle 161"/>
            <p:cNvSpPr>
              <a:spLocks noChangeArrowheads="1"/>
            </p:cNvSpPr>
            <p:nvPr/>
          </p:nvSpPr>
          <p:spPr bwMode="auto">
            <a:xfrm>
              <a:off x="469" y="1403"/>
              <a:ext cx="100" cy="70"/>
            </a:xfrm>
            <a:prstGeom prst="rect">
              <a:avLst/>
            </a:prstGeom>
            <a:solidFill>
              <a:srgbClr val="99FF33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6" name="Oval 162"/>
            <p:cNvSpPr>
              <a:spLocks noChangeArrowheads="1"/>
            </p:cNvSpPr>
            <p:nvPr/>
          </p:nvSpPr>
          <p:spPr bwMode="auto">
            <a:xfrm>
              <a:off x="469" y="1373"/>
              <a:ext cx="100" cy="55"/>
            </a:xfrm>
            <a:prstGeom prst="ellipse">
              <a:avLst/>
            </a:prstGeom>
            <a:solidFill>
              <a:srgbClr val="0066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7" name="Oval 163"/>
            <p:cNvSpPr>
              <a:spLocks noChangeArrowheads="1"/>
            </p:cNvSpPr>
            <p:nvPr/>
          </p:nvSpPr>
          <p:spPr bwMode="auto">
            <a:xfrm>
              <a:off x="469" y="1448"/>
              <a:ext cx="100" cy="54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60" name="Group 168"/>
          <p:cNvGrpSpPr>
            <a:grpSpLocks/>
          </p:cNvGrpSpPr>
          <p:nvPr/>
        </p:nvGrpSpPr>
        <p:grpSpPr bwMode="auto">
          <a:xfrm>
            <a:off x="788988" y="3249613"/>
            <a:ext cx="131762" cy="163512"/>
            <a:chOff x="708" y="1373"/>
            <a:chExt cx="100" cy="129"/>
          </a:xfrm>
        </p:grpSpPr>
        <p:sp>
          <p:nvSpPr>
            <p:cNvPr id="25692" name="Rectangle 169"/>
            <p:cNvSpPr>
              <a:spLocks noChangeArrowheads="1"/>
            </p:cNvSpPr>
            <p:nvPr/>
          </p:nvSpPr>
          <p:spPr bwMode="auto">
            <a:xfrm>
              <a:off x="708" y="1403"/>
              <a:ext cx="100" cy="70"/>
            </a:xfrm>
            <a:prstGeom prst="rect">
              <a:avLst/>
            </a:prstGeom>
            <a:solidFill>
              <a:srgbClr val="99FF33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3" name="Oval 170"/>
            <p:cNvSpPr>
              <a:spLocks noChangeArrowheads="1"/>
            </p:cNvSpPr>
            <p:nvPr/>
          </p:nvSpPr>
          <p:spPr bwMode="auto">
            <a:xfrm>
              <a:off x="708" y="1373"/>
              <a:ext cx="100" cy="55"/>
            </a:xfrm>
            <a:prstGeom prst="ellipse">
              <a:avLst/>
            </a:prstGeom>
            <a:solidFill>
              <a:srgbClr val="0066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4" name="Oval 171"/>
            <p:cNvSpPr>
              <a:spLocks noChangeArrowheads="1"/>
            </p:cNvSpPr>
            <p:nvPr/>
          </p:nvSpPr>
          <p:spPr bwMode="auto">
            <a:xfrm>
              <a:off x="708" y="1448"/>
              <a:ext cx="100" cy="54"/>
            </a:xfrm>
            <a:prstGeom prst="ellipse">
              <a:avLst/>
            </a:prstGeom>
            <a:solidFill>
              <a:srgbClr val="00FF00"/>
            </a:solidFill>
            <a:ln w="18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61" name="Rectangle 172"/>
          <p:cNvSpPr>
            <a:spLocks noChangeArrowheads="1"/>
          </p:cNvSpPr>
          <p:nvPr/>
        </p:nvSpPr>
        <p:spPr bwMode="auto">
          <a:xfrm>
            <a:off x="422275" y="3198813"/>
            <a:ext cx="687388" cy="404812"/>
          </a:xfrm>
          <a:prstGeom prst="rect">
            <a:avLst/>
          </a:prstGeom>
          <a:noFill/>
          <a:ln w="18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TextBox 323"/>
          <p:cNvSpPr txBox="1">
            <a:spLocks noChangeArrowheads="1"/>
          </p:cNvSpPr>
          <p:nvPr/>
        </p:nvSpPr>
        <p:spPr bwMode="auto">
          <a:xfrm>
            <a:off x="407988" y="3630613"/>
            <a:ext cx="1220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</a:rPr>
              <a:t>Boot Cabinet</a:t>
            </a:r>
          </a:p>
        </p:txBody>
      </p:sp>
      <p:cxnSp>
        <p:nvCxnSpPr>
          <p:cNvPr id="325" name="Straight Connector 324"/>
          <p:cNvCxnSpPr/>
          <p:nvPr/>
        </p:nvCxnSpPr>
        <p:spPr>
          <a:xfrm>
            <a:off x="855663" y="2944813"/>
            <a:ext cx="68580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9" name="Rectangle 150"/>
          <p:cNvSpPr>
            <a:spLocks noChangeArrowheads="1"/>
          </p:cNvSpPr>
          <p:nvPr/>
        </p:nvSpPr>
        <p:spPr bwMode="auto">
          <a:xfrm>
            <a:off x="1236411" y="3173215"/>
            <a:ext cx="609600" cy="43338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SMW </a:t>
            </a:r>
          </a:p>
        </p:txBody>
      </p:sp>
      <p:sp>
        <p:nvSpPr>
          <p:cNvPr id="341" name="Rectangle 174"/>
          <p:cNvSpPr>
            <a:spLocks noChangeArrowheads="1"/>
          </p:cNvSpPr>
          <p:nvPr/>
        </p:nvSpPr>
        <p:spPr bwMode="auto">
          <a:xfrm>
            <a:off x="1846011" y="4326897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10/40/100 Gb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Ethernet Switch</a:t>
            </a:r>
          </a:p>
        </p:txBody>
      </p:sp>
      <p:sp>
        <p:nvSpPr>
          <p:cNvPr id="25670" name="TextBox 341"/>
          <p:cNvSpPr txBox="1">
            <a:spLocks noChangeArrowheads="1"/>
          </p:cNvSpPr>
          <p:nvPr/>
        </p:nvSpPr>
        <p:spPr bwMode="auto">
          <a:xfrm>
            <a:off x="606425" y="1001713"/>
            <a:ext cx="2344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Gemini Fabric (HSN)</a:t>
            </a:r>
          </a:p>
        </p:txBody>
      </p:sp>
      <p:cxnSp>
        <p:nvCxnSpPr>
          <p:cNvPr id="344" name="Elbow Connector 343"/>
          <p:cNvCxnSpPr/>
          <p:nvPr/>
        </p:nvCxnSpPr>
        <p:spPr>
          <a:xfrm rot="10800000" flipV="1">
            <a:off x="3065463" y="3395663"/>
            <a:ext cx="1295400" cy="11223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/>
          <p:nvPr/>
        </p:nvCxnSpPr>
        <p:spPr>
          <a:xfrm rot="5400000" flipH="1" flipV="1">
            <a:off x="2060576" y="3035300"/>
            <a:ext cx="1687512" cy="896937"/>
          </a:xfrm>
          <a:prstGeom prst="bentConnector3">
            <a:avLst>
              <a:gd name="adj1" fmla="val 668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Rectangle 149"/>
          <p:cNvSpPr>
            <a:spLocks noChangeArrowheads="1"/>
          </p:cNvSpPr>
          <p:nvPr/>
        </p:nvSpPr>
        <p:spPr bwMode="auto">
          <a:xfrm>
            <a:off x="1790666" y="2182615"/>
            <a:ext cx="876334" cy="457200"/>
          </a:xfrm>
          <a:prstGeom prst="rect">
            <a:avLst/>
          </a:prstGeom>
          <a:ln>
            <a:headEnd/>
            <a:tailEnd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lIns="94320" tIns="49320" rIns="94320" bIns="49320" anchor="ctr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RSIP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200" dirty="0">
                <a:solidFill>
                  <a:srgbClr val="000000"/>
                </a:solidFill>
              </a:rPr>
              <a:t>12Nodes</a:t>
            </a:r>
          </a:p>
        </p:txBody>
      </p:sp>
      <p:cxnSp>
        <p:nvCxnSpPr>
          <p:cNvPr id="355" name="Elbow Connector 354"/>
          <p:cNvCxnSpPr/>
          <p:nvPr/>
        </p:nvCxnSpPr>
        <p:spPr>
          <a:xfrm rot="16200000" flipH="1">
            <a:off x="7002463" y="2503488"/>
            <a:ext cx="879475" cy="11525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/>
          <p:nvPr/>
        </p:nvCxnSpPr>
        <p:spPr>
          <a:xfrm rot="10800000" flipV="1">
            <a:off x="5732463" y="3709988"/>
            <a:ext cx="1676400" cy="2952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Elbow Connector 362"/>
          <p:cNvCxnSpPr>
            <a:endCxn id="213" idx="0"/>
          </p:cNvCxnSpPr>
          <p:nvPr/>
        </p:nvCxnSpPr>
        <p:spPr>
          <a:xfrm rot="16200000" flipH="1">
            <a:off x="7778751" y="3987800"/>
            <a:ext cx="519112" cy="3968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Elbow Connector 370"/>
          <p:cNvCxnSpPr/>
          <p:nvPr/>
        </p:nvCxnSpPr>
        <p:spPr>
          <a:xfrm rot="10800000">
            <a:off x="3065463" y="4518025"/>
            <a:ext cx="1295400" cy="95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Elbow Connector 373"/>
          <p:cNvCxnSpPr/>
          <p:nvPr/>
        </p:nvCxnSpPr>
        <p:spPr>
          <a:xfrm rot="10800000" flipV="1">
            <a:off x="3065463" y="4005263"/>
            <a:ext cx="1295400" cy="5127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Elbow Connector 379"/>
          <p:cNvCxnSpPr/>
          <p:nvPr/>
        </p:nvCxnSpPr>
        <p:spPr>
          <a:xfrm>
            <a:off x="5732463" y="3395663"/>
            <a:ext cx="1676400" cy="3143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Oval 382"/>
          <p:cNvSpPr/>
          <p:nvPr/>
        </p:nvSpPr>
        <p:spPr>
          <a:xfrm>
            <a:off x="1414463" y="5230813"/>
            <a:ext cx="2090737" cy="80327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NCSAnet</a:t>
            </a:r>
            <a:endParaRPr lang="en-US" dirty="0"/>
          </a:p>
        </p:txBody>
      </p:sp>
      <p:cxnSp>
        <p:nvCxnSpPr>
          <p:cNvPr id="385" name="Elbow Connector 384"/>
          <p:cNvCxnSpPr/>
          <p:nvPr/>
        </p:nvCxnSpPr>
        <p:spPr>
          <a:xfrm rot="16200000" flipH="1">
            <a:off x="1498601" y="3370262"/>
            <a:ext cx="1687512" cy="2270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Elbow Connector 393"/>
          <p:cNvCxnSpPr>
            <a:endCxn id="383" idx="0"/>
          </p:cNvCxnSpPr>
          <p:nvPr/>
        </p:nvCxnSpPr>
        <p:spPr>
          <a:xfrm rot="16200000" flipH="1">
            <a:off x="2196307" y="4968081"/>
            <a:ext cx="522288" cy="317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Rectangle 401"/>
          <p:cNvSpPr/>
          <p:nvPr/>
        </p:nvSpPr>
        <p:spPr>
          <a:xfrm>
            <a:off x="7197725" y="5211763"/>
            <a:ext cx="1736725" cy="660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3" name="Rectangle 174"/>
          <p:cNvSpPr>
            <a:spLocks noChangeArrowheads="1"/>
          </p:cNvSpPr>
          <p:nvPr/>
        </p:nvSpPr>
        <p:spPr bwMode="auto">
          <a:xfrm>
            <a:off x="7359650" y="5348288"/>
            <a:ext cx="1447800" cy="39211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4320" tIns="49320" rIns="94320" bIns="49320"/>
          <a:lstStyle/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Near-Line Storage</a:t>
            </a:r>
          </a:p>
          <a:p>
            <a:pPr algn="ctr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1100" dirty="0">
                <a:solidFill>
                  <a:srgbClr val="000000"/>
                </a:solidFill>
              </a:rPr>
              <a:t>200+ usable PB</a:t>
            </a:r>
          </a:p>
        </p:txBody>
      </p:sp>
      <p:cxnSp>
        <p:nvCxnSpPr>
          <p:cNvPr id="442" name="Elbow Connector 441"/>
          <p:cNvCxnSpPr>
            <a:endCxn id="402" idx="1"/>
          </p:cNvCxnSpPr>
          <p:nvPr/>
        </p:nvCxnSpPr>
        <p:spPr>
          <a:xfrm>
            <a:off x="5732463" y="4527550"/>
            <a:ext cx="1465262" cy="10144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05200" y="5948363"/>
            <a:ext cx="5486400" cy="528637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67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6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Supporting systems: LDAP, RSA, Portal, JIRA, Globus CA, Bro, test systems, Accounts/Allocations, Wiki</a:t>
            </a:r>
          </a:p>
        </p:txBody>
      </p:sp>
      <p:sp>
        <p:nvSpPr>
          <p:cNvPr id="112" name="Block Arc 111"/>
          <p:cNvSpPr/>
          <p:nvPr/>
        </p:nvSpPr>
        <p:spPr>
          <a:xfrm>
            <a:off x="1143000" y="4876800"/>
            <a:ext cx="2595563" cy="773113"/>
          </a:xfrm>
          <a:prstGeom prst="blockArc">
            <a:avLst/>
          </a:prstGeom>
          <a:solidFill>
            <a:srgbClr val="660066">
              <a:alpha val="31000"/>
            </a:srgbClr>
          </a:solidFill>
          <a:ln>
            <a:solidFill>
              <a:srgbClr val="660066">
                <a:alpha val="3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Cyber Protection IDPS</a:t>
            </a:r>
          </a:p>
        </p:txBody>
      </p:sp>
      <p:sp>
        <p:nvSpPr>
          <p:cNvPr id="25690" name="TextBox 16"/>
          <p:cNvSpPr txBox="1">
            <a:spLocks noChangeArrowheads="1"/>
          </p:cNvSpPr>
          <p:nvPr/>
        </p:nvSpPr>
        <p:spPr bwMode="auto">
          <a:xfrm>
            <a:off x="177800" y="59547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NPCF</a:t>
            </a:r>
          </a:p>
        </p:txBody>
      </p:sp>
      <p:sp>
        <p:nvSpPr>
          <p:cNvPr id="2569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BR" sz="1200">
                <a:solidFill>
                  <a:schemeClr val="bg1"/>
                </a:solidFill>
              </a:rPr>
              <a:t>HPC Systems Professionals Workshop 2016</a:t>
            </a: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5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724400"/>
          </a:xfrm>
        </p:spPr>
        <p:txBody>
          <a:bodyPr/>
          <a:lstStyle/>
          <a:p>
            <a:r>
              <a:rPr lang="en-US" dirty="0"/>
              <a:t>Moab/Torque used</a:t>
            </a:r>
          </a:p>
          <a:p>
            <a:r>
              <a:rPr lang="en-US" dirty="0"/>
              <a:t>Modified for Topology Aware</a:t>
            </a:r>
            <a:br>
              <a:rPr lang="en-US" dirty="0"/>
            </a:br>
            <a:r>
              <a:rPr lang="en-US" dirty="0"/>
              <a:t>Placement for 3D torus net</a:t>
            </a:r>
          </a:p>
          <a:p>
            <a:r>
              <a:rPr lang="en-US" dirty="0"/>
              <a:t>Job counts ~2k R, 3k Q</a:t>
            </a:r>
          </a:p>
          <a:p>
            <a:r>
              <a:rPr lang="en-US" dirty="0"/>
              <a:t>Job size range: 1-22k (up to</a:t>
            </a:r>
            <a:br>
              <a:rPr lang="en-US" dirty="0"/>
            </a:br>
            <a:r>
              <a:rPr lang="en-US" dirty="0"/>
              <a:t>27k) nodes</a:t>
            </a:r>
          </a:p>
          <a:p>
            <a:r>
              <a:rPr lang="en-US" dirty="0"/>
              <a:t>Policy prioritizes large jobs</a:t>
            </a:r>
          </a:p>
          <a:p>
            <a:r>
              <a:rPr lang="en-US" dirty="0"/>
              <a:t>3D placement adds additional constraint, but only changes degree of already existing scheduling challenges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561448"/>
            <a:ext cx="3352800" cy="2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3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Heterogenous</a:t>
            </a:r>
            <a:r>
              <a:rPr lang="en-US" dirty="0"/>
              <a:t> resource distinguished by Torque node feature (more efficient than Moab for this)</a:t>
            </a:r>
          </a:p>
          <a:p>
            <a:r>
              <a:rPr lang="en-US" dirty="0"/>
              <a:t>Default feature “</a:t>
            </a:r>
            <a:r>
              <a:rPr lang="en-US" dirty="0" err="1"/>
              <a:t>xe</a:t>
            </a:r>
            <a:r>
              <a:rPr lang="en-US" dirty="0"/>
              <a:t>” applied (“</a:t>
            </a:r>
            <a:r>
              <a:rPr lang="en-US" dirty="0" err="1"/>
              <a:t>xk</a:t>
            </a:r>
            <a:r>
              <a:rPr lang="en-US" dirty="0"/>
              <a:t>” is minority)</a:t>
            </a:r>
          </a:p>
          <a:p>
            <a:r>
              <a:rPr lang="en-US" dirty="0"/>
              <a:t>#Include modular breakout for configuration (organized, portable)</a:t>
            </a:r>
          </a:p>
          <a:p>
            <a:r>
              <a:rPr lang="en-US" dirty="0"/>
              <a:t>Changes vetted on test machine and through bi-weekly change control review *</a:t>
            </a:r>
          </a:p>
          <a:p>
            <a:r>
              <a:rPr lang="en-US" dirty="0"/>
              <a:t>Maintain change log and older revs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0198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* Exceptions for urgent conditions or pre-approved </a:t>
            </a:r>
            <a:r>
              <a:rPr lang="en-US" sz="2000" i="1" dirty="0" err="1"/>
              <a:t>tunables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900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Policy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4191000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Perfectly fair, perfectly utilized, zero wait times, zero restrictions, responsive interaction, large job favor</a:t>
            </a:r>
          </a:p>
          <a:p>
            <a:r>
              <a:rPr lang="en-US" dirty="0"/>
              <a:t>Large jobs prioritized</a:t>
            </a:r>
          </a:p>
          <a:p>
            <a:pPr lvl="1"/>
            <a:r>
              <a:rPr lang="en-US" dirty="0"/>
              <a:t>Can be overridden to some degree by queue:</a:t>
            </a:r>
            <a:br>
              <a:rPr lang="en-US" dirty="0"/>
            </a:br>
            <a:r>
              <a:rPr lang="en-US" dirty="0"/>
              <a:t>high/normal/low/debug</a:t>
            </a:r>
          </a:p>
          <a:p>
            <a:pPr lvl="2"/>
            <a:r>
              <a:rPr lang="en-US" dirty="0"/>
              <a:t>Queue charge factors differ: 2/1/.5/1 respectively</a:t>
            </a:r>
          </a:p>
          <a:p>
            <a:pPr lvl="1"/>
            <a:r>
              <a:rPr lang="en-US" dirty="0"/>
              <a:t>Can be overridden by aged priority growth</a:t>
            </a:r>
          </a:p>
          <a:p>
            <a:r>
              <a:rPr lang="en-US" dirty="0"/>
              <a:t>Priority calculation and tuning evaluated with spreadsheet (sample jobs show resultant priority)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6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Policy - Discounts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utilization can be assisted greatly with cooperative job characteristics</a:t>
            </a:r>
          </a:p>
          <a:p>
            <a:r>
              <a:rPr lang="en-US" dirty="0"/>
              <a:t>Incentivize cooperation with charge discounts</a:t>
            </a:r>
          </a:p>
          <a:p>
            <a:r>
              <a:rPr lang="en-US" dirty="0"/>
              <a:t>Compounding charge discounts provided for:</a:t>
            </a:r>
          </a:p>
          <a:p>
            <a:pPr lvl="1"/>
            <a:r>
              <a:rPr lang="en-US" dirty="0"/>
              <a:t>Accurate </a:t>
            </a:r>
            <a:r>
              <a:rPr lang="en-US" dirty="0" err="1"/>
              <a:t>wallclock</a:t>
            </a:r>
            <a:r>
              <a:rPr lang="en-US" dirty="0"/>
              <a:t> specification</a:t>
            </a:r>
          </a:p>
          <a:p>
            <a:pPr lvl="1"/>
            <a:r>
              <a:rPr lang="en-US" dirty="0"/>
              <a:t>Did the job run as backfill? (backfill opportunities are continually polled and plotted visually on user portal)</a:t>
            </a:r>
          </a:p>
          <a:p>
            <a:pPr lvl="1"/>
            <a:r>
              <a:rPr lang="en-US" dirty="0"/>
              <a:t>Was job </a:t>
            </a:r>
            <a:r>
              <a:rPr lang="en-US" dirty="0" err="1"/>
              <a:t>preemptible</a:t>
            </a:r>
            <a:r>
              <a:rPr lang="en-US" dirty="0"/>
              <a:t> or </a:t>
            </a:r>
            <a:r>
              <a:rPr lang="en-US" dirty="0" err="1"/>
              <a:t>startable</a:t>
            </a:r>
            <a:r>
              <a:rPr lang="en-US" dirty="0"/>
              <a:t> with less than requested </a:t>
            </a:r>
            <a:r>
              <a:rPr lang="en-US" dirty="0" err="1"/>
              <a:t>walltime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1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Backfill Plots on User Portal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623786"/>
            <a:ext cx="8382000" cy="399142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Policy - Throttling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performance</a:t>
            </a:r>
          </a:p>
          <a:p>
            <a:pPr lvl="1"/>
            <a:r>
              <a:rPr lang="en-US" dirty="0"/>
              <a:t>MAXIJOB (per user, per project)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MAXIJOB (per user, per project)</a:t>
            </a:r>
          </a:p>
          <a:p>
            <a:pPr lvl="1"/>
            <a:r>
              <a:rPr lang="en-US" dirty="0"/>
              <a:t>MAXINODE (per user, per project)</a:t>
            </a:r>
          </a:p>
          <a:p>
            <a:pPr lvl="1"/>
            <a:r>
              <a:rPr lang="en-US" dirty="0" err="1"/>
              <a:t>Fairshare</a:t>
            </a:r>
            <a:endParaRPr lang="en-US" dirty="0"/>
          </a:p>
          <a:p>
            <a:pPr lvl="2"/>
            <a:r>
              <a:rPr lang="en-US" dirty="0"/>
              <a:t>Policy defined when it was needed – sometimes best not to be too prescriptive/presumptive before a problem exists to solve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HPC Systems Professionals Workshop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5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79698</TotalTime>
  <Words>1143</Words>
  <Application>Microsoft Office PowerPoint</Application>
  <PresentationFormat>On-screen Show (4:3)</PresentationFormat>
  <Paragraphs>189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Century Gothic</vt:lpstr>
      <vt:lpstr>Optima</vt:lpstr>
      <vt:lpstr>Office Theme</vt:lpstr>
      <vt:lpstr>Blue Waters Resource Management and Job Scheduling Best Practices</vt:lpstr>
      <vt:lpstr>Blue Waters Computing System</vt:lpstr>
      <vt:lpstr>PowerPoint Presentation</vt:lpstr>
      <vt:lpstr>Overview</vt:lpstr>
      <vt:lpstr>Scheduler Configuration</vt:lpstr>
      <vt:lpstr>Scheduler Policy - Overview</vt:lpstr>
      <vt:lpstr>Scheduler Policy - Discounts</vt:lpstr>
      <vt:lpstr>Backfill Plots on User Portal</vt:lpstr>
      <vt:lpstr>Scheduler Policy - Throttling</vt:lpstr>
      <vt:lpstr>Job Dependency Trains</vt:lpstr>
      <vt:lpstr>Submit Filter &amp; Submit Wrapper</vt:lpstr>
      <vt:lpstr>Reservation Depth</vt:lpstr>
      <vt:lpstr>Job Templates</vt:lpstr>
      <vt:lpstr>Scheduler Monitoring</vt:lpstr>
      <vt:lpstr>Custom Dashboard from Collected Stats</vt:lpstr>
      <vt:lpstr>Job View</vt:lpstr>
      <vt:lpstr>Node Utilization</vt:lpstr>
      <vt:lpstr>Scheduler Iteration Time</vt:lpstr>
      <vt:lpstr>Accounting</vt:lpstr>
      <vt:lpstr>Testing and Simulation</vt:lpstr>
      <vt:lpstr>Policy and Bug Review Meetings</vt:lpstr>
      <vt:lpstr>Documentation &amp; Communication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Resource Management and Job Scheduling Best Practices</dc:title>
  <dc:creator/>
  <cp:lastModifiedBy>Jeremy Enos</cp:lastModifiedBy>
  <cp:revision>598</cp:revision>
  <cp:lastPrinted>2015-08-28T14:57:54Z</cp:lastPrinted>
  <dcterms:created xsi:type="dcterms:W3CDTF">2011-11-18T16:58:41Z</dcterms:created>
  <dcterms:modified xsi:type="dcterms:W3CDTF">2016-11-14T23:50:22Z</dcterms:modified>
</cp:coreProperties>
</file>