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10287000" cx="18288000"/>
  <p:notesSz cx="6858000" cy="9144000"/>
  <p:embeddedFontLst>
    <p:embeddedFont>
      <p:font typeface="Inter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133B80-C7F0-4D96-BB62-AAD1F34D12C0}">
  <a:tblStyle styleId="{40133B80-C7F0-4D96-BB62-AAD1F34D12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6f2984b4f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2b6f2984b4f_4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6e7ebc3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2b6e7ebc322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6e7ebc3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2b6e7ebc322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6f2984b4f_4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g2b6f2984b4f_4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6f2984b4f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g2b6f2984b4f_4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6f2984b4f_4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g2b6f2984b4f_4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6f2984b4f_4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g2b6f2984b4f_4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6e7ebc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2b6e7ebc32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6e7ebc32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b6e7ebc322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6f2984b4f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2b6f2984b4f_4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14.png"/><Relationship Id="rId5" Type="http://schemas.openxmlformats.org/officeDocument/2006/relationships/image" Target="../media/image53.png"/><Relationship Id="rId6" Type="http://schemas.openxmlformats.org/officeDocument/2006/relationships/image" Target="../media/image5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2.png"/><Relationship Id="rId4" Type="http://schemas.openxmlformats.org/officeDocument/2006/relationships/image" Target="../media/image6.png"/><Relationship Id="rId5" Type="http://schemas.openxmlformats.org/officeDocument/2006/relationships/image" Target="../media/image6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2.png"/><Relationship Id="rId4" Type="http://schemas.openxmlformats.org/officeDocument/2006/relationships/image" Target="../media/image6.png"/><Relationship Id="rId5" Type="http://schemas.openxmlformats.org/officeDocument/2006/relationships/image" Target="../media/image62.png"/><Relationship Id="rId6" Type="http://schemas.openxmlformats.org/officeDocument/2006/relationships/image" Target="../media/image6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2.png"/><Relationship Id="rId4" Type="http://schemas.openxmlformats.org/officeDocument/2006/relationships/image" Target="../media/image6.png"/><Relationship Id="rId5" Type="http://schemas.openxmlformats.org/officeDocument/2006/relationships/image" Target="../media/image6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14.png"/><Relationship Id="rId5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4.png"/><Relationship Id="rId4" Type="http://schemas.openxmlformats.org/officeDocument/2006/relationships/image" Target="../media/image14.png"/><Relationship Id="rId5" Type="http://schemas.openxmlformats.org/officeDocument/2006/relationships/image" Target="../media/image5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png"/><Relationship Id="rId4" Type="http://schemas.openxmlformats.org/officeDocument/2006/relationships/image" Target="../media/image6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11" Type="http://schemas.openxmlformats.org/officeDocument/2006/relationships/image" Target="../media/image4.jpg"/><Relationship Id="rId10" Type="http://schemas.openxmlformats.org/officeDocument/2006/relationships/image" Target="../media/image13.png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35.png"/><Relationship Id="rId7" Type="http://schemas.openxmlformats.org/officeDocument/2006/relationships/image" Target="../media/image31.png"/><Relationship Id="rId8" Type="http://schemas.openxmlformats.org/officeDocument/2006/relationships/image" Target="../media/image2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2.png"/><Relationship Id="rId4" Type="http://schemas.openxmlformats.org/officeDocument/2006/relationships/image" Target="../media/image6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35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35.png"/><Relationship Id="rId7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7.png"/><Relationship Id="rId5" Type="http://schemas.openxmlformats.org/officeDocument/2006/relationships/image" Target="../media/image5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0.png"/><Relationship Id="rId7" Type="http://schemas.openxmlformats.org/officeDocument/2006/relationships/image" Target="../media/image42.png"/><Relationship Id="rId8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14.png"/><Relationship Id="rId5" Type="http://schemas.openxmlformats.org/officeDocument/2006/relationships/image" Target="../media/image5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14.png"/><Relationship Id="rId5" Type="http://schemas.openxmlformats.org/officeDocument/2006/relationships/image" Target="../media/image5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6.png"/><Relationship Id="rId4" Type="http://schemas.openxmlformats.org/officeDocument/2006/relationships/image" Target="../media/image45.png"/><Relationship Id="rId9" Type="http://schemas.openxmlformats.org/officeDocument/2006/relationships/image" Target="../media/image70.png"/><Relationship Id="rId5" Type="http://schemas.openxmlformats.org/officeDocument/2006/relationships/image" Target="../media/image61.png"/><Relationship Id="rId6" Type="http://schemas.openxmlformats.org/officeDocument/2006/relationships/image" Target="../media/image6.png"/><Relationship Id="rId7" Type="http://schemas.openxmlformats.org/officeDocument/2006/relationships/image" Target="../media/image52.png"/><Relationship Id="rId8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39471" y="40120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16570071" y="5770992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 txBox="1"/>
          <p:nvPr/>
        </p:nvSpPr>
        <p:spPr>
          <a:xfrm>
            <a:off x="1508250" y="2461150"/>
            <a:ext cx="152715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69"/>
              <a:buFont typeface="Arial"/>
              <a:buNone/>
            </a:pPr>
            <a:r>
              <a:rPr lang="en-US" sz="14769">
                <a:solidFill>
                  <a:srgbClr val="FDFCE9"/>
                </a:solidFill>
                <a:latin typeface="Impact"/>
                <a:ea typeface="Impact"/>
                <a:cs typeface="Impact"/>
                <a:sym typeface="Impact"/>
              </a:rPr>
              <a:t>Final Project </a:t>
            </a:r>
            <a:endParaRPr b="0" i="0" sz="1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316206" y="6562131"/>
            <a:ext cx="34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Presentation by</a:t>
            </a:r>
            <a:endParaRPr b="0" i="0" sz="14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954093" y="6562144"/>
            <a:ext cx="301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3200">
                <a:solidFill>
                  <a:schemeClr val="lt1"/>
                </a:solidFill>
              </a:rPr>
              <a:t>- 2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 rot="10800000">
            <a:off x="4997250" y="6074975"/>
            <a:ext cx="8293500" cy="2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6885149" y="8670046"/>
            <a:ext cx="4426553" cy="1001507"/>
          </a:xfrm>
          <a:custGeom>
            <a:rect b="b" l="l" r="r" t="t"/>
            <a:pathLst>
              <a:path extrusionOk="0" h="1335343" w="5902070">
                <a:moveTo>
                  <a:pt x="0" y="0"/>
                </a:moveTo>
                <a:lnTo>
                  <a:pt x="5902070" y="0"/>
                </a:lnTo>
                <a:lnTo>
                  <a:pt x="5902070" y="1335343"/>
                </a:lnTo>
                <a:lnTo>
                  <a:pt x="0" y="13353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>
            <a:off x="-13936940" y="8239697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0" y="0"/>
                </a:lnTo>
                <a:lnTo>
                  <a:pt x="16967700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7635150" y="8950750"/>
            <a:ext cx="30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Spring |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5257257" y="-2870513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0" y="0"/>
                </a:lnTo>
                <a:lnTo>
                  <a:pt x="16967700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3"/>
          <p:cNvSpPr txBox="1"/>
          <p:nvPr/>
        </p:nvSpPr>
        <p:spPr>
          <a:xfrm>
            <a:off x="3791400" y="1207350"/>
            <a:ext cx="1070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Ahsanullah University of Science and Technology</a:t>
            </a:r>
            <a:endParaRPr b="0" i="0" sz="40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316200" y="4642800"/>
            <a:ext cx="56556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Presentation</a:t>
            </a:r>
            <a:endParaRPr b="0" i="0" sz="76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413675" y="7364900"/>
            <a:ext cx="24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430100" y="7520625"/>
            <a:ext cx="342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r>
              <a:rPr b="0" i="0" lang="en-US" sz="3200" u="none" cap="none" strike="noStrike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February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6699" y="76550"/>
            <a:ext cx="950816" cy="113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580000" dist="66675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/>
          <p:nvPr/>
        </p:nvSpPr>
        <p:spPr>
          <a:xfrm rot="-1935775">
            <a:off x="-2084244" y="-88215"/>
            <a:ext cx="7331572" cy="3042603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3" name="Google Shape;283;p22"/>
          <p:cNvGrpSpPr/>
          <p:nvPr/>
        </p:nvGrpSpPr>
        <p:grpSpPr>
          <a:xfrm>
            <a:off x="0" y="-433536"/>
            <a:ext cx="2302060" cy="10973800"/>
            <a:chOff x="0" y="-47625"/>
            <a:chExt cx="606300" cy="2890200"/>
          </a:xfrm>
        </p:grpSpPr>
        <p:sp>
          <p:nvSpPr>
            <p:cNvPr id="284" name="Google Shape;284;p22"/>
            <p:cNvSpPr/>
            <p:nvPr/>
          </p:nvSpPr>
          <p:spPr>
            <a:xfrm>
              <a:off x="0" y="0"/>
              <a:ext cx="606222" cy="2842448"/>
            </a:xfrm>
            <a:custGeom>
              <a:rect b="b" l="l" r="r" t="t"/>
              <a:pathLst>
                <a:path extrusionOk="0" h="2842448" w="606222">
                  <a:moveTo>
                    <a:pt x="0" y="0"/>
                  </a:moveTo>
                  <a:lnTo>
                    <a:pt x="606222" y="0"/>
                  </a:lnTo>
                  <a:lnTo>
                    <a:pt x="606222" y="2842448"/>
                  </a:lnTo>
                  <a:lnTo>
                    <a:pt x="0" y="2842448"/>
                  </a:lnTo>
                  <a:close/>
                </a:path>
              </a:pathLst>
            </a:custGeom>
            <a:solidFill>
              <a:srgbClr val="3C6255"/>
            </a:solidFill>
            <a:ln>
              <a:noFill/>
            </a:ln>
          </p:spPr>
        </p:sp>
        <p:sp>
          <p:nvSpPr>
            <p:cNvPr id="285" name="Google Shape;285;p22"/>
            <p:cNvSpPr txBox="1"/>
            <p:nvPr/>
          </p:nvSpPr>
          <p:spPr>
            <a:xfrm>
              <a:off x="0" y="-47625"/>
              <a:ext cx="606300" cy="28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2"/>
          <p:cNvSpPr/>
          <p:nvPr/>
        </p:nvSpPr>
        <p:spPr>
          <a:xfrm>
            <a:off x="-9253985" y="9258300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p22"/>
          <p:cNvSpPr/>
          <p:nvPr/>
        </p:nvSpPr>
        <p:spPr>
          <a:xfrm>
            <a:off x="10574284" y="-3727763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22"/>
          <p:cNvSpPr/>
          <p:nvPr/>
        </p:nvSpPr>
        <p:spPr>
          <a:xfrm rot="-2560134">
            <a:off x="15092289" y="7296920"/>
            <a:ext cx="7312388" cy="3034641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22"/>
          <p:cNvSpPr txBox="1"/>
          <p:nvPr/>
        </p:nvSpPr>
        <p:spPr>
          <a:xfrm rot="-5400000">
            <a:off x="-3756284" y="4578052"/>
            <a:ext cx="96366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3"/>
              <a:buFont typeface="Arial"/>
              <a:buNone/>
            </a:pPr>
            <a:r>
              <a:rPr lang="en-US" sz="7053">
                <a:solidFill>
                  <a:srgbClr val="FFFFFF"/>
                </a:solidFill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pic>
        <p:nvPicPr>
          <p:cNvPr id="291" name="Google Shape;29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609600" y="1524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6850" y="1731625"/>
            <a:ext cx="12576276" cy="73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3419500" y="260675"/>
            <a:ext cx="9526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FD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b="1" i="0" sz="7000" u="none" cap="none" strike="noStrike">
              <a:solidFill>
                <a:srgbClr val="FFFD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2075" y="2668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/>
          <p:nvPr/>
        </p:nvSpPr>
        <p:spPr>
          <a:xfrm>
            <a:off x="339471" y="573520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23"/>
          <p:cNvSpPr/>
          <p:nvPr/>
        </p:nvSpPr>
        <p:spPr>
          <a:xfrm>
            <a:off x="16643846" y="266833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02" name="Google Shape;3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7575" y="2272100"/>
            <a:ext cx="5796375" cy="69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3046300" y="3816950"/>
            <a:ext cx="59706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models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learning models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10173275" y="9381225"/>
            <a:ext cx="4578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Figure: 01</a:t>
            </a:r>
            <a:endParaRPr sz="3200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3419500" y="260675"/>
            <a:ext cx="9526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FD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b="1" i="0" sz="7000" u="none" cap="none" strike="noStrike">
              <a:solidFill>
                <a:srgbClr val="FFFD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2075" y="2668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/>
          <p:nvPr/>
        </p:nvSpPr>
        <p:spPr>
          <a:xfrm>
            <a:off x="339471" y="573520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3" name="Google Shape;313;p24"/>
          <p:cNvSpPr/>
          <p:nvPr/>
        </p:nvSpPr>
        <p:spPr>
          <a:xfrm>
            <a:off x="16643846" y="266833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24"/>
          <p:cNvSpPr txBox="1"/>
          <p:nvPr/>
        </p:nvSpPr>
        <p:spPr>
          <a:xfrm>
            <a:off x="2628925" y="1951050"/>
            <a:ext cx="59706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Char char="➢"/>
            </a:pPr>
            <a:r>
              <a:rPr b="1"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models</a:t>
            </a:r>
            <a:endParaRPr b="1"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8025" y="2627550"/>
            <a:ext cx="8652425" cy="30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 txBox="1"/>
          <p:nvPr/>
        </p:nvSpPr>
        <p:spPr>
          <a:xfrm>
            <a:off x="3640275" y="3008550"/>
            <a:ext cx="54747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SVM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8021" y="6666700"/>
            <a:ext cx="7896564" cy="2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4"/>
          <p:cNvSpPr txBox="1"/>
          <p:nvPr/>
        </p:nvSpPr>
        <p:spPr>
          <a:xfrm>
            <a:off x="12065250" y="9016125"/>
            <a:ext cx="4578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Figure: 03</a:t>
            </a:r>
            <a:endParaRPr sz="3200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12065238" y="5268625"/>
            <a:ext cx="4578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Figure: 02</a:t>
            </a:r>
            <a:endParaRPr sz="3200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3419500" y="260675"/>
            <a:ext cx="9526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FD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b="1" i="0" sz="7000" u="none" cap="none" strike="noStrike">
              <a:solidFill>
                <a:srgbClr val="FFFD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2075" y="2668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5"/>
          <p:cNvSpPr/>
          <p:nvPr/>
        </p:nvSpPr>
        <p:spPr>
          <a:xfrm>
            <a:off x="339471" y="573520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25"/>
          <p:cNvSpPr/>
          <p:nvPr/>
        </p:nvSpPr>
        <p:spPr>
          <a:xfrm>
            <a:off x="16643846" y="266833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p25"/>
          <p:cNvSpPr txBox="1"/>
          <p:nvPr/>
        </p:nvSpPr>
        <p:spPr>
          <a:xfrm>
            <a:off x="2628925" y="1951050"/>
            <a:ext cx="59706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Char char="➢"/>
            </a:pPr>
            <a:r>
              <a:rPr b="1"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</a:t>
            </a:r>
            <a:r>
              <a:rPr b="1"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Learning models</a:t>
            </a:r>
            <a:endParaRPr b="1"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3640275" y="3008550"/>
            <a:ext cx="54747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Bi-LSTM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Word2vec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8675" y="4669225"/>
            <a:ext cx="10083850" cy="35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/>
        </p:nvSpPr>
        <p:spPr>
          <a:xfrm>
            <a:off x="9273250" y="8908125"/>
            <a:ext cx="4578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Figure: 04</a:t>
            </a:r>
            <a:endParaRPr sz="3200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 rot="-1935775">
            <a:off x="-2084244" y="-88215"/>
            <a:ext cx="7331572" cy="3042603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8" name="Google Shape;338;p26"/>
          <p:cNvGrpSpPr/>
          <p:nvPr/>
        </p:nvGrpSpPr>
        <p:grpSpPr>
          <a:xfrm>
            <a:off x="0" y="-433536"/>
            <a:ext cx="2302060" cy="10973800"/>
            <a:chOff x="0" y="-47625"/>
            <a:chExt cx="606300" cy="2890200"/>
          </a:xfrm>
        </p:grpSpPr>
        <p:sp>
          <p:nvSpPr>
            <p:cNvPr id="339" name="Google Shape;339;p26"/>
            <p:cNvSpPr/>
            <p:nvPr/>
          </p:nvSpPr>
          <p:spPr>
            <a:xfrm>
              <a:off x="0" y="0"/>
              <a:ext cx="606222" cy="2842448"/>
            </a:xfrm>
            <a:custGeom>
              <a:rect b="b" l="l" r="r" t="t"/>
              <a:pathLst>
                <a:path extrusionOk="0" h="2842448" w="606222">
                  <a:moveTo>
                    <a:pt x="0" y="0"/>
                  </a:moveTo>
                  <a:lnTo>
                    <a:pt x="606222" y="0"/>
                  </a:lnTo>
                  <a:lnTo>
                    <a:pt x="606222" y="2842448"/>
                  </a:lnTo>
                  <a:lnTo>
                    <a:pt x="0" y="2842448"/>
                  </a:lnTo>
                  <a:close/>
                </a:path>
              </a:pathLst>
            </a:custGeom>
            <a:solidFill>
              <a:srgbClr val="3C6255"/>
            </a:solidFill>
            <a:ln>
              <a:noFill/>
            </a:ln>
          </p:spPr>
        </p:sp>
        <p:sp>
          <p:nvSpPr>
            <p:cNvPr id="340" name="Google Shape;340;p26"/>
            <p:cNvSpPr txBox="1"/>
            <p:nvPr/>
          </p:nvSpPr>
          <p:spPr>
            <a:xfrm>
              <a:off x="0" y="-47625"/>
              <a:ext cx="606300" cy="28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26"/>
          <p:cNvSpPr/>
          <p:nvPr/>
        </p:nvSpPr>
        <p:spPr>
          <a:xfrm>
            <a:off x="-9253985" y="9258300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2" name="Google Shape;342;p26"/>
          <p:cNvSpPr/>
          <p:nvPr/>
        </p:nvSpPr>
        <p:spPr>
          <a:xfrm>
            <a:off x="10574284" y="-3727763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26"/>
          <p:cNvSpPr/>
          <p:nvPr/>
        </p:nvSpPr>
        <p:spPr>
          <a:xfrm rot="-2560134">
            <a:off x="15092289" y="7296920"/>
            <a:ext cx="7312388" cy="3034641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p26"/>
          <p:cNvSpPr txBox="1"/>
          <p:nvPr/>
        </p:nvSpPr>
        <p:spPr>
          <a:xfrm rot="-5400000">
            <a:off x="-3825584" y="4647352"/>
            <a:ext cx="96366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3"/>
              <a:buFont typeface="Arial"/>
              <a:buNone/>
            </a:pPr>
            <a:r>
              <a:rPr lang="en-US" sz="6153">
                <a:solidFill>
                  <a:srgbClr val="FFFFFF"/>
                </a:solidFill>
              </a:rPr>
              <a:t>Experimental Result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graphicFrame>
        <p:nvGraphicFramePr>
          <p:cNvPr id="346" name="Google Shape;346;p26"/>
          <p:cNvGraphicFramePr/>
          <p:nvPr/>
        </p:nvGraphicFramePr>
        <p:xfrm>
          <a:off x="2724425" y="28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{40133B80-C7F0-4D96-BB62-AAD1F34D12C0}</a:tableStyleId>
              </a:tblPr>
              <a:tblGrid>
                <a:gridCol w="3163450"/>
                <a:gridCol w="2759900"/>
                <a:gridCol w="2961675"/>
                <a:gridCol w="2961675"/>
                <a:gridCol w="2961675"/>
              </a:tblGrid>
              <a:tr h="67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n-Gram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PCA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="1" lang="en-US" sz="28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daBoost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SVM</a:t>
                      </a:r>
                      <a:endParaRPr b="1" sz="37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Uni-gram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 b="1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</a:rPr>
                        <a:t>KNN</a:t>
                      </a:r>
                      <a:endParaRPr b="1" sz="2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Uni-gram</a:t>
                      </a:r>
                      <a:endParaRPr b="1" sz="2000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No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No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0.57</a:t>
                      </a:r>
                      <a:endParaRPr b="1" sz="2000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Uni-gram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No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No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0.57</a:t>
                      </a:r>
                      <a:endParaRPr b="1" sz="2000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accent2"/>
                          </a:solidFill>
                        </a:rPr>
                        <a:t>Decision Tree</a:t>
                      </a:r>
                      <a:endParaRPr b="1" sz="20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accent2"/>
                          </a:solidFill>
                        </a:rPr>
                        <a:t>Uni-gram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20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20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accent2"/>
                          </a:solidFill>
                        </a:rPr>
                        <a:t>78.6</a:t>
                      </a:r>
                      <a:endParaRPr b="1" sz="20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Bi-LSTM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No</a:t>
                      </a:r>
                      <a:endParaRPr b="1" sz="2000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No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No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23.73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7" name="Google Shape;34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609600" y="152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6"/>
          <p:cNvSpPr txBox="1"/>
          <p:nvPr/>
        </p:nvSpPr>
        <p:spPr>
          <a:xfrm>
            <a:off x="8276550" y="7949150"/>
            <a:ext cx="52830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:03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3139325" y="260675"/>
            <a:ext cx="9526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7000">
                <a:solidFill>
                  <a:srgbClr val="FFFD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1" i="0" sz="7000" u="none" cap="none" strike="noStrike">
              <a:solidFill>
                <a:srgbClr val="FFFD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3275" y="2668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7"/>
          <p:cNvSpPr/>
          <p:nvPr/>
        </p:nvSpPr>
        <p:spPr>
          <a:xfrm>
            <a:off x="339471" y="573520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7" name="Google Shape;357;p27"/>
          <p:cNvSpPr/>
          <p:nvPr/>
        </p:nvSpPr>
        <p:spPr>
          <a:xfrm>
            <a:off x="16643846" y="266833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8" name="Google Shape;358;p27"/>
          <p:cNvSpPr/>
          <p:nvPr/>
        </p:nvSpPr>
        <p:spPr>
          <a:xfrm>
            <a:off x="1779300" y="2149225"/>
            <a:ext cx="2274000" cy="848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8DFAD"/>
          </a:solidFill>
          <a:ln cap="flat" cmpd="sng" w="9525">
            <a:solidFill>
              <a:srgbClr val="C8DF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Data Limitation</a:t>
            </a:r>
            <a:endParaRPr b="1" sz="25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27"/>
          <p:cNvCxnSpPr/>
          <p:nvPr/>
        </p:nvCxnSpPr>
        <p:spPr>
          <a:xfrm flipH="1">
            <a:off x="2853217" y="3010367"/>
            <a:ext cx="8100" cy="46143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7"/>
          <p:cNvSpPr/>
          <p:nvPr/>
        </p:nvSpPr>
        <p:spPr>
          <a:xfrm>
            <a:off x="3328675" y="3865103"/>
            <a:ext cx="2958300" cy="11313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5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Data came only from social media.</a:t>
            </a:r>
            <a:endParaRPr b="1" sz="25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27"/>
          <p:cNvCxnSpPr>
            <a:endCxn id="360" idx="1"/>
          </p:cNvCxnSpPr>
          <p:nvPr/>
        </p:nvCxnSpPr>
        <p:spPr>
          <a:xfrm flipH="1" rot="10800000">
            <a:off x="2884075" y="4430753"/>
            <a:ext cx="444600" cy="141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7"/>
          <p:cNvCxnSpPr/>
          <p:nvPr/>
        </p:nvCxnSpPr>
        <p:spPr>
          <a:xfrm flipH="1" rot="10800000">
            <a:off x="2832990" y="7641627"/>
            <a:ext cx="444600" cy="141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7"/>
          <p:cNvSpPr/>
          <p:nvPr/>
        </p:nvSpPr>
        <p:spPr>
          <a:xfrm>
            <a:off x="3276162" y="6777552"/>
            <a:ext cx="2958300" cy="13287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19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Limited scope in capturing everyday and contextual usage of Bangla.</a:t>
            </a:r>
            <a:endParaRPr b="1" sz="19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7"/>
          <p:cNvSpPr/>
          <p:nvPr/>
        </p:nvSpPr>
        <p:spPr>
          <a:xfrm>
            <a:off x="6754325" y="2059600"/>
            <a:ext cx="2296200" cy="86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8DFAD"/>
          </a:solidFill>
          <a:ln cap="flat" cmpd="sng" w="9525">
            <a:solidFill>
              <a:srgbClr val="C8DF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Emotional Imbalance</a:t>
            </a:r>
            <a:endParaRPr b="1" sz="25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27"/>
          <p:cNvCxnSpPr/>
          <p:nvPr/>
        </p:nvCxnSpPr>
        <p:spPr>
          <a:xfrm flipH="1">
            <a:off x="7838761" y="2933723"/>
            <a:ext cx="8100" cy="46836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7"/>
          <p:cNvSpPr/>
          <p:nvPr/>
        </p:nvSpPr>
        <p:spPr>
          <a:xfrm>
            <a:off x="8318775" y="3621224"/>
            <a:ext cx="2987100" cy="13287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0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Variance in the occurrence of different emotions in the dataset.</a:t>
            </a:r>
            <a:endParaRPr b="1" sz="25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27"/>
          <p:cNvCxnSpPr>
            <a:endCxn id="366" idx="1"/>
          </p:cNvCxnSpPr>
          <p:nvPr/>
        </p:nvCxnSpPr>
        <p:spPr>
          <a:xfrm flipH="1" rot="10800000">
            <a:off x="7869975" y="4285574"/>
            <a:ext cx="448800" cy="144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7"/>
          <p:cNvCxnSpPr/>
          <p:nvPr/>
        </p:nvCxnSpPr>
        <p:spPr>
          <a:xfrm flipH="1" rot="10800000">
            <a:off x="7818259" y="7634703"/>
            <a:ext cx="448800" cy="144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7"/>
          <p:cNvSpPr/>
          <p:nvPr/>
        </p:nvSpPr>
        <p:spPr>
          <a:xfrm>
            <a:off x="8265740" y="6757691"/>
            <a:ext cx="2987100" cy="13485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0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Potential bias in the analysis results.</a:t>
            </a:r>
            <a:endParaRPr b="1" sz="20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11777800" y="2149225"/>
            <a:ext cx="2296200" cy="86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8DFAD"/>
          </a:solidFill>
          <a:ln cap="flat" cmpd="sng" w="9525">
            <a:solidFill>
              <a:srgbClr val="C8DF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Analytical Tool Limitations</a:t>
            </a:r>
            <a:endParaRPr b="1" sz="20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27"/>
          <p:cNvCxnSpPr/>
          <p:nvPr/>
        </p:nvCxnSpPr>
        <p:spPr>
          <a:xfrm flipH="1">
            <a:off x="12862236" y="3023348"/>
            <a:ext cx="8100" cy="46836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27"/>
          <p:cNvSpPr/>
          <p:nvPr/>
        </p:nvSpPr>
        <p:spPr>
          <a:xfrm>
            <a:off x="13342250" y="3710849"/>
            <a:ext cx="2987100" cy="13287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0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Use of traditional tools like n-grams.</a:t>
            </a:r>
            <a:endParaRPr b="1" sz="26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27"/>
          <p:cNvCxnSpPr>
            <a:endCxn id="372" idx="1"/>
          </p:cNvCxnSpPr>
          <p:nvPr/>
        </p:nvCxnSpPr>
        <p:spPr>
          <a:xfrm flipH="1" rot="10800000">
            <a:off x="12893450" y="4375199"/>
            <a:ext cx="448800" cy="144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7"/>
          <p:cNvCxnSpPr/>
          <p:nvPr/>
        </p:nvCxnSpPr>
        <p:spPr>
          <a:xfrm flipH="1" rot="10800000">
            <a:off x="12841734" y="7724328"/>
            <a:ext cx="448800" cy="144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7"/>
          <p:cNvSpPr/>
          <p:nvPr/>
        </p:nvSpPr>
        <p:spPr>
          <a:xfrm>
            <a:off x="13289215" y="6847316"/>
            <a:ext cx="2987100" cy="13485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19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Inability to capture all linguistic nuances.</a:t>
            </a:r>
            <a:endParaRPr b="1" sz="19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3927825" y="260675"/>
            <a:ext cx="10465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7000">
                <a:solidFill>
                  <a:srgbClr val="FFFD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i="0" sz="7000" u="none" cap="none" strike="noStrike">
              <a:solidFill>
                <a:srgbClr val="FFFD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2" name="Google Shape;3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2075" y="2668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/>
          <p:nvPr/>
        </p:nvSpPr>
        <p:spPr>
          <a:xfrm>
            <a:off x="339471" y="573520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4" name="Google Shape;384;p28"/>
          <p:cNvSpPr/>
          <p:nvPr/>
        </p:nvSpPr>
        <p:spPr>
          <a:xfrm>
            <a:off x="16643846" y="266833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5" name="Google Shape;385;p28"/>
          <p:cNvSpPr/>
          <p:nvPr/>
        </p:nvSpPr>
        <p:spPr>
          <a:xfrm>
            <a:off x="1565525" y="1996825"/>
            <a:ext cx="4254600" cy="677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8DFAD"/>
          </a:solidFill>
          <a:ln cap="flat" cmpd="sng" w="9525">
            <a:solidFill>
              <a:srgbClr val="C8DF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Research Directions</a:t>
            </a:r>
            <a:endParaRPr b="1" sz="37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28"/>
          <p:cNvCxnSpPr/>
          <p:nvPr/>
        </p:nvCxnSpPr>
        <p:spPr>
          <a:xfrm flipH="1">
            <a:off x="3627600" y="2684425"/>
            <a:ext cx="26400" cy="59589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28"/>
          <p:cNvSpPr/>
          <p:nvPr/>
        </p:nvSpPr>
        <p:spPr>
          <a:xfrm>
            <a:off x="4255900" y="3234900"/>
            <a:ext cx="11733900" cy="6771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 diverse text sources for a comprehensive understanding of Bangla usage.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8"/>
          <p:cNvCxnSpPr>
            <a:endCxn id="387" idx="1"/>
          </p:cNvCxnSpPr>
          <p:nvPr/>
        </p:nvCxnSpPr>
        <p:spPr>
          <a:xfrm flipH="1" rot="10800000">
            <a:off x="3610900" y="3573450"/>
            <a:ext cx="645000" cy="114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8"/>
          <p:cNvSpPr/>
          <p:nvPr/>
        </p:nvSpPr>
        <p:spPr>
          <a:xfrm>
            <a:off x="4255900" y="8292825"/>
            <a:ext cx="11827500" cy="6771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0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Investigate novel approaches for integrating multiple models to gain deeper insights into Bangla emotions.</a:t>
            </a:r>
            <a:endParaRPr b="1" sz="20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28"/>
          <p:cNvCxnSpPr>
            <a:endCxn id="389" idx="1"/>
          </p:cNvCxnSpPr>
          <p:nvPr/>
        </p:nvCxnSpPr>
        <p:spPr>
          <a:xfrm flipH="1" rot="10800000">
            <a:off x="3610900" y="8631375"/>
            <a:ext cx="645000" cy="114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28"/>
          <p:cNvSpPr/>
          <p:nvPr/>
        </p:nvSpPr>
        <p:spPr>
          <a:xfrm>
            <a:off x="4255900" y="5789074"/>
            <a:ext cx="11733900" cy="6771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0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Explore advanced technologies such as BERT or GPT for improved contextual understanding.</a:t>
            </a:r>
            <a:endParaRPr b="1" sz="20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28"/>
          <p:cNvCxnSpPr>
            <a:endCxn id="391" idx="1"/>
          </p:cNvCxnSpPr>
          <p:nvPr/>
        </p:nvCxnSpPr>
        <p:spPr>
          <a:xfrm flipH="1" rot="10800000">
            <a:off x="3610900" y="6127624"/>
            <a:ext cx="645000" cy="114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8"/>
          <p:cNvSpPr/>
          <p:nvPr/>
        </p:nvSpPr>
        <p:spPr>
          <a:xfrm>
            <a:off x="4255900" y="4500875"/>
            <a:ext cx="11733900" cy="6771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balanced representation of all emotions in the data.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28"/>
          <p:cNvCxnSpPr>
            <a:endCxn id="393" idx="1"/>
          </p:cNvCxnSpPr>
          <p:nvPr/>
        </p:nvCxnSpPr>
        <p:spPr>
          <a:xfrm flipH="1" rot="10800000">
            <a:off x="3610900" y="4839425"/>
            <a:ext cx="645000" cy="114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8"/>
          <p:cNvSpPr/>
          <p:nvPr/>
        </p:nvSpPr>
        <p:spPr>
          <a:xfrm>
            <a:off x="4255900" y="7067874"/>
            <a:ext cx="11733900" cy="677100"/>
          </a:xfrm>
          <a:prstGeom prst="roundRect">
            <a:avLst>
              <a:gd fmla="val 16667" name="adj"/>
            </a:avLst>
          </a:prstGeom>
          <a:solidFill>
            <a:srgbClr val="C8DF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000">
                <a:solidFill>
                  <a:srgbClr val="2E5432"/>
                </a:solidFill>
                <a:latin typeface="Calibri"/>
                <a:ea typeface="Calibri"/>
                <a:cs typeface="Calibri"/>
                <a:sym typeface="Calibri"/>
              </a:rPr>
              <a:t>Enhance text preprocessing techniques to refine analysis.</a:t>
            </a:r>
            <a:endParaRPr b="1" sz="2000">
              <a:solidFill>
                <a:srgbClr val="2E54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28"/>
          <p:cNvCxnSpPr>
            <a:endCxn id="395" idx="1"/>
          </p:cNvCxnSpPr>
          <p:nvPr/>
        </p:nvCxnSpPr>
        <p:spPr>
          <a:xfrm flipH="1" rot="10800000">
            <a:off x="3610900" y="7406424"/>
            <a:ext cx="645000" cy="11400"/>
          </a:xfrm>
          <a:prstGeom prst="straightConnector1">
            <a:avLst/>
          </a:prstGeom>
          <a:noFill/>
          <a:ln cap="flat" cmpd="sng" w="76200">
            <a:solidFill>
              <a:srgbClr val="BD622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3013425" y="260675"/>
            <a:ext cx="10465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7000">
                <a:solidFill>
                  <a:srgbClr val="FFFD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0" sz="7000" u="none" cap="none" strike="noStrike">
              <a:solidFill>
                <a:srgbClr val="FFFD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4750" y="2668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/>
          <p:nvPr/>
        </p:nvSpPr>
        <p:spPr>
          <a:xfrm>
            <a:off x="339471" y="573520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5" name="Google Shape;405;p29"/>
          <p:cNvSpPr/>
          <p:nvPr/>
        </p:nvSpPr>
        <p:spPr>
          <a:xfrm>
            <a:off x="16643846" y="266833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6" name="Google Shape;406;p29"/>
          <p:cNvSpPr txBox="1"/>
          <p:nvPr/>
        </p:nvSpPr>
        <p:spPr>
          <a:xfrm>
            <a:off x="4421550" y="3675150"/>
            <a:ext cx="94449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Linear SVM model with unigram analysis proved most effective in understanding emotions in Bangla text from social media comments, suggesting promising avenues for future research in sentiment analysis enhancement.</a:t>
            </a:r>
            <a:endParaRPr sz="3200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E9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/>
          <p:nvPr/>
        </p:nvSpPr>
        <p:spPr>
          <a:xfrm rot="-1276215">
            <a:off x="5194746" y="2729732"/>
            <a:ext cx="8181816" cy="2261197"/>
          </a:xfrm>
          <a:custGeom>
            <a:rect b="b" l="l" r="r" t="t"/>
            <a:pathLst>
              <a:path extrusionOk="0" h="2260110" w="5446049">
                <a:moveTo>
                  <a:pt x="0" y="0"/>
                </a:moveTo>
                <a:lnTo>
                  <a:pt x="5446049" y="0"/>
                </a:lnTo>
                <a:lnTo>
                  <a:pt x="5446049" y="2260111"/>
                </a:lnTo>
                <a:lnTo>
                  <a:pt x="0" y="22601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2" name="Google Shape;412;p30"/>
          <p:cNvSpPr txBox="1"/>
          <p:nvPr/>
        </p:nvSpPr>
        <p:spPr>
          <a:xfrm>
            <a:off x="4588669" y="2840498"/>
            <a:ext cx="91107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64"/>
              <a:buFont typeface="Arial"/>
              <a:buNone/>
            </a:pPr>
            <a:r>
              <a:rPr b="0" i="0" lang="en-US" sz="14564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6117834" y="6531936"/>
            <a:ext cx="3556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Presentation by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9152596" y="6531936"/>
            <a:ext cx="3017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Group 2</a:t>
            </a:r>
            <a:endParaRPr b="1" i="0" sz="1400" u="none" cap="none" strike="noStrike">
              <a:solidFill>
                <a:srgbClr val="3C62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3C62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3574800" y="409425"/>
            <a:ext cx="111384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3C6255"/>
                </a:solidFill>
                <a:latin typeface="Impact"/>
                <a:ea typeface="Impact"/>
                <a:cs typeface="Impact"/>
                <a:sym typeface="Impact"/>
              </a:rPr>
              <a:t>Ahsanullah University of Science and Technology</a:t>
            </a:r>
            <a:endParaRPr b="0" i="0" sz="4000" u="none" cap="none" strike="noStrike">
              <a:solidFill>
                <a:srgbClr val="3C6255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t/>
            </a:r>
            <a:endParaRPr b="0" i="0" sz="2799" u="none" cap="none" strike="noStrike">
              <a:solidFill>
                <a:srgbClr val="3C62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0"/>
          <p:cNvSpPr/>
          <p:nvPr/>
        </p:nvSpPr>
        <p:spPr>
          <a:xfrm rot="-5400000">
            <a:off x="-8878392" y="2704393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0" y="0"/>
                </a:lnTo>
                <a:lnTo>
                  <a:pt x="16967700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7" name="Google Shape;417;p30"/>
          <p:cNvSpPr/>
          <p:nvPr/>
        </p:nvSpPr>
        <p:spPr>
          <a:xfrm rot="-5400000">
            <a:off x="10198692" y="1461970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0" y="0"/>
                </a:lnTo>
                <a:lnTo>
                  <a:pt x="16967700" y="4878213"/>
                </a:lnTo>
                <a:lnTo>
                  <a:pt x="0" y="48782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18" name="Google Shape;418;p30"/>
          <p:cNvGrpSpPr/>
          <p:nvPr/>
        </p:nvGrpSpPr>
        <p:grpSpPr>
          <a:xfrm>
            <a:off x="5528949" y="8757546"/>
            <a:ext cx="7230102" cy="1001507"/>
            <a:chOff x="0" y="0"/>
            <a:chExt cx="9640136" cy="1335343"/>
          </a:xfrm>
        </p:grpSpPr>
        <p:sp>
          <p:nvSpPr>
            <p:cNvPr id="419" name="Google Shape;419;p30"/>
            <p:cNvSpPr/>
            <p:nvPr/>
          </p:nvSpPr>
          <p:spPr>
            <a:xfrm>
              <a:off x="0" y="0"/>
              <a:ext cx="5902070" cy="1335343"/>
            </a:xfrm>
            <a:custGeom>
              <a:rect b="b" l="l" r="r" t="t"/>
              <a:pathLst>
                <a:path extrusionOk="0" h="1335343" w="5902070">
                  <a:moveTo>
                    <a:pt x="0" y="0"/>
                  </a:moveTo>
                  <a:lnTo>
                    <a:pt x="5902070" y="0"/>
                  </a:lnTo>
                  <a:lnTo>
                    <a:pt x="5902070" y="1335343"/>
                  </a:lnTo>
                  <a:lnTo>
                    <a:pt x="0" y="13353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0" name="Google Shape;420;p30"/>
            <p:cNvSpPr/>
            <p:nvPr/>
          </p:nvSpPr>
          <p:spPr>
            <a:xfrm>
              <a:off x="3738066" y="0"/>
              <a:ext cx="5902070" cy="1335343"/>
            </a:xfrm>
            <a:custGeom>
              <a:rect b="b" l="l" r="r" t="t"/>
              <a:pathLst>
                <a:path extrusionOk="0" h="1335343" w="5902070">
                  <a:moveTo>
                    <a:pt x="0" y="0"/>
                  </a:moveTo>
                  <a:lnTo>
                    <a:pt x="5902070" y="0"/>
                  </a:lnTo>
                  <a:lnTo>
                    <a:pt x="5902070" y="1335343"/>
                  </a:lnTo>
                  <a:lnTo>
                    <a:pt x="0" y="13353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421" name="Google Shape;421;p30"/>
          <p:cNvSpPr txBox="1"/>
          <p:nvPr/>
        </p:nvSpPr>
        <p:spPr>
          <a:xfrm>
            <a:off x="6799957" y="8972550"/>
            <a:ext cx="472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DE2"/>
                </a:solidFill>
                <a:latin typeface="Arial"/>
                <a:ea typeface="Arial"/>
                <a:cs typeface="Arial"/>
                <a:sym typeface="Arial"/>
              </a:rPr>
              <a:t>Spring | 2023</a:t>
            </a:r>
            <a:endParaRPr b="1" i="0" sz="1400" u="none" cap="none" strike="noStrike">
              <a:solidFill>
                <a:srgbClr val="FFFD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D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/>
          <p:nvPr/>
        </p:nvSpPr>
        <p:spPr>
          <a:xfrm>
            <a:off x="-12304870" y="8940381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0" y="0"/>
                </a:lnTo>
                <a:lnTo>
                  <a:pt x="16967700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8" name="Google Shape;428;p31"/>
          <p:cNvSpPr/>
          <p:nvPr/>
        </p:nvSpPr>
        <p:spPr>
          <a:xfrm>
            <a:off x="14207012" y="6266163"/>
            <a:ext cx="7538204" cy="7538204"/>
          </a:xfrm>
          <a:custGeom>
            <a:rect b="b" l="l" r="r" t="t"/>
            <a:pathLst>
              <a:path extrusionOk="0" h="7538204" w="7538204">
                <a:moveTo>
                  <a:pt x="0" y="0"/>
                </a:moveTo>
                <a:lnTo>
                  <a:pt x="7538204" y="0"/>
                </a:lnTo>
                <a:lnTo>
                  <a:pt x="7538204" y="7538204"/>
                </a:lnTo>
                <a:lnTo>
                  <a:pt x="0" y="75382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9" name="Google Shape;429;p31"/>
          <p:cNvSpPr/>
          <p:nvPr/>
        </p:nvSpPr>
        <p:spPr>
          <a:xfrm>
            <a:off x="13145718" y="-3408702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0" y="0"/>
                </a:lnTo>
                <a:lnTo>
                  <a:pt x="16967700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0" name="Google Shape;430;p31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7061250" y="575500"/>
            <a:ext cx="41655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FD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i="0" sz="7000" u="none" cap="none" strike="noStrike">
              <a:solidFill>
                <a:srgbClr val="FFFD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1736550" y="1953988"/>
            <a:ext cx="14814900" cy="6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[1]		</a:t>
            </a: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Md Rahman, Md Seddiqui, et al. 2019. Comparison of classical machine learning approaches on bangla textual emotion analysis. arXiv preprint arXiv:1907.07826.</a:t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[2]		</a:t>
            </a: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Hui Yang, Alistair Willis, Anne De Roeck, and Bashar Nuseibeh. 2012. A hybrid model for automatic emotion recognition in suicide notes. Biomedical informatics insights, 5:BII–S8948. Journal, Year. </a:t>
            </a:r>
            <a:endParaRPr i="0" sz="53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[3]		</a:t>
            </a: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Merav Allouch, Amos Azaria, Rina Azoulay, Ester Ben-Izchak, Moti Zwilling, and Ditza A Zachor. 2018. Automatic detection of insulting sentences in conversation. In 2018 IEEE International Conference on the Science of Electrical Engineering in Israel (ICSEE), pages 1–4. IEEE.. Journal, Year. </a:t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[4]		</a:t>
            </a: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Carlo Strapparava and Rada Mihalcea. 2007. Semeval-2007 task 14: Affective text. In Proceedings of the Fourth International Workshop on Semantic Evaluations (SemEval-2007), pages 70–74.</a:t>
            </a:r>
            <a:endParaRPr sz="3200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E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-7106735" y="9036850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5" name="Google Shape;105;p14"/>
          <p:cNvGrpSpPr/>
          <p:nvPr/>
        </p:nvGrpSpPr>
        <p:grpSpPr>
          <a:xfrm>
            <a:off x="-127275" y="-63725"/>
            <a:ext cx="19046854" cy="2288218"/>
            <a:chOff x="0" y="-47625"/>
            <a:chExt cx="606300" cy="2617500"/>
          </a:xfrm>
        </p:grpSpPr>
        <p:sp>
          <p:nvSpPr>
            <p:cNvPr id="106" name="Google Shape;106;p14"/>
            <p:cNvSpPr/>
            <p:nvPr/>
          </p:nvSpPr>
          <p:spPr>
            <a:xfrm>
              <a:off x="0" y="0"/>
              <a:ext cx="606222" cy="2569762"/>
            </a:xfrm>
            <a:custGeom>
              <a:rect b="b" l="l" r="r" t="t"/>
              <a:pathLst>
                <a:path extrusionOk="0" h="2569762" w="606222">
                  <a:moveTo>
                    <a:pt x="0" y="0"/>
                  </a:moveTo>
                  <a:lnTo>
                    <a:pt x="606222" y="0"/>
                  </a:lnTo>
                  <a:lnTo>
                    <a:pt x="606222" y="2569762"/>
                  </a:lnTo>
                  <a:lnTo>
                    <a:pt x="0" y="2569762"/>
                  </a:lnTo>
                  <a:close/>
                </a:path>
              </a:pathLst>
            </a:custGeom>
            <a:solidFill>
              <a:srgbClr val="3C6255"/>
            </a:solidFill>
            <a:ln>
              <a:noFill/>
            </a:ln>
          </p:spPr>
        </p:sp>
        <p:sp>
          <p:nvSpPr>
            <p:cNvPr id="107" name="Google Shape;107;p14"/>
            <p:cNvSpPr txBox="1"/>
            <p:nvPr/>
          </p:nvSpPr>
          <p:spPr>
            <a:xfrm>
              <a:off x="0" y="-47625"/>
              <a:ext cx="606300" cy="26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4"/>
          <p:cNvSpPr/>
          <p:nvPr/>
        </p:nvSpPr>
        <p:spPr>
          <a:xfrm>
            <a:off x="1690092" y="4198107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14"/>
          <p:cNvSpPr/>
          <p:nvPr/>
        </p:nvSpPr>
        <p:spPr>
          <a:xfrm>
            <a:off x="1690092" y="5798701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4"/>
          <p:cNvSpPr/>
          <p:nvPr/>
        </p:nvSpPr>
        <p:spPr>
          <a:xfrm>
            <a:off x="10510659" y="-1281900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14"/>
          <p:cNvSpPr txBox="1"/>
          <p:nvPr/>
        </p:nvSpPr>
        <p:spPr>
          <a:xfrm>
            <a:off x="2517008" y="4150482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1" lang="en-US" sz="2999">
                <a:solidFill>
                  <a:srgbClr val="3C6255"/>
                </a:solidFill>
              </a:rPr>
              <a:t>Bidyarthi Paul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2517008" y="4784810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202001040</a:t>
            </a:r>
            <a:r>
              <a:rPr lang="en-US" sz="2999">
                <a:solidFill>
                  <a:srgbClr val="3C6255"/>
                </a:solidFill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2517008" y="5774151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1" lang="en-US" sz="2999">
                <a:solidFill>
                  <a:srgbClr val="3C6255"/>
                </a:solidFill>
              </a:rPr>
              <a:t>SM Musfiqur Rahman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2517008" y="6393442"/>
            <a:ext cx="47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202001040</a:t>
            </a:r>
            <a:r>
              <a:rPr lang="en-US" sz="2999">
                <a:solidFill>
                  <a:srgbClr val="3C6255"/>
                </a:solidFill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5583450" y="591261"/>
            <a:ext cx="76254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53"/>
              <a:buFont typeface="Arial"/>
              <a:buNone/>
            </a:pPr>
            <a:r>
              <a:rPr lang="en-US" sz="7353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Group</a:t>
            </a:r>
            <a:r>
              <a:rPr b="0" i="0" lang="en-US" sz="7353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Introduction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14"/>
          <p:cNvSpPr/>
          <p:nvPr/>
        </p:nvSpPr>
        <p:spPr>
          <a:xfrm rot="-3132779">
            <a:off x="-1029147" y="7220060"/>
            <a:ext cx="2558927" cy="2685361"/>
          </a:xfrm>
          <a:custGeom>
            <a:rect b="b" l="l" r="r" t="t"/>
            <a:pathLst>
              <a:path extrusionOk="0" h="2686360" w="2559879">
                <a:moveTo>
                  <a:pt x="0" y="0"/>
                </a:moveTo>
                <a:lnTo>
                  <a:pt x="2559879" y="0"/>
                </a:lnTo>
                <a:lnTo>
                  <a:pt x="2559879" y="2686361"/>
                </a:lnTo>
                <a:lnTo>
                  <a:pt x="0" y="26863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4"/>
          <p:cNvSpPr/>
          <p:nvPr/>
        </p:nvSpPr>
        <p:spPr>
          <a:xfrm>
            <a:off x="10986492" y="5309220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10986492" y="6879551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14"/>
          <p:cNvSpPr txBox="1"/>
          <p:nvPr/>
        </p:nvSpPr>
        <p:spPr>
          <a:xfrm>
            <a:off x="11813396" y="5260145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1" lang="en-US" sz="2999">
                <a:solidFill>
                  <a:srgbClr val="3C6255"/>
                </a:solidFill>
              </a:rPr>
              <a:t>Dipta Biswas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1813408" y="5814310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20200104</a:t>
            </a:r>
            <a:r>
              <a:rPr lang="en-US" sz="2999">
                <a:solidFill>
                  <a:srgbClr val="3C6255"/>
                </a:solidFill>
              </a:rPr>
              <a:t>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1813408" y="6855726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1" lang="en-US" sz="2999">
                <a:solidFill>
                  <a:srgbClr val="3C6255"/>
                </a:solidFill>
              </a:rPr>
              <a:t>Ziaul Hassan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1813408" y="7334155"/>
            <a:ext cx="47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2E5432"/>
                </a:solidFill>
                <a:latin typeface="Arial"/>
                <a:ea typeface="Arial"/>
                <a:cs typeface="Arial"/>
                <a:sym typeface="Arial"/>
              </a:rPr>
              <a:t>202001040</a:t>
            </a:r>
            <a:r>
              <a:rPr lang="en-US" sz="2999">
                <a:solidFill>
                  <a:srgbClr val="2E5432"/>
                </a:solidFill>
              </a:rPr>
              <a:t>04</a:t>
            </a:r>
            <a:endParaRPr b="0" i="0" sz="1400" u="none" cap="none" strike="noStrike">
              <a:solidFill>
                <a:srgbClr val="2E54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 rot="-1971343">
            <a:off x="-543683" y="-1945432"/>
            <a:ext cx="7314857" cy="3035666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7">
            <a:alphaModFix/>
          </a:blip>
          <a:srcRect b="0" l="670" r="679" t="0"/>
          <a:stretch/>
        </p:blipFill>
        <p:spPr>
          <a:xfrm>
            <a:off x="6824469" y="3953421"/>
            <a:ext cx="1205700" cy="1222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8">
            <a:alphaModFix/>
          </a:blip>
          <a:srcRect b="0" l="670" r="680" t="0"/>
          <a:stretch/>
        </p:blipFill>
        <p:spPr>
          <a:xfrm>
            <a:off x="15816069" y="5182333"/>
            <a:ext cx="1205700" cy="1222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9">
            <a:alphaModFix/>
          </a:blip>
          <a:srcRect b="4320" l="0" r="0" t="4329"/>
          <a:stretch/>
        </p:blipFill>
        <p:spPr>
          <a:xfrm>
            <a:off x="15816069" y="6741684"/>
            <a:ext cx="1205700" cy="1222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337550" y="166630"/>
            <a:ext cx="1666600" cy="16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11">
            <a:alphaModFix/>
          </a:blip>
          <a:srcRect b="11982" l="0" r="0" t="11989"/>
          <a:stretch/>
        </p:blipFill>
        <p:spPr>
          <a:xfrm>
            <a:off x="6842694" y="5721846"/>
            <a:ext cx="1205700" cy="1222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7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/>
          <p:nvPr/>
        </p:nvSpPr>
        <p:spPr>
          <a:xfrm>
            <a:off x="-12304870" y="8940381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0" y="0"/>
                </a:lnTo>
                <a:lnTo>
                  <a:pt x="16967700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8" name="Google Shape;438;p32"/>
          <p:cNvSpPr/>
          <p:nvPr/>
        </p:nvSpPr>
        <p:spPr>
          <a:xfrm>
            <a:off x="14207012" y="6266163"/>
            <a:ext cx="7538204" cy="7538204"/>
          </a:xfrm>
          <a:custGeom>
            <a:rect b="b" l="l" r="r" t="t"/>
            <a:pathLst>
              <a:path extrusionOk="0" h="7538204" w="7538204">
                <a:moveTo>
                  <a:pt x="0" y="0"/>
                </a:moveTo>
                <a:lnTo>
                  <a:pt x="7538204" y="0"/>
                </a:lnTo>
                <a:lnTo>
                  <a:pt x="7538204" y="7538204"/>
                </a:lnTo>
                <a:lnTo>
                  <a:pt x="0" y="75382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9" name="Google Shape;439;p32"/>
          <p:cNvSpPr/>
          <p:nvPr/>
        </p:nvSpPr>
        <p:spPr>
          <a:xfrm>
            <a:off x="13145718" y="-3408702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0" y="0"/>
                </a:lnTo>
                <a:lnTo>
                  <a:pt x="16967700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0" name="Google Shape;440;p32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sp>
        <p:nvSpPr>
          <p:cNvPr id="441" name="Google Shape;441;p32"/>
          <p:cNvSpPr txBox="1"/>
          <p:nvPr/>
        </p:nvSpPr>
        <p:spPr>
          <a:xfrm>
            <a:off x="7061250" y="575500"/>
            <a:ext cx="41655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FD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i="0" sz="7000" u="none" cap="none" strike="noStrike">
              <a:solidFill>
                <a:srgbClr val="FFFD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2"/>
          <p:cNvSpPr txBox="1"/>
          <p:nvPr/>
        </p:nvSpPr>
        <p:spPr>
          <a:xfrm>
            <a:off x="1736550" y="2642213"/>
            <a:ext cx="14814900" cy="6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[5]		</a:t>
            </a: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Islam, Khondoker &amp; Yuvraz, Tanvir &amp; Hassan, Enamul &amp; Islam, Md Saiful. (2022). EmoNoBa: A Dataset for Analyzing Fine-Grained Emotions on Noisy Bangla Texts.</a:t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[6]		</a:t>
            </a: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Ahmed, Tamal &amp; Mukta, Shawly &amp; Mahmud, Tamim &amp; Hasan, Sakib &amp; Hussain, Md Gulzar. (2022). Bangla Text Emotion Classification using LR, MNB, and MLP with TF-IDF &amp; CountVectorizer. 10.1109/ICSEC56337.2022.10049341.</a:t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[7]		</a:t>
            </a:r>
            <a:r>
              <a:rPr lang="en-US" sz="3200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Pal, Aditya &amp; Karn, Bhaskar. (2020). Anubhuti -- An annotated dataset for emotional analysis of Bengali short stories.</a:t>
            </a:r>
            <a:endParaRPr b="0" i="0" sz="32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E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-7106735" y="9036850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6" name="Google Shape;136;p15"/>
          <p:cNvGrpSpPr/>
          <p:nvPr/>
        </p:nvGrpSpPr>
        <p:grpSpPr>
          <a:xfrm>
            <a:off x="-127275" y="-63725"/>
            <a:ext cx="19046854" cy="2288219"/>
            <a:chOff x="0" y="-47625"/>
            <a:chExt cx="606300" cy="2617500"/>
          </a:xfrm>
        </p:grpSpPr>
        <p:sp>
          <p:nvSpPr>
            <p:cNvPr id="137" name="Google Shape;137;p15"/>
            <p:cNvSpPr/>
            <p:nvPr/>
          </p:nvSpPr>
          <p:spPr>
            <a:xfrm>
              <a:off x="0" y="0"/>
              <a:ext cx="606222" cy="2569762"/>
            </a:xfrm>
            <a:custGeom>
              <a:rect b="b" l="l" r="r" t="t"/>
              <a:pathLst>
                <a:path extrusionOk="0" h="2569762" w="606222">
                  <a:moveTo>
                    <a:pt x="0" y="0"/>
                  </a:moveTo>
                  <a:lnTo>
                    <a:pt x="606222" y="0"/>
                  </a:lnTo>
                  <a:lnTo>
                    <a:pt x="606222" y="2569762"/>
                  </a:lnTo>
                  <a:lnTo>
                    <a:pt x="0" y="2569762"/>
                  </a:lnTo>
                  <a:close/>
                </a:path>
              </a:pathLst>
            </a:custGeom>
            <a:solidFill>
              <a:srgbClr val="3C6255"/>
            </a:solidFill>
            <a:ln>
              <a:noFill/>
            </a:ln>
          </p:spPr>
        </p:sp>
        <p:sp>
          <p:nvSpPr>
            <p:cNvPr id="138" name="Google Shape;138;p15"/>
            <p:cNvSpPr txBox="1"/>
            <p:nvPr/>
          </p:nvSpPr>
          <p:spPr>
            <a:xfrm>
              <a:off x="0" y="-47625"/>
              <a:ext cx="606300" cy="26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/>
          <p:nvPr/>
        </p:nvSpPr>
        <p:spPr>
          <a:xfrm>
            <a:off x="11576276" y="4633410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0" name="Google Shape;140;p15"/>
          <p:cNvCxnSpPr/>
          <p:nvPr/>
        </p:nvCxnSpPr>
        <p:spPr>
          <a:xfrm>
            <a:off x="1328408" y="6445685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A6BB8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5"/>
          <p:cNvSpPr/>
          <p:nvPr/>
        </p:nvSpPr>
        <p:spPr>
          <a:xfrm>
            <a:off x="10510659" y="-1281900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5"/>
          <p:cNvSpPr txBox="1"/>
          <p:nvPr/>
        </p:nvSpPr>
        <p:spPr>
          <a:xfrm>
            <a:off x="1336250" y="4472850"/>
            <a:ext cx="665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99"/>
              <a:buFont typeface="Arial"/>
              <a:buNone/>
            </a:pPr>
            <a:r>
              <a:rPr b="1" lang="en-US" sz="4199">
                <a:solidFill>
                  <a:srgbClr val="3C6255"/>
                </a:solidFill>
                <a:latin typeface="Impact"/>
                <a:ea typeface="Impact"/>
                <a:cs typeface="Impact"/>
                <a:sym typeface="Impact"/>
              </a:rPr>
              <a:t>Mr. Faisal Muhammad Shah</a:t>
            </a:r>
            <a:endParaRPr b="1" i="0" sz="26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5583450" y="591261"/>
            <a:ext cx="76254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53"/>
              <a:buFont typeface="Arial"/>
              <a:buNone/>
            </a:pPr>
            <a:r>
              <a:rPr lang="en-US" sz="7353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Submitted To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15"/>
          <p:cNvSpPr/>
          <p:nvPr/>
        </p:nvSpPr>
        <p:spPr>
          <a:xfrm rot="-3132779">
            <a:off x="-1029147" y="7220060"/>
            <a:ext cx="2558927" cy="2685361"/>
          </a:xfrm>
          <a:custGeom>
            <a:rect b="b" l="l" r="r" t="t"/>
            <a:pathLst>
              <a:path extrusionOk="0" h="2686360" w="2559879">
                <a:moveTo>
                  <a:pt x="0" y="0"/>
                </a:moveTo>
                <a:lnTo>
                  <a:pt x="2559879" y="0"/>
                </a:lnTo>
                <a:lnTo>
                  <a:pt x="2559879" y="2686361"/>
                </a:lnTo>
                <a:lnTo>
                  <a:pt x="0" y="26863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5"/>
          <p:cNvSpPr txBox="1"/>
          <p:nvPr/>
        </p:nvSpPr>
        <p:spPr>
          <a:xfrm>
            <a:off x="1336258" y="5169130"/>
            <a:ext cx="47661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Associate Professor </a:t>
            </a:r>
            <a:endParaRPr b="0" i="0" sz="2999" u="none" cap="none" strike="noStrike">
              <a:solidFill>
                <a:srgbClr val="3C62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Dept. of CSE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 rot="-1971343">
            <a:off x="-705208" y="-862632"/>
            <a:ext cx="7314857" cy="3035666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7">
            <a:alphaModFix/>
          </a:blip>
          <a:srcRect b="0" l="670" r="680" t="0"/>
          <a:stretch/>
        </p:blipFill>
        <p:spPr>
          <a:xfrm>
            <a:off x="7765144" y="4143097"/>
            <a:ext cx="1205700" cy="1222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70"/>
              </a:srgbClr>
            </a:outerShdw>
          </a:effectLst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337550" y="166630"/>
            <a:ext cx="1666600" cy="166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5"/>
          <p:cNvCxnSpPr/>
          <p:nvPr/>
        </p:nvCxnSpPr>
        <p:spPr>
          <a:xfrm>
            <a:off x="10243808" y="7817285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A6BB8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5"/>
          <p:cNvSpPr txBox="1"/>
          <p:nvPr/>
        </p:nvSpPr>
        <p:spPr>
          <a:xfrm>
            <a:off x="10251650" y="5844450"/>
            <a:ext cx="665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99"/>
              <a:buFont typeface="Arial"/>
              <a:buNone/>
            </a:pPr>
            <a:r>
              <a:rPr b="1" lang="en-US" sz="4199">
                <a:solidFill>
                  <a:srgbClr val="3C6255"/>
                </a:solidFill>
                <a:latin typeface="Impact"/>
                <a:ea typeface="Impact"/>
                <a:cs typeface="Impact"/>
                <a:sym typeface="Impact"/>
              </a:rPr>
              <a:t>Mr. Md. Zahid Hossain</a:t>
            </a:r>
            <a:endParaRPr b="1" i="0" sz="26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0251658" y="6540730"/>
            <a:ext cx="47661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lang="en-US" sz="2999">
                <a:solidFill>
                  <a:srgbClr val="3C6255"/>
                </a:solidFill>
              </a:rPr>
              <a:t>Lecturer Grade-II</a:t>
            </a: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999" u="none" cap="none" strike="noStrike">
              <a:solidFill>
                <a:srgbClr val="3C62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Dept. of CSE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9">
            <a:alphaModFix/>
          </a:blip>
          <a:srcRect b="9728" l="0" r="0" t="9736"/>
          <a:stretch/>
        </p:blipFill>
        <p:spPr>
          <a:xfrm>
            <a:off x="16223344" y="5556447"/>
            <a:ext cx="1205700" cy="1222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7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E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/>
          <p:nvPr/>
        </p:nvSpPr>
        <p:spPr>
          <a:xfrm>
            <a:off x="-9253985" y="9258300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0" name="Google Shape;160;p16"/>
          <p:cNvGrpSpPr/>
          <p:nvPr/>
        </p:nvGrpSpPr>
        <p:grpSpPr>
          <a:xfrm>
            <a:off x="0" y="-292448"/>
            <a:ext cx="2302060" cy="9938386"/>
            <a:chOff x="0" y="-47625"/>
            <a:chExt cx="606300" cy="2617500"/>
          </a:xfrm>
        </p:grpSpPr>
        <p:sp>
          <p:nvSpPr>
            <p:cNvPr id="161" name="Google Shape;161;p16"/>
            <p:cNvSpPr/>
            <p:nvPr/>
          </p:nvSpPr>
          <p:spPr>
            <a:xfrm>
              <a:off x="0" y="0"/>
              <a:ext cx="606222" cy="2569762"/>
            </a:xfrm>
            <a:custGeom>
              <a:rect b="b" l="l" r="r" t="t"/>
              <a:pathLst>
                <a:path extrusionOk="0" h="2569762" w="606222">
                  <a:moveTo>
                    <a:pt x="0" y="0"/>
                  </a:moveTo>
                  <a:lnTo>
                    <a:pt x="606222" y="0"/>
                  </a:lnTo>
                  <a:lnTo>
                    <a:pt x="606222" y="2569762"/>
                  </a:lnTo>
                  <a:lnTo>
                    <a:pt x="0" y="2569762"/>
                  </a:lnTo>
                  <a:close/>
                </a:path>
              </a:pathLst>
            </a:custGeom>
            <a:solidFill>
              <a:srgbClr val="3C6255"/>
            </a:solidFill>
            <a:ln>
              <a:noFill/>
            </a:ln>
          </p:spPr>
        </p:sp>
        <p:sp>
          <p:nvSpPr>
            <p:cNvPr id="162" name="Google Shape;162;p16"/>
            <p:cNvSpPr txBox="1"/>
            <p:nvPr/>
          </p:nvSpPr>
          <p:spPr>
            <a:xfrm>
              <a:off x="0" y="-47625"/>
              <a:ext cx="606300" cy="26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6"/>
          <p:cNvSpPr/>
          <p:nvPr/>
        </p:nvSpPr>
        <p:spPr>
          <a:xfrm>
            <a:off x="4204692" y="2216907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16"/>
          <p:cNvSpPr/>
          <p:nvPr/>
        </p:nvSpPr>
        <p:spPr>
          <a:xfrm>
            <a:off x="4204692" y="3029972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16"/>
          <p:cNvSpPr/>
          <p:nvPr/>
        </p:nvSpPr>
        <p:spPr>
          <a:xfrm>
            <a:off x="11993522" y="2125668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16"/>
          <p:cNvSpPr/>
          <p:nvPr/>
        </p:nvSpPr>
        <p:spPr>
          <a:xfrm>
            <a:off x="11983553" y="2973575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16"/>
          <p:cNvSpPr/>
          <p:nvPr/>
        </p:nvSpPr>
        <p:spPr>
          <a:xfrm>
            <a:off x="4204692" y="3817904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16"/>
          <p:cNvSpPr/>
          <p:nvPr/>
        </p:nvSpPr>
        <p:spPr>
          <a:xfrm>
            <a:off x="4204692" y="4630970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16"/>
          <p:cNvSpPr/>
          <p:nvPr/>
        </p:nvSpPr>
        <p:spPr>
          <a:xfrm>
            <a:off x="10574284" y="-3727763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6"/>
          <p:cNvSpPr txBox="1"/>
          <p:nvPr/>
        </p:nvSpPr>
        <p:spPr>
          <a:xfrm>
            <a:off x="5031608" y="2169282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5031608" y="2960735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5031608" y="3781642"/>
            <a:ext cx="47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5031608" y="4606445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lang="en-US" sz="2999">
                <a:solidFill>
                  <a:srgbClr val="3C6255"/>
                </a:solidFill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12592153" y="2101125"/>
            <a:ext cx="49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12602089" y="2908150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lang="en-US" sz="2999">
                <a:solidFill>
                  <a:srgbClr val="3C6255"/>
                </a:solidFill>
              </a:rPr>
              <a:t>Experimental Result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1707425" y="9645927"/>
            <a:ext cx="47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4502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 rot="-5400000">
            <a:off x="-2419952" y="3947159"/>
            <a:ext cx="67254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53"/>
              <a:buFont typeface="Arial"/>
              <a:buNone/>
            </a:pPr>
            <a:r>
              <a:rPr b="0" i="0" lang="en-US" sz="7353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8" name="Google Shape;178;p16"/>
          <p:cNvSpPr/>
          <p:nvPr/>
        </p:nvSpPr>
        <p:spPr>
          <a:xfrm rot="-3132779">
            <a:off x="-1029147" y="7220060"/>
            <a:ext cx="2558927" cy="2685361"/>
          </a:xfrm>
          <a:custGeom>
            <a:rect b="b" l="l" r="r" t="t"/>
            <a:pathLst>
              <a:path extrusionOk="0" h="2686360" w="2559879">
                <a:moveTo>
                  <a:pt x="0" y="0"/>
                </a:moveTo>
                <a:lnTo>
                  <a:pt x="2559879" y="0"/>
                </a:lnTo>
                <a:lnTo>
                  <a:pt x="2559879" y="2686361"/>
                </a:lnTo>
                <a:lnTo>
                  <a:pt x="0" y="26863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16"/>
          <p:cNvSpPr/>
          <p:nvPr/>
        </p:nvSpPr>
        <p:spPr>
          <a:xfrm rot="-1971343">
            <a:off x="-2810558" y="7044918"/>
            <a:ext cx="7314857" cy="3035666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0" name="Google Shape;180;p16"/>
          <p:cNvGrpSpPr/>
          <p:nvPr/>
        </p:nvGrpSpPr>
        <p:grpSpPr>
          <a:xfrm rot="-1218052">
            <a:off x="11496259" y="5860262"/>
            <a:ext cx="9135121" cy="9757896"/>
            <a:chOff x="0" y="0"/>
            <a:chExt cx="606334" cy="2570004"/>
          </a:xfrm>
        </p:grpSpPr>
        <p:sp>
          <p:nvSpPr>
            <p:cNvPr id="181" name="Google Shape;181;p16"/>
            <p:cNvSpPr/>
            <p:nvPr/>
          </p:nvSpPr>
          <p:spPr>
            <a:xfrm>
              <a:off x="0" y="0"/>
              <a:ext cx="606222" cy="2569762"/>
            </a:xfrm>
            <a:custGeom>
              <a:rect b="b" l="l" r="r" t="t"/>
              <a:pathLst>
                <a:path extrusionOk="0" h="2569762" w="606222">
                  <a:moveTo>
                    <a:pt x="0" y="0"/>
                  </a:moveTo>
                  <a:lnTo>
                    <a:pt x="606222" y="0"/>
                  </a:lnTo>
                  <a:lnTo>
                    <a:pt x="606222" y="2569762"/>
                  </a:lnTo>
                  <a:lnTo>
                    <a:pt x="0" y="2569762"/>
                  </a:lnTo>
                  <a:close/>
                </a:path>
              </a:pathLst>
            </a:custGeom>
            <a:solidFill>
              <a:srgbClr val="3C6255"/>
            </a:solidFill>
            <a:ln>
              <a:noFill/>
            </a:ln>
          </p:spPr>
        </p:sp>
        <p:sp>
          <p:nvSpPr>
            <p:cNvPr id="182" name="Google Shape;182;p16"/>
            <p:cNvSpPr txBox="1"/>
            <p:nvPr/>
          </p:nvSpPr>
          <p:spPr>
            <a:xfrm>
              <a:off x="208234" y="1091004"/>
              <a:ext cx="398100" cy="147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6"/>
          <p:cNvSpPr/>
          <p:nvPr/>
        </p:nvSpPr>
        <p:spPr>
          <a:xfrm rot="-3132779">
            <a:off x="10592198" y="6270805"/>
            <a:ext cx="4368091" cy="4583914"/>
          </a:xfrm>
          <a:custGeom>
            <a:rect b="b" l="l" r="r" t="t"/>
            <a:pathLst>
              <a:path extrusionOk="0" h="4585620" w="4369716">
                <a:moveTo>
                  <a:pt x="0" y="0"/>
                </a:moveTo>
                <a:lnTo>
                  <a:pt x="4369717" y="0"/>
                </a:lnTo>
                <a:lnTo>
                  <a:pt x="4369717" y="4585621"/>
                </a:lnTo>
                <a:lnTo>
                  <a:pt x="0" y="45856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389025" y="10742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11993522" y="3830460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16"/>
          <p:cNvSpPr txBox="1"/>
          <p:nvPr/>
        </p:nvSpPr>
        <p:spPr>
          <a:xfrm>
            <a:off x="12602100" y="3770875"/>
            <a:ext cx="545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lang="en-US" sz="2999">
                <a:solidFill>
                  <a:srgbClr val="3C6255"/>
                </a:solidFill>
              </a:rPr>
              <a:t>Limitations and Future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1993522" y="4744860"/>
            <a:ext cx="407804" cy="412618"/>
          </a:xfrm>
          <a:custGeom>
            <a:rect b="b" l="l" r="r" t="t"/>
            <a:pathLst>
              <a:path extrusionOk="0" h="412618" w="407804">
                <a:moveTo>
                  <a:pt x="0" y="0"/>
                </a:moveTo>
                <a:lnTo>
                  <a:pt x="407804" y="0"/>
                </a:lnTo>
                <a:lnTo>
                  <a:pt x="407804" y="412618"/>
                </a:lnTo>
                <a:lnTo>
                  <a:pt x="0" y="412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16"/>
          <p:cNvSpPr txBox="1"/>
          <p:nvPr/>
        </p:nvSpPr>
        <p:spPr>
          <a:xfrm>
            <a:off x="12602108" y="4685273"/>
            <a:ext cx="39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3C6255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/>
        </p:nvSpPr>
        <p:spPr>
          <a:xfrm>
            <a:off x="2668250" y="4207650"/>
            <a:ext cx="127473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400">
                <a:solidFill>
                  <a:srgbClr val="FDFCE9"/>
                </a:solidFill>
              </a:rPr>
              <a:t>BanglaHeartbeat: Mapping Emotional Echoes in</a:t>
            </a:r>
            <a:endParaRPr b="1" sz="4400">
              <a:solidFill>
                <a:srgbClr val="FDFCE9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400">
                <a:solidFill>
                  <a:srgbClr val="FDFCE9"/>
                </a:solidFill>
              </a:rPr>
              <a:t>Social Media Texts</a:t>
            </a:r>
            <a:endParaRPr b="1" sz="4400">
              <a:solidFill>
                <a:srgbClr val="FDFCE9"/>
              </a:solidFill>
            </a:endParaRPr>
          </a:p>
        </p:txBody>
      </p:sp>
      <p:sp>
        <p:nvSpPr>
          <p:cNvPr id="195" name="Google Shape;195;p17"/>
          <p:cNvSpPr/>
          <p:nvPr/>
        </p:nvSpPr>
        <p:spPr>
          <a:xfrm rot="-1970774">
            <a:off x="-4360179" y="7566221"/>
            <a:ext cx="7315200" cy="3035808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17"/>
          <p:cNvSpPr/>
          <p:nvPr/>
        </p:nvSpPr>
        <p:spPr>
          <a:xfrm rot="-1970774">
            <a:off x="15456034" y="-296158"/>
            <a:ext cx="7315200" cy="3035808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7" name="Google Shape;197;p17"/>
          <p:cNvCxnSpPr/>
          <p:nvPr/>
        </p:nvCxnSpPr>
        <p:spPr>
          <a:xfrm flipH="1" rot="10800000">
            <a:off x="2668250" y="6116975"/>
            <a:ext cx="12810900" cy="21300"/>
          </a:xfrm>
          <a:prstGeom prst="straightConnector1">
            <a:avLst/>
          </a:prstGeom>
          <a:noFill/>
          <a:ln cap="flat" cmpd="sng" w="38100">
            <a:solidFill>
              <a:srgbClr val="FFFDE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7"/>
          <p:cNvSpPr/>
          <p:nvPr/>
        </p:nvSpPr>
        <p:spPr>
          <a:xfrm rot="-3128897">
            <a:off x="14391117" y="-596622"/>
            <a:ext cx="4369716" cy="4585620"/>
          </a:xfrm>
          <a:custGeom>
            <a:rect b="b" l="l" r="r" t="t"/>
            <a:pathLst>
              <a:path extrusionOk="0" h="4585620" w="4369716">
                <a:moveTo>
                  <a:pt x="0" y="0"/>
                </a:moveTo>
                <a:lnTo>
                  <a:pt x="4369716" y="0"/>
                </a:lnTo>
                <a:lnTo>
                  <a:pt x="4369716" y="4585620"/>
                </a:lnTo>
                <a:lnTo>
                  <a:pt x="0" y="4585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17"/>
          <p:cNvSpPr/>
          <p:nvPr/>
        </p:nvSpPr>
        <p:spPr>
          <a:xfrm rot="-3128897">
            <a:off x="-456781" y="6455266"/>
            <a:ext cx="4369716" cy="4585620"/>
          </a:xfrm>
          <a:custGeom>
            <a:rect b="b" l="l" r="r" t="t"/>
            <a:pathLst>
              <a:path extrusionOk="0" h="4585620" w="4369716">
                <a:moveTo>
                  <a:pt x="0" y="0"/>
                </a:moveTo>
                <a:lnTo>
                  <a:pt x="4369717" y="0"/>
                </a:lnTo>
                <a:lnTo>
                  <a:pt x="4369717" y="4585621"/>
                </a:lnTo>
                <a:lnTo>
                  <a:pt x="0" y="45856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17"/>
          <p:cNvSpPr/>
          <p:nvPr/>
        </p:nvSpPr>
        <p:spPr>
          <a:xfrm>
            <a:off x="6747300" y="1511525"/>
            <a:ext cx="4793400" cy="1760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7622400" y="1832700"/>
            <a:ext cx="18240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Title</a:t>
            </a:r>
            <a:endParaRPr b="0" i="0" sz="6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2" name="Google Shape;202;p17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83750" y="17821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/>
          <p:nvPr/>
        </p:nvSpPr>
        <p:spPr>
          <a:xfrm>
            <a:off x="128421" y="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17"/>
          <p:cNvSpPr/>
          <p:nvPr/>
        </p:nvSpPr>
        <p:spPr>
          <a:xfrm>
            <a:off x="16909546" y="6029633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/>
          <p:nvPr/>
        </p:nvSpPr>
        <p:spPr>
          <a:xfrm rot="-1971343">
            <a:off x="-4360308" y="7565680"/>
            <a:ext cx="7314857" cy="3035666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18"/>
          <p:cNvSpPr/>
          <p:nvPr/>
        </p:nvSpPr>
        <p:spPr>
          <a:xfrm rot="-1971343">
            <a:off x="15455905" y="-296699"/>
            <a:ext cx="7314857" cy="3035666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18"/>
          <p:cNvSpPr/>
          <p:nvPr/>
        </p:nvSpPr>
        <p:spPr>
          <a:xfrm rot="-3132779">
            <a:off x="14390396" y="-599208"/>
            <a:ext cx="4368091" cy="4583914"/>
          </a:xfrm>
          <a:custGeom>
            <a:rect b="b" l="l" r="r" t="t"/>
            <a:pathLst>
              <a:path extrusionOk="0" h="4585620" w="4369716">
                <a:moveTo>
                  <a:pt x="0" y="0"/>
                </a:moveTo>
                <a:lnTo>
                  <a:pt x="4369716" y="0"/>
                </a:lnTo>
                <a:lnTo>
                  <a:pt x="4369716" y="4585620"/>
                </a:lnTo>
                <a:lnTo>
                  <a:pt x="0" y="4585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18"/>
          <p:cNvSpPr/>
          <p:nvPr/>
        </p:nvSpPr>
        <p:spPr>
          <a:xfrm rot="-3132779">
            <a:off x="-457502" y="6452680"/>
            <a:ext cx="4368091" cy="4583914"/>
          </a:xfrm>
          <a:custGeom>
            <a:rect b="b" l="l" r="r" t="t"/>
            <a:pathLst>
              <a:path extrusionOk="0" h="4585620" w="4369716">
                <a:moveTo>
                  <a:pt x="0" y="0"/>
                </a:moveTo>
                <a:lnTo>
                  <a:pt x="4369717" y="0"/>
                </a:lnTo>
                <a:lnTo>
                  <a:pt x="4369717" y="4585621"/>
                </a:lnTo>
                <a:lnTo>
                  <a:pt x="0" y="45856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18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128421" y="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18"/>
          <p:cNvSpPr/>
          <p:nvPr/>
        </p:nvSpPr>
        <p:spPr>
          <a:xfrm>
            <a:off x="16909546" y="6029633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8"/>
          <p:cNvSpPr txBox="1"/>
          <p:nvPr/>
        </p:nvSpPr>
        <p:spPr>
          <a:xfrm>
            <a:off x="2633675" y="6385731"/>
            <a:ext cx="4190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What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92834" y="2637459"/>
            <a:ext cx="3314091" cy="348027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76200">
              <a:srgbClr val="000000">
                <a:alpha val="60780"/>
              </a:srgbClr>
            </a:outerShdw>
          </a:effectLst>
        </p:spPr>
      </p:pic>
      <p:pic>
        <p:nvPicPr>
          <p:cNvPr id="219" name="Google Shape;21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6175" y="3207660"/>
            <a:ext cx="2962646" cy="29100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00000" dist="66675">
              <a:srgbClr val="000000">
                <a:alpha val="49800"/>
              </a:srgbClr>
            </a:outerShdw>
          </a:effectLst>
        </p:spPr>
      </p:pic>
      <p:sp>
        <p:nvSpPr>
          <p:cNvPr id="220" name="Google Shape;220;p18"/>
          <p:cNvSpPr txBox="1"/>
          <p:nvPr/>
        </p:nvSpPr>
        <p:spPr>
          <a:xfrm>
            <a:off x="6706909" y="6385731"/>
            <a:ext cx="4190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Why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70708" y="2392625"/>
            <a:ext cx="4792704" cy="5033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>
                <a:alpha val="49800"/>
              </a:srgbClr>
            </a:outerShdw>
          </a:effectLst>
        </p:spPr>
      </p:pic>
      <p:sp>
        <p:nvSpPr>
          <p:cNvPr id="222" name="Google Shape;222;p18"/>
          <p:cNvSpPr txBox="1"/>
          <p:nvPr/>
        </p:nvSpPr>
        <p:spPr>
          <a:xfrm>
            <a:off x="11271762" y="6385731"/>
            <a:ext cx="4190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How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5438725" y="509375"/>
            <a:ext cx="7067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19"/>
              <a:buFont typeface="Arial"/>
              <a:buNone/>
            </a:pPr>
            <a:r>
              <a:rPr b="1" lang="en-US" sz="7119">
                <a:solidFill>
                  <a:srgbClr val="FFFD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1000" u="none" cap="none" strike="noStrike">
              <a:solidFill>
                <a:srgbClr val="FFFD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/>
          <p:nvPr/>
        </p:nvSpPr>
        <p:spPr>
          <a:xfrm rot="-1935775">
            <a:off x="-2084244" y="-88214"/>
            <a:ext cx="7331572" cy="3042603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9" name="Google Shape;229;p19"/>
          <p:cNvGrpSpPr/>
          <p:nvPr/>
        </p:nvGrpSpPr>
        <p:grpSpPr>
          <a:xfrm>
            <a:off x="0" y="-433535"/>
            <a:ext cx="2301749" cy="10973245"/>
            <a:chOff x="0" y="-47625"/>
            <a:chExt cx="606222" cy="2890073"/>
          </a:xfrm>
        </p:grpSpPr>
        <p:sp>
          <p:nvSpPr>
            <p:cNvPr id="230" name="Google Shape;230;p19"/>
            <p:cNvSpPr/>
            <p:nvPr/>
          </p:nvSpPr>
          <p:spPr>
            <a:xfrm>
              <a:off x="0" y="0"/>
              <a:ext cx="606222" cy="2842448"/>
            </a:xfrm>
            <a:custGeom>
              <a:rect b="b" l="l" r="r" t="t"/>
              <a:pathLst>
                <a:path extrusionOk="0" h="2842448" w="606222">
                  <a:moveTo>
                    <a:pt x="0" y="0"/>
                  </a:moveTo>
                  <a:lnTo>
                    <a:pt x="606222" y="0"/>
                  </a:lnTo>
                  <a:lnTo>
                    <a:pt x="606222" y="2842448"/>
                  </a:lnTo>
                  <a:lnTo>
                    <a:pt x="0" y="2842448"/>
                  </a:lnTo>
                  <a:close/>
                </a:path>
              </a:pathLst>
            </a:custGeom>
            <a:solidFill>
              <a:srgbClr val="3C6255"/>
            </a:solidFill>
            <a:ln>
              <a:noFill/>
            </a:ln>
          </p:spPr>
        </p:sp>
        <p:sp>
          <p:nvSpPr>
            <p:cNvPr id="231" name="Google Shape;231;p19"/>
            <p:cNvSpPr txBox="1"/>
            <p:nvPr/>
          </p:nvSpPr>
          <p:spPr>
            <a:xfrm>
              <a:off x="0" y="-47625"/>
              <a:ext cx="606222" cy="28900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19"/>
          <p:cNvSpPr/>
          <p:nvPr/>
        </p:nvSpPr>
        <p:spPr>
          <a:xfrm>
            <a:off x="-9253985" y="9258300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9"/>
          <p:cNvSpPr/>
          <p:nvPr/>
        </p:nvSpPr>
        <p:spPr>
          <a:xfrm>
            <a:off x="10574284" y="-3727763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p19"/>
          <p:cNvSpPr/>
          <p:nvPr/>
        </p:nvSpPr>
        <p:spPr>
          <a:xfrm rot="-2560134">
            <a:off x="15092289" y="7296919"/>
            <a:ext cx="7312388" cy="3034641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19"/>
          <p:cNvSpPr txBox="1"/>
          <p:nvPr/>
        </p:nvSpPr>
        <p:spPr>
          <a:xfrm rot="-5400000">
            <a:off x="-3756284" y="4578052"/>
            <a:ext cx="96366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3"/>
              <a:buFont typeface="Arial"/>
              <a:buNone/>
            </a:pPr>
            <a:r>
              <a:rPr b="0" i="0" lang="en-US" sz="705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graphicFrame>
        <p:nvGraphicFramePr>
          <p:cNvPr id="237" name="Google Shape;237;p19"/>
          <p:cNvGraphicFramePr/>
          <p:nvPr/>
        </p:nvGraphicFramePr>
        <p:xfrm>
          <a:off x="2724425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{40133B80-C7F0-4D96-BB62-AAD1F34D12C0}</a:tableStyleId>
              </a:tblPr>
              <a:tblGrid>
                <a:gridCol w="3954300"/>
                <a:gridCol w="3449875"/>
                <a:gridCol w="3702100"/>
                <a:gridCol w="3702100"/>
              </a:tblGrid>
              <a:tr h="67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Approach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Comparison of classical machine learning approaches on bangla textual emotion analysis.[1]</a:t>
                      </a:r>
                      <a:endParaRPr b="1" sz="37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1. Naive Bayes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2.Decision Tree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3. KNN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4. SVM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5. K-Means Clustering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1.Machine learning approach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achieve highest accuracy 52.98%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A hybrid model for automatic emotion recognition in suicide notes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b="1" lang="en-US" sz="2000"/>
                        <a:t>2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</a:rPr>
                        <a:t>]</a:t>
                      </a:r>
                      <a:endParaRPr b="1" sz="2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1.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NB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2. </a:t>
                      </a:r>
                      <a:r>
                        <a:rPr b="1" lang="en-US" sz="2000"/>
                        <a:t>SVM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3. ME</a:t>
                      </a:r>
                      <a:endParaRPr b="1" sz="2000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1.</a:t>
                      </a:r>
                      <a:r>
                        <a:rPr b="1" lang="en-US" sz="2000"/>
                        <a:t>Machine learning </a:t>
                      </a:r>
                      <a:r>
                        <a:rPr b="1" lang="en-US" sz="2000"/>
                        <a:t>approach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53</a:t>
                      </a:r>
                      <a:r>
                        <a:rPr b="1" lang="en-US" sz="2000" u="none" cap="none" strike="noStrike"/>
                        <a:t>%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Automatic Detecting of Insulting Sentences in Conversation</a:t>
                      </a:r>
                      <a:r>
                        <a:rPr b="1" lang="en-US" sz="2000" u="none" cap="none" strike="noStrike"/>
                        <a:t>[</a:t>
                      </a:r>
                      <a:r>
                        <a:rPr b="1" lang="en-US" sz="2000"/>
                        <a:t>3</a:t>
                      </a:r>
                      <a:r>
                        <a:rPr b="1" lang="en-US" sz="2000" u="none" cap="none" strike="noStrike"/>
                        <a:t>]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1.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Multi-Layer Neural Network</a:t>
                      </a:r>
                      <a:endParaRPr b="1"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2.SVM</a:t>
                      </a:r>
                      <a:endParaRPr b="1"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3. Naive Bayes</a:t>
                      </a:r>
                      <a:endParaRPr b="1"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4. Decision Tree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1.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Machine learning approach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SVM </a:t>
                      </a:r>
                      <a:r>
                        <a:rPr b="1" lang="en-US" sz="2000"/>
                        <a:t>achieve</a:t>
                      </a:r>
                      <a:r>
                        <a:rPr b="1" lang="en-US" sz="2000"/>
                        <a:t> highest 76.9%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SemEval-2007 Task 14: Affective Text</a:t>
                      </a:r>
                      <a:r>
                        <a:rPr b="1" lang="en-US" sz="2000" u="none" cap="none" strike="noStrike"/>
                        <a:t> [</a:t>
                      </a:r>
                      <a:r>
                        <a:rPr b="1" lang="en-US" sz="2000"/>
                        <a:t>4</a:t>
                      </a:r>
                      <a:r>
                        <a:rPr b="1" lang="en-US" sz="2000" u="none" cap="none" strike="noStrike"/>
                        <a:t>]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1.</a:t>
                      </a:r>
                      <a:r>
                        <a:rPr b="1" lang="en-US" sz="2000"/>
                        <a:t>UPAR7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2.</a:t>
                      </a:r>
                      <a:r>
                        <a:rPr b="1" lang="en-US" sz="2000"/>
                        <a:t>SICS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3.CLaC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4.SWAT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5.CLaC-N</a:t>
                      </a:r>
                      <a:endParaRPr b="1" sz="2000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1. </a:t>
                      </a:r>
                      <a:r>
                        <a:rPr b="1" lang="en-US" sz="2000"/>
                        <a:t>Linguistic</a:t>
                      </a:r>
                      <a:r>
                        <a:rPr b="1" lang="en-US" sz="2000"/>
                        <a:t> approach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2. unsupervised approach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3. Supervised approach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UPAR7 achieve 93% </a:t>
                      </a:r>
                      <a:r>
                        <a:rPr b="1" lang="en-US" sz="2000"/>
                        <a:t>accuracy</a:t>
                      </a:r>
                      <a:r>
                        <a:rPr b="1" lang="en-US" sz="2000"/>
                        <a:t> for anger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8" name="Google Shape;23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609600" y="152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8276550" y="8863550"/>
            <a:ext cx="52830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:01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/>
          <p:nvPr/>
        </p:nvSpPr>
        <p:spPr>
          <a:xfrm rot="-1935775">
            <a:off x="-2084244" y="-88214"/>
            <a:ext cx="7331572" cy="3042603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5" name="Google Shape;245;p20"/>
          <p:cNvGrpSpPr/>
          <p:nvPr/>
        </p:nvGrpSpPr>
        <p:grpSpPr>
          <a:xfrm>
            <a:off x="0" y="-433536"/>
            <a:ext cx="2302060" cy="10973800"/>
            <a:chOff x="0" y="-47625"/>
            <a:chExt cx="606300" cy="2890200"/>
          </a:xfrm>
        </p:grpSpPr>
        <p:sp>
          <p:nvSpPr>
            <p:cNvPr id="246" name="Google Shape;246;p20"/>
            <p:cNvSpPr/>
            <p:nvPr/>
          </p:nvSpPr>
          <p:spPr>
            <a:xfrm>
              <a:off x="0" y="0"/>
              <a:ext cx="606222" cy="2842448"/>
            </a:xfrm>
            <a:custGeom>
              <a:rect b="b" l="l" r="r" t="t"/>
              <a:pathLst>
                <a:path extrusionOk="0" h="2842448" w="606222">
                  <a:moveTo>
                    <a:pt x="0" y="0"/>
                  </a:moveTo>
                  <a:lnTo>
                    <a:pt x="606222" y="0"/>
                  </a:lnTo>
                  <a:lnTo>
                    <a:pt x="606222" y="2842448"/>
                  </a:lnTo>
                  <a:lnTo>
                    <a:pt x="0" y="2842448"/>
                  </a:lnTo>
                  <a:close/>
                </a:path>
              </a:pathLst>
            </a:custGeom>
            <a:solidFill>
              <a:srgbClr val="3C6255"/>
            </a:solidFill>
            <a:ln>
              <a:noFill/>
            </a:ln>
          </p:spPr>
        </p:sp>
        <p:sp>
          <p:nvSpPr>
            <p:cNvPr id="247" name="Google Shape;247;p20"/>
            <p:cNvSpPr txBox="1"/>
            <p:nvPr/>
          </p:nvSpPr>
          <p:spPr>
            <a:xfrm>
              <a:off x="0" y="-47625"/>
              <a:ext cx="606300" cy="28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0"/>
          <p:cNvSpPr/>
          <p:nvPr/>
        </p:nvSpPr>
        <p:spPr>
          <a:xfrm>
            <a:off x="-9253985" y="9258300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20"/>
          <p:cNvSpPr/>
          <p:nvPr/>
        </p:nvSpPr>
        <p:spPr>
          <a:xfrm>
            <a:off x="10574284" y="-3727763"/>
            <a:ext cx="16967700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1" y="0"/>
                </a:lnTo>
                <a:lnTo>
                  <a:pt x="16967701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20"/>
          <p:cNvSpPr/>
          <p:nvPr/>
        </p:nvSpPr>
        <p:spPr>
          <a:xfrm rot="-2560134">
            <a:off x="15092289" y="7296919"/>
            <a:ext cx="7312388" cy="3034641"/>
          </a:xfrm>
          <a:custGeom>
            <a:rect b="b" l="l" r="r" t="t"/>
            <a:pathLst>
              <a:path extrusionOk="0" h="3035808" w="7315200">
                <a:moveTo>
                  <a:pt x="0" y="0"/>
                </a:moveTo>
                <a:lnTo>
                  <a:pt x="7315200" y="0"/>
                </a:lnTo>
                <a:lnTo>
                  <a:pt x="7315200" y="3035808"/>
                </a:lnTo>
                <a:lnTo>
                  <a:pt x="0" y="3035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20"/>
          <p:cNvSpPr txBox="1"/>
          <p:nvPr/>
        </p:nvSpPr>
        <p:spPr>
          <a:xfrm rot="-5400000">
            <a:off x="-3756284" y="4578052"/>
            <a:ext cx="96366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3"/>
              <a:buFont typeface="Arial"/>
              <a:buNone/>
            </a:pPr>
            <a:r>
              <a:rPr b="0" i="0" lang="en-US" sz="705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chemeClr val="lt1"/>
                </a:solidFill>
              </a:rPr>
              <a:t>‹#›</a:t>
            </a:fld>
            <a:endParaRPr b="1" sz="2500">
              <a:solidFill>
                <a:schemeClr val="lt1"/>
              </a:solidFill>
            </a:endParaRPr>
          </a:p>
        </p:txBody>
      </p:sp>
      <p:graphicFrame>
        <p:nvGraphicFramePr>
          <p:cNvPr id="253" name="Google Shape;253;p20"/>
          <p:cNvGraphicFramePr/>
          <p:nvPr/>
        </p:nvGraphicFramePr>
        <p:xfrm>
          <a:off x="2753000" y="25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{40133B80-C7F0-4D96-BB62-AAD1F34D12C0}</a:tableStyleId>
              </a:tblPr>
              <a:tblGrid>
                <a:gridCol w="3954300"/>
                <a:gridCol w="3449875"/>
                <a:gridCol w="3702100"/>
                <a:gridCol w="3702100"/>
              </a:tblGrid>
              <a:tr h="67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Approach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2800" u="none" cap="none" strike="noStrike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A Dataset for Analyzing Fine-Grained Emotions on Noisy Bangla Texts</a:t>
                      </a:r>
                      <a:r>
                        <a:rPr b="1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</a:rPr>
                        <a:t>[5]</a:t>
                      </a:r>
                      <a:endParaRPr b="1" sz="2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1. </a:t>
                      </a:r>
                      <a:r>
                        <a:rPr b="1" lang="en-US" sz="2000"/>
                        <a:t>Bi-LSTM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2. </a:t>
                      </a:r>
                      <a:r>
                        <a:rPr b="1" lang="en-US" sz="2000"/>
                        <a:t>linear SVM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1.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Machine learning approach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 </a:t>
                      </a:r>
                      <a:r>
                        <a:rPr b="1" lang="en-US" sz="2000"/>
                        <a:t>Bi-LSTM + Attn. (FastText)</a:t>
                      </a:r>
                      <a:r>
                        <a:rPr b="1" lang="en-US" sz="2000" u="none" cap="none" strike="noStrike"/>
                        <a:t> </a:t>
                      </a:r>
                      <a:r>
                        <a:rPr b="1" lang="en-US" sz="2000"/>
                        <a:t>57.13</a:t>
                      </a:r>
                      <a:r>
                        <a:rPr b="1" lang="en-US" sz="2000" u="none" cap="none" strike="noStrike"/>
                        <a:t>%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Bangla Text Emotion Classification using LR, MNB, and MLP with TF-IDF &amp; CountVectorizer. </a:t>
                      </a:r>
                      <a:r>
                        <a:rPr b="1" lang="en-US" sz="2000" u="none" cap="none" strike="noStrike"/>
                        <a:t> [</a:t>
                      </a:r>
                      <a:r>
                        <a:rPr b="1" lang="en-US" sz="2000"/>
                        <a:t>6</a:t>
                      </a:r>
                      <a:r>
                        <a:rPr b="1" lang="en-US" sz="2000" u="none" cap="none" strike="noStrike"/>
                        <a:t>]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1.</a:t>
                      </a:r>
                      <a:r>
                        <a:rPr b="1" lang="en-US" sz="2000"/>
                        <a:t>Multi-Layer Perceptron</a:t>
                      </a:r>
                      <a:r>
                        <a:rPr b="1" lang="en-US" sz="2000" u="none" cap="none" strike="noStrike"/>
                        <a:t> 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2.</a:t>
                      </a:r>
                      <a:r>
                        <a:rPr b="1" lang="en-US" sz="2000"/>
                        <a:t>Multinomial Naive Bayes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3.</a:t>
                      </a:r>
                      <a:r>
                        <a:rPr b="1" lang="en-US" sz="2000"/>
                        <a:t>Logistic Regression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1</a:t>
                      </a:r>
                      <a:r>
                        <a:rPr b="1" lang="en-US" sz="2000" u="none" cap="none" strike="noStrike"/>
                        <a:t>. </a:t>
                      </a:r>
                      <a:r>
                        <a:rPr b="1" lang="en-US" sz="2000"/>
                        <a:t>supervised machine learning approach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Multinomial Naive Bayes </a:t>
                      </a:r>
                      <a:r>
                        <a:rPr b="1" lang="en-US" sz="2000"/>
                        <a:t>achieve</a:t>
                      </a:r>
                      <a:r>
                        <a:rPr b="1" lang="en-US" sz="2000"/>
                        <a:t>  43</a:t>
                      </a:r>
                      <a:r>
                        <a:rPr b="1" lang="en-US" sz="2000" u="none" cap="none" strike="noStrike"/>
                        <a:t>%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2000"/>
                        <a:t>An annotated dataset for emotional analysis of Bengali short stories.[7]</a:t>
                      </a:r>
                      <a:endParaRPr b="1" sz="2000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1.Logistic Regression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2.Linear SVM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3.K Nearest Neighbors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4.CNN</a:t>
                      </a:r>
                      <a:endParaRPr b="1" sz="2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5.Random Forest Classifier</a:t>
                      </a:r>
                      <a:endParaRPr b="1" sz="2000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1.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Machine learning approach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Logistic Regression 73%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A6BB8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4" name="Google Shape;25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609600" y="152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 txBox="1"/>
          <p:nvPr/>
        </p:nvSpPr>
        <p:spPr>
          <a:xfrm>
            <a:off x="8276550" y="8863550"/>
            <a:ext cx="52830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:02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255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/>
        </p:nvSpPr>
        <p:spPr>
          <a:xfrm>
            <a:off x="6224375" y="509375"/>
            <a:ext cx="7067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19"/>
              <a:buFont typeface="Arial"/>
              <a:buNone/>
            </a:pPr>
            <a:r>
              <a:rPr b="1" lang="en-US" sz="7119">
                <a:solidFill>
                  <a:srgbClr val="FFFD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i="0" sz="1000" u="none" cap="none" strike="noStrike">
              <a:solidFill>
                <a:srgbClr val="FFFDE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-943625" y="97793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fld id="{00000000-1234-1234-1234-123412341234}" type="slidenum">
              <a:rPr b="1" lang="en-US" sz="2500">
                <a:solidFill>
                  <a:srgbClr val="3C6255"/>
                </a:solidFill>
              </a:rPr>
              <a:t>‹#›</a:t>
            </a:fld>
            <a:endParaRPr b="1" sz="2500">
              <a:solidFill>
                <a:srgbClr val="3C6255"/>
              </a:solidFill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3500" y="3770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5650" y="4202250"/>
            <a:ext cx="1950575" cy="19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4850" y="6450150"/>
            <a:ext cx="1950575" cy="19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1050" y="2182950"/>
            <a:ext cx="1950575" cy="19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/>
          <p:nvPr/>
        </p:nvSpPr>
        <p:spPr>
          <a:xfrm>
            <a:off x="4758350" y="2599475"/>
            <a:ext cx="1091700" cy="10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4682150" y="6874950"/>
            <a:ext cx="1091700" cy="11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3465088" y="4629588"/>
            <a:ext cx="1091700" cy="10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7175825" y="2310025"/>
            <a:ext cx="8444400" cy="1385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EmoNoBa</a:t>
            </a:r>
            <a:endParaRPr b="1" sz="2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22,698 public comments in Bangla from various social platform</a:t>
            </a:r>
            <a:endParaRPr b="1"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7175825" y="4409200"/>
            <a:ext cx="8444400" cy="1385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sz="2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Labels: love, joy, surprise, anger, sadness, fear.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7175825" y="6508350"/>
            <a:ext cx="8444400" cy="1385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n-US" sz="2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b="1" i="0" lang="en-US" sz="2900" u="none" cap="none" strike="noStrike">
                <a:solidFill>
                  <a:srgbClr val="FFFDE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900" u="none" cap="none" strike="noStrike">
              <a:solidFill>
                <a:srgbClr val="FFFD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Rich and diverse resource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1106" y="2846611"/>
            <a:ext cx="762001" cy="7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/>
          <p:nvPr/>
        </p:nvSpPr>
        <p:spPr>
          <a:xfrm>
            <a:off x="339471" y="40120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p21"/>
          <p:cNvSpPr/>
          <p:nvPr/>
        </p:nvSpPr>
        <p:spPr>
          <a:xfrm>
            <a:off x="16694446" y="5898758"/>
            <a:ext cx="1378458" cy="4114800"/>
          </a:xfrm>
          <a:custGeom>
            <a:rect b="b" l="l" r="r" t="t"/>
            <a:pathLst>
              <a:path extrusionOk="0" h="4114800" w="1378458">
                <a:moveTo>
                  <a:pt x="0" y="0"/>
                </a:moveTo>
                <a:lnTo>
                  <a:pt x="1378458" y="0"/>
                </a:lnTo>
                <a:lnTo>
                  <a:pt x="1378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21"/>
          <p:cNvSpPr/>
          <p:nvPr/>
        </p:nvSpPr>
        <p:spPr>
          <a:xfrm>
            <a:off x="-4432322" y="4977975"/>
            <a:ext cx="6659822" cy="4878214"/>
          </a:xfrm>
          <a:custGeom>
            <a:rect b="b" l="l" r="r" t="t"/>
            <a:pathLst>
              <a:path extrusionOk="0" h="4878214" w="16967700">
                <a:moveTo>
                  <a:pt x="0" y="0"/>
                </a:moveTo>
                <a:lnTo>
                  <a:pt x="16967700" y="0"/>
                </a:lnTo>
                <a:lnTo>
                  <a:pt x="16967700" y="4878214"/>
                </a:lnTo>
                <a:lnTo>
                  <a:pt x="0" y="4878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76" name="Google Shape;276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14293" y="4860561"/>
            <a:ext cx="793288" cy="79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68764" y="681583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