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449C24-CE61-4FFC-9F5E-B51972FC2F1B}" type="datetimeFigureOut">
              <a:rPr lang="en-US" smtClean="0"/>
              <a:t>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49D5A0-2335-4C63-879F-CCCC3FE8B6B9}" type="slidenum">
              <a:rPr lang="en-US" smtClean="0"/>
              <a:t>‹#›</a:t>
            </a:fld>
            <a:endParaRPr lang="en-US"/>
          </a:p>
        </p:txBody>
      </p:sp>
    </p:spTree>
    <p:extLst>
      <p:ext uri="{BB962C8B-B14F-4D97-AF65-F5344CB8AC3E}">
        <p14:creationId xmlns:p14="http://schemas.microsoft.com/office/powerpoint/2010/main" val="873932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A05CAC2-EA02-43E6-9C0B-1C59B08F1468}" type="datetimeFigureOut">
              <a:rPr lang="en-US" smtClean="0"/>
              <a:t>2/9/2023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05CAC2-EA02-43E6-9C0B-1C59B08F146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05CAC2-EA02-43E6-9C0B-1C59B08F146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05CAC2-EA02-43E6-9C0B-1C59B08F146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05CAC2-EA02-43E6-9C0B-1C59B08F146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05CAC2-EA02-43E6-9C0B-1C59B08F1468}"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A05CAC2-EA02-43E6-9C0B-1C59B08F1468}"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05CAC2-EA02-43E6-9C0B-1C59B08F1468}"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5CAC2-EA02-43E6-9C0B-1C59B08F1468}"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05CAC2-EA02-43E6-9C0B-1C59B08F1468}"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9DDE6-7799-4BBC-8000-F359034164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05CAC2-EA02-43E6-9C0B-1C59B08F1468}"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729DDE6-7799-4BBC-8000-F3590341641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A05CAC2-EA02-43E6-9C0B-1C59B08F1468}" type="datetimeFigureOut">
              <a:rPr lang="en-US" smtClean="0"/>
              <a:t>2/9/2023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29DDE6-7799-4BBC-8000-F3590341641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071678"/>
            <a:ext cx="1071570" cy="369332"/>
          </a:xfrm>
          <a:prstGeom prst="rect">
            <a:avLst/>
          </a:prstGeom>
          <a:noFill/>
        </p:spPr>
        <p:txBody>
          <a:bodyPr wrap="square" rtlCol="0">
            <a:spAutoFit/>
          </a:bodyPr>
          <a:lstStyle/>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4148" y="142852"/>
            <a:ext cx="988828" cy="988827"/>
          </a:xfrm>
          <a:prstGeom prst="rect">
            <a:avLst/>
          </a:prstGeom>
        </p:spPr>
      </p:pic>
      <p:sp>
        <p:nvSpPr>
          <p:cNvPr id="6" name="TextBox 5"/>
          <p:cNvSpPr txBox="1"/>
          <p:nvPr/>
        </p:nvSpPr>
        <p:spPr>
          <a:xfrm>
            <a:off x="7643834" y="500042"/>
            <a:ext cx="184731" cy="369332"/>
          </a:xfrm>
          <a:prstGeom prst="rect">
            <a:avLst/>
          </a:prstGeom>
          <a:noFill/>
        </p:spPr>
        <p:txBody>
          <a:bodyPr wrap="none" rtlCol="0">
            <a:spAutoFit/>
          </a:bodyPr>
          <a:lstStyle/>
          <a:p>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7939170" y="142852"/>
            <a:ext cx="1061986" cy="1047543"/>
          </a:xfrm>
          <a:prstGeom prst="rect">
            <a:avLst/>
          </a:prstGeom>
          <a:noFill/>
          <a:ln>
            <a:noFill/>
          </a:ln>
        </p:spPr>
      </p:pic>
      <p:sp>
        <p:nvSpPr>
          <p:cNvPr id="10" name="Title 1"/>
          <p:cNvSpPr>
            <a:spLocks noGrp="1"/>
          </p:cNvSpPr>
          <p:nvPr>
            <p:ph type="ctrTitle"/>
          </p:nvPr>
        </p:nvSpPr>
        <p:spPr>
          <a:xfrm>
            <a:off x="1357290" y="214290"/>
            <a:ext cx="6357982" cy="1470025"/>
          </a:xfrm>
        </p:spPr>
        <p:txBody>
          <a:bodyPr>
            <a:normAutofit fontScale="90000"/>
          </a:bodyPr>
          <a:lstStyle/>
          <a:p>
            <a:pPr algn="ctr"/>
            <a:r>
              <a:rPr lang="en-US" sz="3600" dirty="0" smtClean="0">
                <a:solidFill>
                  <a:srgbClr val="002060"/>
                </a:solidFill>
              </a:rPr>
              <a:t>SILIGURI INSTITUTE OF TECHNOLOGY  DEPARTMENT OF ELECTRICAL ENGINEERING</a:t>
            </a:r>
            <a:endParaRPr lang="en-US" sz="3600" dirty="0">
              <a:solidFill>
                <a:srgbClr val="002060"/>
              </a:solidFill>
            </a:endParaRPr>
          </a:p>
        </p:txBody>
      </p:sp>
      <p:sp>
        <p:nvSpPr>
          <p:cNvPr id="12" name="Rectangle 11"/>
          <p:cNvSpPr/>
          <p:nvPr/>
        </p:nvSpPr>
        <p:spPr>
          <a:xfrm>
            <a:off x="357158" y="3128847"/>
            <a:ext cx="8358246" cy="800219"/>
          </a:xfrm>
          <a:prstGeom prst="rect">
            <a:avLst/>
          </a:prstGeom>
        </p:spPr>
        <p:txBody>
          <a:bodyPr wrap="square">
            <a:spAutoFit/>
          </a:bodyPr>
          <a:lstStyle/>
          <a:p>
            <a:r>
              <a:rPr lang="en-US" sz="2800" dirty="0" smtClean="0"/>
              <a:t>Presentation on: </a:t>
            </a:r>
            <a:r>
              <a:rPr lang="en-US" sz="2000" b="1" dirty="0"/>
              <a:t>Microsoft Stock Price </a:t>
            </a:r>
            <a:r>
              <a:rPr lang="en-US" sz="2000" b="1" dirty="0" smtClean="0"/>
              <a:t>Prediction </a:t>
            </a:r>
            <a:r>
              <a:rPr lang="en-US" sz="2000" b="1" smtClean="0"/>
              <a:t>Using ML.</a:t>
            </a:r>
            <a:endParaRPr lang="en-US" sz="2000" b="1" dirty="0"/>
          </a:p>
          <a:p>
            <a:endParaRPr lang="en-US" dirty="0"/>
          </a:p>
        </p:txBody>
      </p:sp>
      <p:sp>
        <p:nvSpPr>
          <p:cNvPr id="14" name="TextBox 13"/>
          <p:cNvSpPr txBox="1"/>
          <p:nvPr/>
        </p:nvSpPr>
        <p:spPr>
          <a:xfrm>
            <a:off x="4429124" y="3929066"/>
            <a:ext cx="4500594" cy="1631216"/>
          </a:xfrm>
          <a:prstGeom prst="rect">
            <a:avLst/>
          </a:prstGeom>
          <a:noFill/>
        </p:spPr>
        <p:txBody>
          <a:bodyPr wrap="square" rtlCol="0">
            <a:spAutoFit/>
          </a:bodyPr>
          <a:lstStyle/>
          <a:p>
            <a:r>
              <a:rPr lang="en-IN" sz="2000" b="1" dirty="0" smtClean="0"/>
              <a:t>By_</a:t>
            </a:r>
          </a:p>
          <a:p>
            <a:r>
              <a:rPr lang="en-IN" sz="2000" dirty="0"/>
              <a:t> </a:t>
            </a:r>
            <a:r>
              <a:rPr lang="en-IN" sz="2000" dirty="0" smtClean="0"/>
              <a:t>       </a:t>
            </a:r>
            <a:r>
              <a:rPr lang="en-IN" sz="2000" dirty="0" err="1" smtClean="0"/>
              <a:t>Bidyasagar</a:t>
            </a:r>
            <a:r>
              <a:rPr lang="en-IN" sz="2000" dirty="0" smtClean="0"/>
              <a:t> </a:t>
            </a:r>
            <a:r>
              <a:rPr lang="en-IN" sz="2000" dirty="0" err="1"/>
              <a:t>Mallick</a:t>
            </a:r>
            <a:r>
              <a:rPr lang="en-IN" sz="2000" dirty="0"/>
              <a:t> – </a:t>
            </a:r>
            <a:r>
              <a:rPr lang="en-IN" sz="2000" dirty="0" smtClean="0"/>
              <a:t> 11901621032</a:t>
            </a:r>
            <a:endParaRPr lang="en-US" sz="2000" dirty="0"/>
          </a:p>
          <a:p>
            <a:r>
              <a:rPr lang="en-IN" sz="2000" dirty="0" smtClean="0"/>
              <a:t>        </a:t>
            </a:r>
            <a:r>
              <a:rPr lang="en-IN" sz="2000" dirty="0" err="1" smtClean="0"/>
              <a:t>Biswajit</a:t>
            </a:r>
            <a:r>
              <a:rPr lang="en-IN" sz="2000" dirty="0" smtClean="0"/>
              <a:t> </a:t>
            </a:r>
            <a:r>
              <a:rPr lang="en-IN" sz="2000" dirty="0"/>
              <a:t>Roy </a:t>
            </a:r>
            <a:r>
              <a:rPr lang="en-IN" sz="2000" dirty="0" smtClean="0"/>
              <a:t>            –  11901621031 </a:t>
            </a:r>
            <a:endParaRPr lang="en-US" sz="2000" dirty="0"/>
          </a:p>
          <a:p>
            <a:r>
              <a:rPr lang="en-IN" sz="2000" dirty="0"/>
              <a:t> </a:t>
            </a:r>
            <a:r>
              <a:rPr lang="en-IN" sz="2000" dirty="0" smtClean="0"/>
              <a:t>       </a:t>
            </a:r>
            <a:r>
              <a:rPr lang="en-IN" sz="2000" dirty="0" err="1" smtClean="0"/>
              <a:t>Prosun</a:t>
            </a:r>
            <a:r>
              <a:rPr lang="en-IN" sz="2000" dirty="0" smtClean="0"/>
              <a:t> </a:t>
            </a:r>
            <a:r>
              <a:rPr lang="en-IN" sz="2000" dirty="0" err="1" smtClean="0"/>
              <a:t>Majumder</a:t>
            </a:r>
            <a:r>
              <a:rPr lang="en-IN" sz="2000" dirty="0" smtClean="0"/>
              <a:t>  </a:t>
            </a:r>
            <a:r>
              <a:rPr lang="en-IN" sz="2000" dirty="0"/>
              <a:t>– </a:t>
            </a:r>
            <a:r>
              <a:rPr lang="en-IN" sz="2000" dirty="0" smtClean="0"/>
              <a:t> 11901621029</a:t>
            </a:r>
            <a:endParaRPr lang="en-US" sz="2000" dirty="0"/>
          </a:p>
          <a:p>
            <a:r>
              <a:rPr lang="en-IN" sz="2000" dirty="0" smtClean="0"/>
              <a:t>        Tapas </a:t>
            </a:r>
            <a:r>
              <a:rPr lang="en-IN" sz="2000" dirty="0" err="1" smtClean="0"/>
              <a:t>Sarkar</a:t>
            </a:r>
            <a:r>
              <a:rPr lang="en-IN" sz="2000" dirty="0" smtClean="0"/>
              <a:t>            </a:t>
            </a:r>
            <a:r>
              <a:rPr lang="en-IN" sz="2000" dirty="0"/>
              <a:t>– </a:t>
            </a:r>
            <a:r>
              <a:rPr lang="en-IN" sz="2000" dirty="0" smtClean="0"/>
              <a:t>11901621038</a:t>
            </a:r>
            <a:endParaRPr lang="en-US" sz="2000" b="1" dirty="0"/>
          </a:p>
        </p:txBody>
      </p:sp>
      <p:pic>
        <p:nvPicPr>
          <p:cNvPr id="16" name="Picture 15" descr="Sikharthy Infotech Pvt. Ltd. | LinkedIn"/>
          <p:cNvPicPr/>
          <p:nvPr/>
        </p:nvPicPr>
        <p:blipFill>
          <a:blip r:embed="rId4">
            <a:extLst>
              <a:ext uri="{28A0092B-C50C-407E-A947-70E740481C1C}">
                <a14:useLocalDpi xmlns:a14="http://schemas.microsoft.com/office/drawing/2010/main" val="0"/>
              </a:ext>
            </a:extLst>
          </a:blip>
          <a:srcRect/>
          <a:stretch>
            <a:fillRect/>
          </a:stretch>
        </p:blipFill>
        <p:spPr bwMode="auto">
          <a:xfrm>
            <a:off x="3925740" y="1714489"/>
            <a:ext cx="1217764" cy="12144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00108"/>
            <a:ext cx="8215370" cy="4401205"/>
          </a:xfrm>
          <a:prstGeom prst="rect">
            <a:avLst/>
          </a:prstGeom>
          <a:noFill/>
        </p:spPr>
        <p:txBody>
          <a:bodyPr wrap="square" rtlCol="0">
            <a:spAutoFit/>
          </a:bodyPr>
          <a:lstStyle/>
          <a:p>
            <a:r>
              <a:rPr lang="en-IN" sz="3200" b="1" dirty="0" smtClean="0">
                <a:latin typeface="Arial Black" pitchFamily="34" charset="0"/>
              </a:rPr>
              <a:t>CONCLUSION:</a:t>
            </a:r>
          </a:p>
          <a:p>
            <a:endParaRPr lang="en-IN" sz="3200" b="1" dirty="0" smtClean="0">
              <a:latin typeface="Arial Black" pitchFamily="34" charset="0"/>
            </a:endParaRPr>
          </a:p>
          <a:p>
            <a:r>
              <a:rPr lang="en-US" sz="2400" dirty="0" smtClean="0">
                <a:latin typeface="+mj-lt"/>
              </a:rPr>
              <a:t>Time series forecasting is a very intriguing field to work with, as I have realized during my time writing these articles. There is a perception in the community that it’s a complex field, and while there is a grain of truth in there, it’s not so difficult once you get the hang of the basic </a:t>
            </a:r>
            <a:r>
              <a:rPr lang="en-US" sz="2400" dirty="0" err="1" smtClean="0">
                <a:latin typeface="+mj-lt"/>
              </a:rPr>
              <a:t>techniques.I</a:t>
            </a:r>
            <a:r>
              <a:rPr lang="en-US" sz="2400" dirty="0" smtClean="0">
                <a:latin typeface="+mj-lt"/>
              </a:rPr>
              <a:t> am interested in finding out how LSTM works on a different kind of time series problem and encourage you to try it out on your own as well. If you have any questions, feel free to connect with me in the comments section below.</a:t>
            </a:r>
            <a:endParaRPr lang="en-US" sz="24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1"/>
          <p:cNvPicPr/>
          <p:nvPr/>
        </p:nvPicPr>
        <p:blipFill>
          <a:blip r:embed="rId2" cstate="print"/>
          <a:stretch>
            <a:fillRect/>
          </a:stretch>
        </p:blipFill>
        <p:spPr>
          <a:xfrm>
            <a:off x="710111" y="1857364"/>
            <a:ext cx="3790451" cy="3558541"/>
          </a:xfrm>
          <a:prstGeom prst="rect">
            <a:avLst/>
          </a:prstGeom>
        </p:spPr>
      </p:pic>
      <p:sp>
        <p:nvSpPr>
          <p:cNvPr id="4" name="object 3"/>
          <p:cNvSpPr txBox="1">
            <a:spLocks/>
          </p:cNvSpPr>
          <p:nvPr/>
        </p:nvSpPr>
        <p:spPr>
          <a:xfrm>
            <a:off x="4500562" y="2835912"/>
            <a:ext cx="4234815" cy="87884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tab pos="853440" algn="l"/>
                <a:tab pos="4221480" algn="l"/>
              </a:tabLst>
              <a:defRPr/>
            </a:pPr>
            <a:r>
              <a:rPr kumimoji="0" lang="en-US" sz="5600" b="1" i="0" u="heavy" strike="noStrike" kern="0" cap="none" spc="0" normalizeH="0" baseline="0" noProof="0" dirty="0" smtClean="0">
                <a:ln>
                  <a:noFill/>
                </a:ln>
                <a:solidFill>
                  <a:srgbClr val="263238"/>
                </a:solidFill>
                <a:effectLst/>
                <a:uLnTx/>
                <a:uFill>
                  <a:solidFill>
                    <a:srgbClr val="455A64"/>
                  </a:solidFill>
                </a:uFill>
                <a:latin typeface="Times New Roman"/>
                <a:ea typeface="+mj-ea"/>
                <a:cs typeface="Times New Roman"/>
              </a:rPr>
              <a:t> 	</a:t>
            </a:r>
            <a:r>
              <a:rPr kumimoji="0" lang="en-US" sz="5600" b="1" i="0" u="heavy" strike="noStrike" kern="0" cap="none" spc="-1380" normalizeH="0" baseline="0" noProof="0" dirty="0" smtClean="0">
                <a:ln>
                  <a:noFill/>
                </a:ln>
                <a:solidFill>
                  <a:srgbClr val="263238"/>
                </a:solidFill>
                <a:effectLst/>
                <a:uLnTx/>
                <a:uFill>
                  <a:solidFill>
                    <a:srgbClr val="455A64"/>
                  </a:solidFill>
                </a:uFill>
                <a:latin typeface="Trebuchet MS"/>
                <a:ea typeface="+mj-ea"/>
                <a:cs typeface="Trebuchet MS"/>
              </a:rPr>
              <a:t>THAN</a:t>
            </a:r>
            <a:r>
              <a:rPr kumimoji="0" lang="en-US" sz="5600" b="1" i="0" u="heavy" strike="noStrike" kern="0" cap="none" spc="-1140" normalizeH="0" baseline="0" noProof="0" dirty="0" smtClean="0">
                <a:ln>
                  <a:noFill/>
                </a:ln>
                <a:solidFill>
                  <a:srgbClr val="263238"/>
                </a:solidFill>
                <a:effectLst/>
                <a:uLnTx/>
                <a:uFill>
                  <a:solidFill>
                    <a:srgbClr val="455A64"/>
                  </a:solidFill>
                </a:uFill>
                <a:latin typeface="Trebuchet MS"/>
                <a:ea typeface="+mj-ea"/>
                <a:cs typeface="Trebuchet MS"/>
              </a:rPr>
              <a:t>K</a:t>
            </a:r>
            <a:r>
              <a:rPr kumimoji="0" lang="en-US" sz="5600" b="1" i="0" u="heavy" strike="noStrike" kern="0" cap="none" spc="-795" normalizeH="0" baseline="0" noProof="0" dirty="0" smtClean="0">
                <a:ln>
                  <a:noFill/>
                </a:ln>
                <a:solidFill>
                  <a:srgbClr val="263238"/>
                </a:solidFill>
                <a:effectLst/>
                <a:uLnTx/>
                <a:uFill>
                  <a:solidFill>
                    <a:srgbClr val="455A64"/>
                  </a:solidFill>
                </a:uFill>
                <a:latin typeface="Trebuchet MS"/>
                <a:ea typeface="+mj-ea"/>
                <a:cs typeface="Trebuchet MS"/>
              </a:rPr>
              <a:t>  </a:t>
            </a:r>
            <a:r>
              <a:rPr kumimoji="0" lang="en-US" sz="5600" b="1" i="0" u="heavy" strike="noStrike" kern="0" cap="none" spc="-1330" normalizeH="0" baseline="0" noProof="0" dirty="0" smtClean="0">
                <a:ln>
                  <a:noFill/>
                </a:ln>
                <a:solidFill>
                  <a:srgbClr val="263238"/>
                </a:solidFill>
                <a:effectLst/>
                <a:uLnTx/>
                <a:uFill>
                  <a:solidFill>
                    <a:srgbClr val="455A64"/>
                  </a:solidFill>
                </a:uFill>
                <a:latin typeface="Trebuchet MS"/>
                <a:ea typeface="+mj-ea"/>
                <a:cs typeface="Trebuchet MS"/>
              </a:rPr>
              <a:t>Y</a:t>
            </a:r>
            <a:r>
              <a:rPr kumimoji="0" lang="en-US" sz="5600" b="1" i="0" u="heavy" strike="noStrike" kern="0" cap="none" spc="-1625" normalizeH="0" baseline="0" noProof="0" dirty="0" smtClean="0">
                <a:ln>
                  <a:noFill/>
                </a:ln>
                <a:solidFill>
                  <a:srgbClr val="263238"/>
                </a:solidFill>
                <a:effectLst/>
                <a:uLnTx/>
                <a:uFill>
                  <a:solidFill>
                    <a:srgbClr val="455A64"/>
                  </a:solidFill>
                </a:uFill>
                <a:latin typeface="Trebuchet MS"/>
                <a:ea typeface="+mj-ea"/>
                <a:cs typeface="Trebuchet MS"/>
              </a:rPr>
              <a:t>OU</a:t>
            </a:r>
            <a:r>
              <a:rPr kumimoji="0" lang="en-US" sz="5600" b="1" i="0" u="heavy" strike="noStrike" kern="0" cap="none" spc="-885" normalizeH="0" baseline="0" noProof="0" dirty="0" smtClean="0">
                <a:ln>
                  <a:noFill/>
                </a:ln>
                <a:solidFill>
                  <a:srgbClr val="263238"/>
                </a:solidFill>
                <a:effectLst/>
                <a:uLnTx/>
                <a:uFill>
                  <a:solidFill>
                    <a:srgbClr val="455A64"/>
                  </a:solidFill>
                </a:uFill>
                <a:latin typeface="Trebuchet MS"/>
                <a:ea typeface="+mj-ea"/>
                <a:cs typeface="Trebuchet MS"/>
              </a:rPr>
              <a:t>!</a:t>
            </a:r>
            <a:r>
              <a:rPr kumimoji="0" lang="en-US" sz="5600" b="1" i="0" u="heavy" strike="noStrike" kern="0" cap="none" spc="0" normalizeH="0" baseline="0" noProof="0" dirty="0" smtClean="0">
                <a:ln>
                  <a:noFill/>
                </a:ln>
                <a:solidFill>
                  <a:srgbClr val="263238"/>
                </a:solidFill>
                <a:effectLst/>
                <a:uLnTx/>
                <a:uFill>
                  <a:solidFill>
                    <a:srgbClr val="455A64"/>
                  </a:solidFill>
                </a:uFill>
                <a:latin typeface="Trebuchet MS"/>
                <a:ea typeface="+mj-ea"/>
                <a:cs typeface="Trebuchet MS"/>
              </a:rPr>
              <a:t>	</a:t>
            </a:r>
            <a:endParaRPr kumimoji="0" lang="en-US" sz="5600" b="1" i="0" u="none" strike="noStrike" kern="0" cap="none" spc="0" normalizeH="0" baseline="0" noProof="0" dirty="0">
              <a:ln>
                <a:noFill/>
              </a:ln>
              <a:solidFill>
                <a:srgbClr val="263238"/>
              </a:solidFill>
              <a:effectLst/>
              <a:uLnTx/>
              <a:uFillTx/>
              <a:latin typeface="Times New Roman"/>
              <a:ea typeface="+mj-ea"/>
              <a:cs typeface="Times New Roman"/>
            </a:endParaRPr>
          </a:p>
        </p:txBody>
      </p:sp>
      <p:pic>
        <p:nvPicPr>
          <p:cNvPr id="5" name="object 13"/>
          <p:cNvPicPr/>
          <p:nvPr/>
        </p:nvPicPr>
        <p:blipFill>
          <a:blip r:embed="rId3" cstate="print"/>
          <a:stretch>
            <a:fillRect/>
          </a:stretch>
        </p:blipFill>
        <p:spPr>
          <a:xfrm>
            <a:off x="771258" y="3000372"/>
            <a:ext cx="2443420" cy="24407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571612"/>
            <a:ext cx="8286808" cy="3939540"/>
          </a:xfrm>
          <a:prstGeom prst="rect">
            <a:avLst/>
          </a:prstGeom>
          <a:noFill/>
        </p:spPr>
        <p:txBody>
          <a:bodyPr wrap="square" rtlCol="0">
            <a:spAutoFit/>
          </a:bodyPr>
          <a:lstStyle/>
          <a:p>
            <a:r>
              <a:rPr lang="en-IN" sz="3200" dirty="0" smtClean="0">
                <a:latin typeface="Arial Black" pitchFamily="34" charset="0"/>
              </a:rPr>
              <a:t>INTRODUCTION: </a:t>
            </a:r>
          </a:p>
          <a:p>
            <a:endParaRPr lang="en-IN" dirty="0" smtClean="0">
              <a:latin typeface="Arial Black" pitchFamily="34" charset="0"/>
            </a:endParaRPr>
          </a:p>
          <a:p>
            <a:r>
              <a:rPr lang="en-US" sz="2000" dirty="0" smtClean="0"/>
              <a:t>Windows  </a:t>
            </a:r>
            <a:r>
              <a:rPr lang="en-US" sz="2000" dirty="0"/>
              <a:t>10 is one of the operating systems that so many people love about Microsoft. When Microsoft released Windows 10, it was announced that it would be the last version of windows and then Microsoft will only work on its updates. But now Microsoft has once again garnered a lot of attention from the world as the release of Windows 11 is just around the corner. So now will be a good time to predict Microsoft’s stock price as it is getting a lot of attention.</a:t>
            </a:r>
          </a:p>
          <a:p>
            <a:r>
              <a:rPr lang="en-US" sz="2000" dirty="0"/>
              <a:t>In the section below, I will take you through the task of Microsoft stock price prediction with Machine Learning by using the Python programming language.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435230"/>
            <a:ext cx="8286808" cy="892552"/>
          </a:xfrm>
          <a:prstGeom prst="rect">
            <a:avLst/>
          </a:prstGeom>
          <a:noFill/>
        </p:spPr>
        <p:txBody>
          <a:bodyPr wrap="square" rtlCol="0">
            <a:spAutoFit/>
          </a:bodyPr>
          <a:lstStyle/>
          <a:p>
            <a:r>
              <a:rPr lang="en-US" sz="3200" b="1" dirty="0" smtClean="0">
                <a:latin typeface="Arial Black" pitchFamily="34" charset="0"/>
              </a:rPr>
              <a:t>Problem Statement:</a:t>
            </a:r>
          </a:p>
          <a:p>
            <a:endParaRPr lang="en-US" sz="2000" b="1" dirty="0"/>
          </a:p>
        </p:txBody>
      </p:sp>
      <p:sp>
        <p:nvSpPr>
          <p:cNvPr id="4" name="Rectangle 3"/>
          <p:cNvSpPr/>
          <p:nvPr/>
        </p:nvSpPr>
        <p:spPr>
          <a:xfrm>
            <a:off x="500034" y="1951389"/>
            <a:ext cx="8358246" cy="3477875"/>
          </a:xfrm>
          <a:prstGeom prst="rect">
            <a:avLst/>
          </a:prstGeom>
        </p:spPr>
        <p:txBody>
          <a:bodyPr wrap="square">
            <a:spAutoFit/>
          </a:bodyPr>
          <a:lstStyle/>
          <a:p>
            <a:r>
              <a:rPr lang="en-US" sz="2000" dirty="0" smtClean="0"/>
              <a:t>We’ll dive into the implementation part of this article soon, but first it’s important to establish what we’re aiming to solve. Broadly, stock market analysis is divided into two parts – Fundamental Analysis and Technical </a:t>
            </a:r>
            <a:r>
              <a:rPr lang="en-US" sz="2000" dirty="0" err="1" smtClean="0"/>
              <a:t>Analysis.Fundamental</a:t>
            </a:r>
            <a:r>
              <a:rPr lang="en-US" sz="2000" dirty="0" smtClean="0"/>
              <a:t> Analysis involves analyzing the company’s future profitability on the basis of its current business environment and financial </a:t>
            </a:r>
            <a:r>
              <a:rPr lang="en-US" sz="2000" dirty="0" err="1" smtClean="0"/>
              <a:t>performance.Technical</a:t>
            </a:r>
            <a:r>
              <a:rPr lang="en-US" sz="2000" dirty="0" smtClean="0"/>
              <a:t> Analysis, on the other hand, includes reading the charts and using statistical figures to identify the trends in the stock </a:t>
            </a:r>
            <a:r>
              <a:rPr lang="en-US" sz="2000" dirty="0" err="1" smtClean="0"/>
              <a:t>market.As</a:t>
            </a:r>
            <a:r>
              <a:rPr lang="en-US" sz="2000" dirty="0" smtClean="0"/>
              <a:t> you might have guessed, our focus will be on the technical analysis part. We’ll be using the dataset of Microsoft stock prices from April 2015 to April 2021 to build a model capable of estimating the stock prices. Time to dive in!</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02" y="1785926"/>
            <a:ext cx="8643998" cy="1138773"/>
          </a:xfrm>
          <a:prstGeom prst="rect">
            <a:avLst/>
          </a:prstGeom>
          <a:noFill/>
        </p:spPr>
        <p:txBody>
          <a:bodyPr wrap="square" rtlCol="0">
            <a:spAutoFit/>
          </a:bodyPr>
          <a:lstStyle/>
          <a:p>
            <a:r>
              <a:rPr lang="en-US" sz="3200" b="1" dirty="0" smtClean="0"/>
              <a:t>Why  </a:t>
            </a:r>
            <a:r>
              <a:rPr lang="en-US" sz="3200" b="1" dirty="0"/>
              <a:t>you should invest in Microsoft </a:t>
            </a:r>
            <a:r>
              <a:rPr lang="en-US" sz="3200" b="1" dirty="0" smtClean="0"/>
              <a:t>stock</a:t>
            </a:r>
            <a:r>
              <a:rPr lang="en-US" sz="3200" b="1" dirty="0"/>
              <a:t>?</a:t>
            </a:r>
          </a:p>
          <a:p>
            <a:endParaRPr lang="en-US" sz="3600" dirty="0"/>
          </a:p>
        </p:txBody>
      </p:sp>
      <p:pic>
        <p:nvPicPr>
          <p:cNvPr id="4" name="Picture 3" descr="download eng.jpg"/>
          <p:cNvPicPr>
            <a:picLocks noChangeAspect="1"/>
          </p:cNvPicPr>
          <p:nvPr/>
        </p:nvPicPr>
        <p:blipFill>
          <a:blip r:embed="rId2"/>
          <a:stretch>
            <a:fillRect/>
          </a:stretch>
        </p:blipFill>
        <p:spPr>
          <a:xfrm>
            <a:off x="2857488" y="2857496"/>
            <a:ext cx="3214710" cy="16845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857364"/>
            <a:ext cx="8358246" cy="3539430"/>
          </a:xfrm>
          <a:prstGeom prst="rect">
            <a:avLst/>
          </a:prstGeom>
          <a:noFill/>
        </p:spPr>
        <p:txBody>
          <a:bodyPr wrap="square" rtlCol="0">
            <a:spAutoFit/>
          </a:bodyPr>
          <a:lstStyle/>
          <a:p>
            <a:r>
              <a:rPr lang="en-US" sz="2800" dirty="0">
                <a:latin typeface="Arial Black" pitchFamily="34" charset="0"/>
              </a:rPr>
              <a:t>Microsoft shares have dipped over 20% year over year, making now an excellent time to invest. The company is one of the biggest names in cloud computing, with plans to expand its market share. Potential plans to grow its stake in a company of the future could provide significant gains over the long term.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285860"/>
            <a:ext cx="8429684" cy="369332"/>
          </a:xfrm>
          <a:prstGeom prst="rect">
            <a:avLst/>
          </a:prstGeom>
          <a:noFill/>
        </p:spPr>
        <p:txBody>
          <a:bodyPr wrap="square" rtlCol="0">
            <a:spAutoFit/>
          </a:bodyPr>
          <a:lstStyle/>
          <a:p>
            <a:endParaRPr lang="en-US" dirty="0"/>
          </a:p>
        </p:txBody>
      </p:sp>
      <p:pic>
        <p:nvPicPr>
          <p:cNvPr id="3" name="Picture 2" descr="Screenshot_2023-02-09-15-23-18-77_e2d5b3f32b79de1d45acd1fad96fbb0f.jpg"/>
          <p:cNvPicPr>
            <a:picLocks noChangeAspect="1"/>
          </p:cNvPicPr>
          <p:nvPr/>
        </p:nvPicPr>
        <p:blipFill>
          <a:blip r:embed="rId2"/>
          <a:stretch>
            <a:fillRect/>
          </a:stretch>
        </p:blipFill>
        <p:spPr>
          <a:xfrm>
            <a:off x="214314" y="919975"/>
            <a:ext cx="8715404" cy="50180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0230209_152713.jpg"/>
          <p:cNvPicPr>
            <a:picLocks noChangeAspect="1"/>
          </p:cNvPicPr>
          <p:nvPr/>
        </p:nvPicPr>
        <p:blipFill>
          <a:blip r:embed="rId2"/>
          <a:stretch>
            <a:fillRect/>
          </a:stretch>
        </p:blipFill>
        <p:spPr>
          <a:xfrm>
            <a:off x="142876" y="1187720"/>
            <a:ext cx="8786842" cy="46701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1917d6d-8438-473d-80d044444444444-130a339aa347.jpg"/>
          <p:cNvPicPr>
            <a:picLocks noChangeAspect="1"/>
          </p:cNvPicPr>
          <p:nvPr/>
        </p:nvPicPr>
        <p:blipFill>
          <a:blip r:embed="rId2"/>
          <a:stretch>
            <a:fillRect/>
          </a:stretch>
        </p:blipFill>
        <p:spPr>
          <a:xfrm>
            <a:off x="1190238" y="714356"/>
            <a:ext cx="6953662" cy="5715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3-02-09-15-24-50-15_e2d5b3f32b79de1d45acd1fad96fbb0f.jpg"/>
          <p:cNvPicPr>
            <a:picLocks noChangeAspect="1"/>
          </p:cNvPicPr>
          <p:nvPr/>
        </p:nvPicPr>
        <p:blipFill>
          <a:blip r:embed="rId2"/>
          <a:stretch>
            <a:fillRect/>
          </a:stretch>
        </p:blipFill>
        <p:spPr>
          <a:xfrm>
            <a:off x="285720" y="571480"/>
            <a:ext cx="8572528" cy="1760088"/>
          </a:xfrm>
          <a:prstGeom prst="rect">
            <a:avLst/>
          </a:prstGeom>
        </p:spPr>
      </p:pic>
      <p:pic>
        <p:nvPicPr>
          <p:cNvPr id="3" name="Picture 2" descr="IMG_20230209_152550.jpg"/>
          <p:cNvPicPr>
            <a:picLocks noChangeAspect="1"/>
          </p:cNvPicPr>
          <p:nvPr/>
        </p:nvPicPr>
        <p:blipFill>
          <a:blip r:embed="rId3"/>
          <a:stretch>
            <a:fillRect/>
          </a:stretch>
        </p:blipFill>
        <p:spPr>
          <a:xfrm>
            <a:off x="285720" y="1781317"/>
            <a:ext cx="8572528" cy="486239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TotalTime>
  <Words>446</Words>
  <Application>Microsoft Office PowerPoint</Application>
  <PresentationFormat>On-screen Show (4:3)</PresentationFormat>
  <Paragraphs>19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Black</vt:lpstr>
      <vt:lpstr>Calibri</vt:lpstr>
      <vt:lpstr>Constantia</vt:lpstr>
      <vt:lpstr>Times New Roman</vt:lpstr>
      <vt:lpstr>Trebuchet MS</vt:lpstr>
      <vt:lpstr>Wingdings 2</vt:lpstr>
      <vt:lpstr>Flow</vt:lpstr>
      <vt:lpstr>SILIGURI INSTITUTE OF TECHNOLOGY  DEPARTMENT OF ELECTRICAL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Stock Price Prediction</dc:title>
  <dc:creator>Dipankar Das</dc:creator>
  <cp:lastModifiedBy>Bidyasagar Mallick</cp:lastModifiedBy>
  <cp:revision>35</cp:revision>
  <dcterms:created xsi:type="dcterms:W3CDTF">2023-02-08T17:44:34Z</dcterms:created>
  <dcterms:modified xsi:type="dcterms:W3CDTF">2023-02-09T10:42:21Z</dcterms:modified>
</cp:coreProperties>
</file>