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72493E8-ADF3-4E7E-87AB-85002FDD3E9B}">
  <a:tblStyle styleId="{172493E8-ADF3-4E7E-87AB-85002FDD3E9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0c8bcef47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0c8bcef4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0c8bcef47f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0c8bcef47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0c8bcef47f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0c8bcef47f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0c8bcef47f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0c8bcef47f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0c8bcef47f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0c8bcef47f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0c8bcef47f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0c8bcef47f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0eebc44ce4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0eebc44ce4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0eebc44ce4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0eebc44ce4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0eebc44ce4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0eebc44ce4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0eebc44ce4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0eebc44ce4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0eebc44ce4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0eebc44ce4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0eebc44ce4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0eebc44ce4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0eebc44ce4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0eebc44ce4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0eebc44ce4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0eebc44ce4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0c8bcef47f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0c8bcef47f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0c8bcef47f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0c8bcef47f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0c8bcef47f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0c8bcef47f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c8bcef47f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0c8bcef47f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0c8bcef47f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10c8bcef47f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0eebc44ce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0eebc44ce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0eebc44ce4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0eebc44ce4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0eebc44ce4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0eebc44ce4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0eebc44ce4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0eebc44ce4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0eebc44ce4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0eebc44ce4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0eebc44ce4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0eebc44ce4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0eebc44ce4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0eebc44ce4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cloud.google.com/bigquery/quotas#partitioned_tables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cloud.google.com/bigquery/docs/how-to" TargetMode="External"/><Relationship Id="rId4" Type="http://schemas.openxmlformats.org/officeDocument/2006/relationships/hyperlink" Target="https://research.google/pubs/pub36632/" TargetMode="External"/><Relationship Id="rId5" Type="http://schemas.openxmlformats.org/officeDocument/2006/relationships/hyperlink" Target="https://panoply.io/data-warehouse-guide/bigquery-architecture/" TargetMode="External"/><Relationship Id="rId6" Type="http://schemas.openxmlformats.org/officeDocument/2006/relationships/hyperlink" Target="http://www.goldsborough.me/distributed-systems/2019/05/18/21-09-00-a_look_at_dremel/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9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7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en.wikipedia.org/wiki/Business_reporting" TargetMode="External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Warehouse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BigQuery partition</a:t>
            </a:r>
            <a:endParaRPr/>
          </a:p>
        </p:txBody>
      </p:sp>
      <p:sp>
        <p:nvSpPr>
          <p:cNvPr id="112" name="Google Shape;112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Time-unit column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Ingestion time (_PARTITIONTIME)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Integer range partitioning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When using Time unit or ingestion time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Daily (Default)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Hourly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Monthly or yearly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Number of partitions limit is 4000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500"/>
              <a:t>Resource: https://cloud.google.com/bigquery/docs/partitioned-tables</a:t>
            </a:r>
            <a:endParaRPr sz="15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BigQuery Clustering</a:t>
            </a:r>
            <a:endParaRPr/>
          </a:p>
        </p:txBody>
      </p:sp>
      <p:sp>
        <p:nvSpPr>
          <p:cNvPr id="118" name="Google Shape;118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</a:t>
            </a:r>
            <a:r>
              <a:rPr lang="en"/>
              <a:t>olumns you specify are used to colocate related data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Order of the column is important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order of the specified columns determines the sort order of the data.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Clustering improves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800"/>
              <a:t>Filter queries</a:t>
            </a:r>
            <a:endParaRPr sz="1800"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800"/>
              <a:t>Aggregate queries</a:t>
            </a:r>
            <a:endParaRPr sz="1800"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Table with data size &lt; 1 GB, don’t show </a:t>
            </a:r>
            <a:r>
              <a:rPr lang="en"/>
              <a:t>significant</a:t>
            </a:r>
            <a:r>
              <a:rPr lang="en"/>
              <a:t> improvement with </a:t>
            </a:r>
            <a:r>
              <a:rPr lang="en"/>
              <a:t>partitioning</a:t>
            </a:r>
            <a:r>
              <a:rPr lang="en"/>
              <a:t> and clustering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can specify up to four clustering columns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BigQuery Clustering</a:t>
            </a:r>
            <a:endParaRPr/>
          </a:p>
        </p:txBody>
      </p:sp>
      <p:sp>
        <p:nvSpPr>
          <p:cNvPr id="124" name="Google Shape;124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Clustering columns must be top-level, non-repeated columns</a:t>
            </a:r>
            <a:endParaRPr/>
          </a:p>
          <a:p>
            <a:pPr indent="-32385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DATE</a:t>
            </a:r>
            <a:endParaRPr sz="1500"/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BOOL</a:t>
            </a:r>
            <a:endParaRPr sz="1500"/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GEOGRAPHY</a:t>
            </a:r>
            <a:endParaRPr sz="1500"/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INT64</a:t>
            </a:r>
            <a:endParaRPr sz="1500"/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NUMERIC</a:t>
            </a:r>
            <a:endParaRPr sz="1500"/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BIGNUMERIC</a:t>
            </a:r>
            <a:endParaRPr sz="1500"/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STRING</a:t>
            </a:r>
            <a:endParaRPr sz="1500"/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TIMESTAMP</a:t>
            </a:r>
            <a:endParaRPr sz="1500"/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DATETIME</a:t>
            </a:r>
            <a:endParaRPr sz="15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Partitioning vs Clustering</a:t>
            </a:r>
            <a:endParaRPr/>
          </a:p>
        </p:txBody>
      </p:sp>
      <p:graphicFrame>
        <p:nvGraphicFramePr>
          <p:cNvPr id="130" name="Google Shape;130;p25"/>
          <p:cNvGraphicFramePr/>
          <p:nvPr/>
        </p:nvGraphicFramePr>
        <p:xfrm>
          <a:off x="775100" y="12551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{172493E8-ADF3-4E7E-87AB-85002FDD3E9B}</a:tableStyleId>
              </a:tblPr>
              <a:tblGrid>
                <a:gridCol w="3796900"/>
                <a:gridCol w="379690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Clustering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Partitoning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Cost benefit unknown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Cost known upfront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43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You need more granularity than partitioning alone allows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You need partition-level management.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736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Your queries commonly use filters or aggregation against multiple particular columns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Filter or aggregate on single column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928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The cardinality of the number of values in a column or group of columns is large</a:t>
                      </a:r>
                      <a:br>
                        <a:rPr lang="en"/>
                      </a:b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Clustering over paritioning</a:t>
            </a:r>
            <a:endParaRPr/>
          </a:p>
        </p:txBody>
      </p:sp>
      <p:sp>
        <p:nvSpPr>
          <p:cNvPr id="136" name="Google Shape;136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Partitioning results in a small amount of data per partition (approximately less than 1 GB)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Partitioning results in a large number of partitions beyond the </a:t>
            </a:r>
            <a:r>
              <a:rPr lang="en">
                <a:uFill>
                  <a:noFill/>
                </a:uFill>
                <a:hlinkClick r:id="rId3"/>
              </a:rPr>
              <a:t>limits on partitioned tables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Partitioning results in your mutation operations modifying the majority of partitions in the table frequently (for example, every few minutes)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Automatic reclustering</a:t>
            </a:r>
            <a:endParaRPr/>
          </a:p>
        </p:txBody>
      </p:sp>
      <p:sp>
        <p:nvSpPr>
          <p:cNvPr id="142" name="Google Shape;142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As data is added to a clustered table</a:t>
            </a:r>
            <a:endParaRPr/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/>
              <a:t>the newly inserted data can be written to blocks that contain key ranges that overlap with the key ranges in previously written blocks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/>
              <a:t>These overlapping keys weaken the sort property of the table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To maintain the performance characteristics of a clustered table</a:t>
            </a:r>
            <a:endParaRPr/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/>
              <a:t>BigQuery performs automatic re-clustering in the background to restore the sort property of the table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/>
              <a:t>For partitioned tables, clustering is maintained for data within the scope of each partition.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BigQuery-Best Practice</a:t>
            </a:r>
            <a:endParaRPr/>
          </a:p>
        </p:txBody>
      </p:sp>
      <p:sp>
        <p:nvSpPr>
          <p:cNvPr id="148" name="Google Shape;148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/>
              <a:t>Cost reduction</a:t>
            </a:r>
            <a:endParaRPr/>
          </a:p>
          <a:p>
            <a: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/>
              <a:t>Avoid SELECT *</a:t>
            </a:r>
            <a:endParaRPr/>
          </a:p>
          <a:p>
            <a: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/>
              <a:t>Price your queries before running them</a:t>
            </a:r>
            <a:endParaRPr/>
          </a:p>
          <a:p>
            <a: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/>
              <a:t>Use clustered or partitioned tables</a:t>
            </a:r>
            <a:endParaRPr/>
          </a:p>
          <a:p>
            <a: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/>
              <a:t>Use streaming inserts with caution</a:t>
            </a:r>
            <a:endParaRPr/>
          </a:p>
          <a:p>
            <a: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/>
              <a:t>Materialize query results in stages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BigQuery-Best Practice</a:t>
            </a:r>
            <a:endParaRPr/>
          </a:p>
        </p:txBody>
      </p:sp>
      <p:sp>
        <p:nvSpPr>
          <p:cNvPr id="154" name="Google Shape;154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/>
              <a:t>Query performance</a:t>
            </a:r>
            <a:endParaRPr/>
          </a:p>
          <a:p>
            <a: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/>
              <a:t>Filter on partitioned columns</a:t>
            </a:r>
            <a:endParaRPr/>
          </a:p>
          <a:p>
            <a: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/>
              <a:t>Denormalizing data</a:t>
            </a:r>
            <a:endParaRPr/>
          </a:p>
          <a:p>
            <a: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/>
              <a:t>Use nested or repeated columns</a:t>
            </a:r>
            <a:endParaRPr/>
          </a:p>
          <a:p>
            <a: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/>
              <a:t>Use external data sources appropriately</a:t>
            </a:r>
            <a:endParaRPr/>
          </a:p>
          <a:p>
            <a: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/>
              <a:t>Don't use it, in case u want a high query performance</a:t>
            </a:r>
            <a:endParaRPr/>
          </a:p>
          <a:p>
            <a: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/>
              <a:t>Reduce data before using a JOIN</a:t>
            </a:r>
            <a:endParaRPr/>
          </a:p>
          <a:p>
            <a: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/>
              <a:t>Do not treat WITH clauses as prepared statements</a:t>
            </a:r>
            <a:endParaRPr/>
          </a:p>
          <a:p>
            <a: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/>
              <a:t>Avoid oversharding tables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BigQuery-Best Practice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/>
              <a:t>Query performance</a:t>
            </a:r>
            <a:endParaRPr/>
          </a:p>
          <a:p>
            <a: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/>
              <a:t>Avoid JavaScript user-defined functions</a:t>
            </a:r>
            <a:endParaRPr/>
          </a:p>
          <a:p>
            <a: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/>
              <a:t>Use approximate aggregation functions (HyperLogLog++)</a:t>
            </a:r>
            <a:endParaRPr/>
          </a:p>
          <a:p>
            <a: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/>
              <a:t>Order Last, for query operations to maximize performance</a:t>
            </a:r>
            <a:endParaRPr/>
          </a:p>
          <a:p>
            <a: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/>
              <a:t>Optimize your join patterns</a:t>
            </a:r>
            <a:endParaRPr/>
          </a:p>
          <a:p>
            <a:pPr indent="-2984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</a:pPr>
            <a:r>
              <a:rPr lang="en"/>
              <a:t>As a best practice, place the table with the largest number of rows first, followed by the table with the fewest rows, and then place the remaining tables by decreasing size.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Internals</a:t>
            </a:r>
            <a:endParaRPr/>
          </a:p>
        </p:txBody>
      </p:sp>
      <p:pic>
        <p:nvPicPr>
          <p:cNvPr id="166" name="Google Shape;16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2249" y="487263"/>
            <a:ext cx="4420976" cy="416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Index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OLAP vs OLTP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is data warehouse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BigQuery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Cost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Partitions and Clustering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Best practices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Internals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ML in BQ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Internals</a:t>
            </a:r>
            <a:endParaRPr/>
          </a:p>
        </p:txBody>
      </p:sp>
      <p:pic>
        <p:nvPicPr>
          <p:cNvPr id="172" name="Google Shape;17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6925" y="1017725"/>
            <a:ext cx="7130150" cy="362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Internals</a:t>
            </a:r>
            <a:endParaRPr/>
          </a:p>
        </p:txBody>
      </p:sp>
      <p:pic>
        <p:nvPicPr>
          <p:cNvPr id="178" name="Google Shape;17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9450" y="1068649"/>
            <a:ext cx="6997199" cy="3584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</a:t>
            </a:r>
            <a:endParaRPr/>
          </a:p>
        </p:txBody>
      </p:sp>
      <p:sp>
        <p:nvSpPr>
          <p:cNvPr id="184" name="Google Shape;184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https://cloud.google.com/bigquery/docs/how-to</a:t>
            </a:r>
            <a:endParaRPr sz="1100" u="sng">
              <a:solidFill>
                <a:schemeClr val="hlink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u="sng">
                <a:solidFill>
                  <a:schemeClr val="hlink"/>
                </a:solidFill>
                <a:hlinkClick r:id="rId4"/>
              </a:rPr>
              <a:t>https://research.google/pubs/pub36632/</a:t>
            </a:r>
            <a:endParaRPr sz="1100" u="sng">
              <a:solidFill>
                <a:schemeClr val="hlink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u="sng">
                <a:solidFill>
                  <a:schemeClr val="hlink"/>
                </a:solidFill>
                <a:hlinkClick r:id="rId5"/>
              </a:rPr>
              <a:t>https://panoply.io/data-warehouse-guide/bigquery-architecture/</a:t>
            </a:r>
            <a:endParaRPr sz="1100" u="sng">
              <a:solidFill>
                <a:schemeClr val="hlink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u="sng">
                <a:solidFill>
                  <a:schemeClr val="hlink"/>
                </a:solidFill>
                <a:hlinkClick r:id="rId6"/>
              </a:rPr>
              <a:t>http://www.goldsborough.me/distributed-systems/2019/05/18/21-09-00-a_look_at_dremel/</a:t>
            </a:r>
            <a:endParaRPr sz="1100" u="sng">
              <a:solidFill>
                <a:schemeClr val="hlink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ML in BigQuery</a:t>
            </a:r>
            <a:endParaRPr/>
          </a:p>
        </p:txBody>
      </p:sp>
      <p:sp>
        <p:nvSpPr>
          <p:cNvPr id="190" name="Google Shape;190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Target audience Data analysts, managers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 need for Python or Java knowledge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 need to export data into a different system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ML in BigQuery pricing</a:t>
            </a:r>
            <a:endParaRPr/>
          </a:p>
        </p:txBody>
      </p:sp>
      <p:sp>
        <p:nvSpPr>
          <p:cNvPr id="196" name="Google Shape;196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Free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10 GB per month of data storage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1 TB per month of queries processed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ML Create model step: First 10 GB per month is free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ML in BigQuery pricing</a:t>
            </a:r>
            <a:endParaRPr/>
          </a:p>
        </p:txBody>
      </p:sp>
      <p:pic>
        <p:nvPicPr>
          <p:cNvPr id="202" name="Google Shape;202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1992" y="0"/>
            <a:ext cx="3239416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ML in BigQuery</a:t>
            </a:r>
            <a:endParaRPr/>
          </a:p>
        </p:txBody>
      </p:sp>
      <p:sp>
        <p:nvSpPr>
          <p:cNvPr id="208" name="Google Shape;208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9" name="Google Shape;209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6400" y="983575"/>
            <a:ext cx="6818519" cy="375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ML in BigQuery</a:t>
            </a:r>
            <a:endParaRPr/>
          </a:p>
        </p:txBody>
      </p:sp>
      <p:sp>
        <p:nvSpPr>
          <p:cNvPr id="215" name="Google Shape;215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16" name="Google Shape;216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4925" y="57350"/>
            <a:ext cx="5574651" cy="4885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OLAP vs OLTP</a:t>
            </a:r>
            <a:endParaRPr/>
          </a:p>
        </p:txBody>
      </p:sp>
      <p:graphicFrame>
        <p:nvGraphicFramePr>
          <p:cNvPr id="67" name="Google Shape;67;p15"/>
          <p:cNvGraphicFramePr/>
          <p:nvPr/>
        </p:nvGraphicFramePr>
        <p:xfrm>
          <a:off x="952500" y="1289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{172493E8-ADF3-4E7E-87AB-85002FDD3E9B}</a:tableStyleId>
              </a:tblPr>
              <a:tblGrid>
                <a:gridCol w="2200325"/>
                <a:gridCol w="2625675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50">
                        <a:solidFill>
                          <a:srgbClr val="202020"/>
                        </a:solidFill>
                        <a:highlight>
                          <a:srgbClr val="FEFEFE"/>
                        </a:highlight>
                      </a:endParaRPr>
                    </a:p>
                  </a:txBody>
                  <a:tcPr marT="142875" marB="95250" marR="285750" marL="2857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50">
                          <a:solidFill>
                            <a:srgbClr val="202020"/>
                          </a:solidFill>
                          <a:highlight>
                            <a:srgbClr val="FEFEFE"/>
                          </a:highlight>
                        </a:rPr>
                        <a:t>OLTP</a:t>
                      </a:r>
                      <a:endParaRPr b="1" sz="1350">
                        <a:solidFill>
                          <a:srgbClr val="202020"/>
                        </a:solidFill>
                        <a:highlight>
                          <a:srgbClr val="FEFEFE"/>
                        </a:highlight>
                      </a:endParaRPr>
                    </a:p>
                  </a:txBody>
                  <a:tcPr marT="142875" marB="95250" marR="285750" marL="2857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50">
                          <a:solidFill>
                            <a:srgbClr val="202020"/>
                          </a:solidFill>
                          <a:highlight>
                            <a:srgbClr val="FEFEFE"/>
                          </a:highlight>
                        </a:rPr>
                        <a:t>OLAP</a:t>
                      </a:r>
                      <a:endParaRPr b="1" sz="1350">
                        <a:solidFill>
                          <a:srgbClr val="202020"/>
                        </a:solidFill>
                        <a:highlight>
                          <a:srgbClr val="FEFEFE"/>
                        </a:highlight>
                      </a:endParaRPr>
                    </a:p>
                  </a:txBody>
                  <a:tcPr marT="142875" marB="95250" marR="285750" marL="285750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50">
                          <a:solidFill>
                            <a:srgbClr val="202020"/>
                          </a:solidFill>
                          <a:highlight>
                            <a:srgbClr val="FEFEFE"/>
                          </a:highlight>
                        </a:rPr>
                        <a:t>Purpose</a:t>
                      </a:r>
                      <a:endParaRPr sz="1350">
                        <a:solidFill>
                          <a:srgbClr val="202020"/>
                        </a:solidFill>
                        <a:highlight>
                          <a:srgbClr val="FEFEFE"/>
                        </a:highlight>
                      </a:endParaRPr>
                    </a:p>
                  </a:txBody>
                  <a:tcPr marT="95250" marB="95250" marR="285750" marL="2857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50">
                          <a:solidFill>
                            <a:srgbClr val="202020"/>
                          </a:solidFill>
                          <a:highlight>
                            <a:srgbClr val="FEFEFE"/>
                          </a:highlight>
                        </a:rPr>
                        <a:t>Control and run essential business operations in real time</a:t>
                      </a:r>
                      <a:endParaRPr sz="1350">
                        <a:solidFill>
                          <a:srgbClr val="202020"/>
                        </a:solidFill>
                        <a:highlight>
                          <a:srgbClr val="FEFEFE"/>
                        </a:highlight>
                      </a:endParaRPr>
                    </a:p>
                  </a:txBody>
                  <a:tcPr marT="95250" marB="95250" marR="285750" marL="2857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50">
                          <a:solidFill>
                            <a:srgbClr val="202020"/>
                          </a:solidFill>
                          <a:highlight>
                            <a:srgbClr val="FEFEFE"/>
                          </a:highlight>
                        </a:rPr>
                        <a:t>Plan, solve problems, support decisions, discover hidden insights</a:t>
                      </a:r>
                      <a:endParaRPr sz="1350">
                        <a:solidFill>
                          <a:srgbClr val="202020"/>
                        </a:solidFill>
                        <a:highlight>
                          <a:srgbClr val="FEFEFE"/>
                        </a:highlight>
                      </a:endParaRPr>
                    </a:p>
                  </a:txBody>
                  <a:tcPr marT="95250" marB="95250" marR="285750" marL="285750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50">
                          <a:solidFill>
                            <a:srgbClr val="202020"/>
                          </a:solidFill>
                          <a:highlight>
                            <a:srgbClr val="FEFEFE"/>
                          </a:highlight>
                        </a:rPr>
                        <a:t>Data updates</a:t>
                      </a:r>
                      <a:endParaRPr sz="1350">
                        <a:solidFill>
                          <a:srgbClr val="202020"/>
                        </a:solidFill>
                        <a:highlight>
                          <a:srgbClr val="FEFEFE"/>
                        </a:highlight>
                      </a:endParaRPr>
                    </a:p>
                  </a:txBody>
                  <a:tcPr marT="95250" marB="95250" marR="285750" marL="285750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50">
                          <a:solidFill>
                            <a:srgbClr val="202020"/>
                          </a:solidFill>
                          <a:highlight>
                            <a:srgbClr val="FEFEFE"/>
                          </a:highlight>
                        </a:rPr>
                        <a:t>Short, fast updates initiated by user</a:t>
                      </a:r>
                      <a:endParaRPr sz="1350">
                        <a:solidFill>
                          <a:srgbClr val="202020"/>
                        </a:solidFill>
                        <a:highlight>
                          <a:srgbClr val="FEFEFE"/>
                        </a:highlight>
                      </a:endParaRPr>
                    </a:p>
                  </a:txBody>
                  <a:tcPr marT="95250" marB="95250" marR="285750" marL="285750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50">
                          <a:solidFill>
                            <a:srgbClr val="202020"/>
                          </a:solidFill>
                          <a:highlight>
                            <a:srgbClr val="FEFEFE"/>
                          </a:highlight>
                        </a:rPr>
                        <a:t>Data periodically refreshed with scheduled, long-running batch jobs</a:t>
                      </a:r>
                      <a:endParaRPr sz="1350">
                        <a:solidFill>
                          <a:srgbClr val="202020"/>
                        </a:solidFill>
                        <a:highlight>
                          <a:srgbClr val="FEFEFE"/>
                        </a:highlight>
                      </a:endParaRPr>
                    </a:p>
                  </a:txBody>
                  <a:tcPr marT="95250" marB="95250" marR="285750" marL="285750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50">
                          <a:solidFill>
                            <a:srgbClr val="202020"/>
                          </a:solidFill>
                          <a:highlight>
                            <a:srgbClr val="FEFEFE"/>
                          </a:highlight>
                        </a:rPr>
                        <a:t>Database design</a:t>
                      </a:r>
                      <a:endParaRPr sz="1350">
                        <a:solidFill>
                          <a:srgbClr val="202020"/>
                        </a:solidFill>
                        <a:highlight>
                          <a:srgbClr val="FEFEFE"/>
                        </a:highlight>
                      </a:endParaRPr>
                    </a:p>
                  </a:txBody>
                  <a:tcPr marT="95250" marB="95250" marR="285750" marL="28575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50">
                          <a:solidFill>
                            <a:srgbClr val="202020"/>
                          </a:solidFill>
                          <a:highlight>
                            <a:srgbClr val="FEFEFE"/>
                          </a:highlight>
                        </a:rPr>
                        <a:t>Normalized databases for efficiency</a:t>
                      </a:r>
                      <a:endParaRPr sz="1350">
                        <a:solidFill>
                          <a:srgbClr val="202020"/>
                        </a:solidFill>
                        <a:highlight>
                          <a:srgbClr val="FEFEFE"/>
                        </a:highlight>
                      </a:endParaRPr>
                    </a:p>
                  </a:txBody>
                  <a:tcPr marT="95250" marB="95250" marR="285750" marL="28575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50">
                          <a:solidFill>
                            <a:srgbClr val="202020"/>
                          </a:solidFill>
                          <a:highlight>
                            <a:srgbClr val="FEFEFE"/>
                          </a:highlight>
                        </a:rPr>
                        <a:t>Denormalized databases for analysis</a:t>
                      </a:r>
                      <a:endParaRPr sz="1350">
                        <a:solidFill>
                          <a:srgbClr val="202020"/>
                        </a:solidFill>
                        <a:highlight>
                          <a:srgbClr val="FEFEFE"/>
                        </a:highlight>
                      </a:endParaRPr>
                    </a:p>
                  </a:txBody>
                  <a:tcPr marT="95250" marB="95250" marR="285750" marL="28575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50">
                          <a:solidFill>
                            <a:srgbClr val="202020"/>
                          </a:solidFill>
                          <a:highlight>
                            <a:srgbClr val="FEFEFE"/>
                          </a:highlight>
                        </a:rPr>
                        <a:t>Space requirements</a:t>
                      </a:r>
                      <a:endParaRPr sz="1350">
                        <a:solidFill>
                          <a:srgbClr val="202020"/>
                        </a:solidFill>
                        <a:highlight>
                          <a:srgbClr val="FEFEFE"/>
                        </a:highlight>
                      </a:endParaRPr>
                    </a:p>
                  </a:txBody>
                  <a:tcPr marT="95250" marB="95250" marR="285750" marL="285750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50">
                          <a:solidFill>
                            <a:srgbClr val="202020"/>
                          </a:solidFill>
                          <a:highlight>
                            <a:srgbClr val="FEFEFE"/>
                          </a:highlight>
                        </a:rPr>
                        <a:t>Generally small if historical data is archived</a:t>
                      </a:r>
                      <a:endParaRPr sz="1350">
                        <a:solidFill>
                          <a:srgbClr val="202020"/>
                        </a:solidFill>
                        <a:highlight>
                          <a:srgbClr val="FEFEFE"/>
                        </a:highlight>
                      </a:endParaRPr>
                    </a:p>
                  </a:txBody>
                  <a:tcPr marT="95250" marB="95250" marR="285750" marL="285750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50">
                          <a:solidFill>
                            <a:srgbClr val="202020"/>
                          </a:solidFill>
                          <a:highlight>
                            <a:srgbClr val="FEFEFE"/>
                          </a:highlight>
                        </a:rPr>
                        <a:t>Generally large due to aggregating large datasets</a:t>
                      </a:r>
                      <a:endParaRPr sz="1350">
                        <a:solidFill>
                          <a:srgbClr val="202020"/>
                        </a:solidFill>
                        <a:highlight>
                          <a:srgbClr val="FEFEFE"/>
                        </a:highlight>
                      </a:endParaRPr>
                    </a:p>
                  </a:txBody>
                  <a:tcPr marT="95250" marB="95250" marR="285750" marL="285750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2" name="Google Shape;72;p16"/>
          <p:cNvGraphicFramePr/>
          <p:nvPr/>
        </p:nvGraphicFramePr>
        <p:xfrm>
          <a:off x="351450" y="592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{172493E8-ADF3-4E7E-87AB-85002FDD3E9B}</a:tableStyleId>
              </a:tblPr>
              <a:tblGrid>
                <a:gridCol w="2282050"/>
                <a:gridCol w="3345350"/>
                <a:gridCol w="2813700"/>
              </a:tblGrid>
              <a:tr h="412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50">
                        <a:solidFill>
                          <a:srgbClr val="202020"/>
                        </a:solidFill>
                        <a:highlight>
                          <a:srgbClr val="FEFEFE"/>
                        </a:highlight>
                      </a:endParaRPr>
                    </a:p>
                  </a:txBody>
                  <a:tcPr marT="142875" marB="95250" marR="285750" marL="2857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50">
                          <a:solidFill>
                            <a:srgbClr val="202020"/>
                          </a:solidFill>
                          <a:highlight>
                            <a:srgbClr val="FEFEFE"/>
                          </a:highlight>
                        </a:rPr>
                        <a:t>OLTP</a:t>
                      </a:r>
                      <a:endParaRPr b="1" sz="1350">
                        <a:solidFill>
                          <a:srgbClr val="202020"/>
                        </a:solidFill>
                        <a:highlight>
                          <a:srgbClr val="FEFEFE"/>
                        </a:highlight>
                      </a:endParaRPr>
                    </a:p>
                  </a:txBody>
                  <a:tcPr marT="142875" marB="95250" marR="285750" marL="2857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50">
                          <a:solidFill>
                            <a:srgbClr val="202020"/>
                          </a:solidFill>
                          <a:highlight>
                            <a:srgbClr val="FEFEFE"/>
                          </a:highlight>
                        </a:rPr>
                        <a:t>OLAP</a:t>
                      </a:r>
                      <a:endParaRPr b="1" sz="1350">
                        <a:solidFill>
                          <a:srgbClr val="202020"/>
                        </a:solidFill>
                        <a:highlight>
                          <a:srgbClr val="FEFEFE"/>
                        </a:highlight>
                      </a:endParaRPr>
                    </a:p>
                  </a:txBody>
                  <a:tcPr marT="142875" marB="95250" marR="285750" marL="285750"/>
                </a:tc>
              </a:tr>
              <a:tr h="1324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50">
                          <a:solidFill>
                            <a:srgbClr val="202020"/>
                          </a:solidFill>
                          <a:highlight>
                            <a:srgbClr val="FEFEFE"/>
                          </a:highlight>
                        </a:rPr>
                        <a:t>B</a:t>
                      </a:r>
                      <a:r>
                        <a:rPr lang="en" sz="1350">
                          <a:solidFill>
                            <a:srgbClr val="202020"/>
                          </a:solidFill>
                          <a:highlight>
                            <a:srgbClr val="FEFEFE"/>
                          </a:highlight>
                        </a:rPr>
                        <a:t>ackup and recovery</a:t>
                      </a:r>
                      <a:endParaRPr sz="1350">
                        <a:solidFill>
                          <a:srgbClr val="202020"/>
                        </a:solidFill>
                        <a:highlight>
                          <a:srgbClr val="FEFEFE"/>
                        </a:highlight>
                      </a:endParaRPr>
                    </a:p>
                  </a:txBody>
                  <a:tcPr marT="95250" marB="95250" marR="285750" marL="2857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50">
                          <a:solidFill>
                            <a:srgbClr val="202020"/>
                          </a:solidFill>
                          <a:highlight>
                            <a:srgbClr val="FEFEFE"/>
                          </a:highlight>
                        </a:rPr>
                        <a:t>Regular backups required to ensure business continuity and meet legal and governance requirements</a:t>
                      </a:r>
                      <a:endParaRPr sz="1350">
                        <a:solidFill>
                          <a:srgbClr val="202020"/>
                        </a:solidFill>
                        <a:highlight>
                          <a:srgbClr val="FEFEFE"/>
                        </a:highlight>
                      </a:endParaRPr>
                    </a:p>
                  </a:txBody>
                  <a:tcPr marT="95250" marB="95250" marR="285750" marL="2857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50">
                          <a:solidFill>
                            <a:srgbClr val="202020"/>
                          </a:solidFill>
                          <a:highlight>
                            <a:srgbClr val="FEFEFE"/>
                          </a:highlight>
                        </a:rPr>
                        <a:t>Lost data can be reloaded from OLTP database as needed in lieu of regular backups</a:t>
                      </a:r>
                      <a:endParaRPr sz="1350">
                        <a:solidFill>
                          <a:srgbClr val="202020"/>
                        </a:solidFill>
                        <a:highlight>
                          <a:srgbClr val="FEFEFE"/>
                        </a:highlight>
                      </a:endParaRPr>
                    </a:p>
                  </a:txBody>
                  <a:tcPr marT="95250" marB="95250" marR="285750" marL="285750"/>
                </a:tc>
              </a:tr>
              <a:tr h="941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50">
                          <a:solidFill>
                            <a:srgbClr val="202020"/>
                          </a:solidFill>
                          <a:highlight>
                            <a:srgbClr val="FEFEFE"/>
                          </a:highlight>
                        </a:rPr>
                        <a:t>Productivity</a:t>
                      </a:r>
                      <a:endParaRPr sz="1350">
                        <a:solidFill>
                          <a:srgbClr val="202020"/>
                        </a:solidFill>
                        <a:highlight>
                          <a:srgbClr val="FEFEFE"/>
                        </a:highlight>
                      </a:endParaRPr>
                    </a:p>
                  </a:txBody>
                  <a:tcPr marT="95250" marB="95250" marR="285750" marL="2857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50">
                          <a:solidFill>
                            <a:srgbClr val="202020"/>
                          </a:solidFill>
                          <a:highlight>
                            <a:srgbClr val="FEFEFE"/>
                          </a:highlight>
                        </a:rPr>
                        <a:t>Increases productivity of end users</a:t>
                      </a:r>
                      <a:endParaRPr sz="1350">
                        <a:solidFill>
                          <a:srgbClr val="202020"/>
                        </a:solidFill>
                        <a:highlight>
                          <a:srgbClr val="FEFEFE"/>
                        </a:highlight>
                      </a:endParaRPr>
                    </a:p>
                  </a:txBody>
                  <a:tcPr marT="95250" marB="95250" marR="285750" marL="2857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50">
                          <a:solidFill>
                            <a:srgbClr val="202020"/>
                          </a:solidFill>
                          <a:highlight>
                            <a:srgbClr val="FEFEFE"/>
                          </a:highlight>
                        </a:rPr>
                        <a:t>Increases productivity of business managers, data analysts, and executives</a:t>
                      </a:r>
                      <a:endParaRPr sz="1350">
                        <a:solidFill>
                          <a:srgbClr val="202020"/>
                        </a:solidFill>
                        <a:highlight>
                          <a:srgbClr val="FEFEFE"/>
                        </a:highlight>
                      </a:endParaRPr>
                    </a:p>
                  </a:txBody>
                  <a:tcPr marT="95250" marB="95250" marR="285750" marL="285750"/>
                </a:tc>
              </a:tr>
              <a:tr h="559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50">
                          <a:solidFill>
                            <a:srgbClr val="202020"/>
                          </a:solidFill>
                          <a:highlight>
                            <a:srgbClr val="FEFEFE"/>
                          </a:highlight>
                        </a:rPr>
                        <a:t>Data view</a:t>
                      </a:r>
                      <a:endParaRPr sz="1350">
                        <a:solidFill>
                          <a:srgbClr val="202020"/>
                        </a:solidFill>
                        <a:highlight>
                          <a:srgbClr val="FEFEFE"/>
                        </a:highlight>
                      </a:endParaRPr>
                    </a:p>
                  </a:txBody>
                  <a:tcPr marT="95250" marB="95250" marR="285750" marL="2857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50">
                          <a:solidFill>
                            <a:srgbClr val="202020"/>
                          </a:solidFill>
                          <a:highlight>
                            <a:srgbClr val="FEFEFE"/>
                          </a:highlight>
                        </a:rPr>
                        <a:t>Lists day-to-day business transactions</a:t>
                      </a:r>
                      <a:endParaRPr sz="1350">
                        <a:solidFill>
                          <a:srgbClr val="202020"/>
                        </a:solidFill>
                        <a:highlight>
                          <a:srgbClr val="FEFEFE"/>
                        </a:highlight>
                      </a:endParaRPr>
                    </a:p>
                  </a:txBody>
                  <a:tcPr marT="95250" marB="95250" marR="285750" marL="2857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50">
                          <a:solidFill>
                            <a:srgbClr val="202020"/>
                          </a:solidFill>
                          <a:highlight>
                            <a:srgbClr val="FEFEFE"/>
                          </a:highlight>
                        </a:rPr>
                        <a:t>Multi-dimensional view of enterprise data</a:t>
                      </a:r>
                      <a:endParaRPr sz="1350">
                        <a:solidFill>
                          <a:srgbClr val="202020"/>
                        </a:solidFill>
                        <a:highlight>
                          <a:srgbClr val="FEFEFE"/>
                        </a:highlight>
                      </a:endParaRPr>
                    </a:p>
                  </a:txBody>
                  <a:tcPr marT="95250" marB="95250" marR="285750" marL="285750"/>
                </a:tc>
              </a:tr>
              <a:tr h="941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50">
                          <a:solidFill>
                            <a:srgbClr val="202020"/>
                          </a:solidFill>
                          <a:highlight>
                            <a:srgbClr val="FEFEFE"/>
                          </a:highlight>
                        </a:rPr>
                        <a:t>User examples</a:t>
                      </a:r>
                      <a:endParaRPr sz="1350">
                        <a:solidFill>
                          <a:srgbClr val="202020"/>
                        </a:solidFill>
                        <a:highlight>
                          <a:srgbClr val="FEFEFE"/>
                        </a:highlight>
                      </a:endParaRPr>
                    </a:p>
                  </a:txBody>
                  <a:tcPr marT="95250" marB="95250" marR="285750" marL="2857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50">
                          <a:solidFill>
                            <a:srgbClr val="202020"/>
                          </a:solidFill>
                          <a:highlight>
                            <a:srgbClr val="FEFEFE"/>
                          </a:highlight>
                        </a:rPr>
                        <a:t>Customer-facing personnel, clerks, online shoppers</a:t>
                      </a:r>
                      <a:endParaRPr sz="1350">
                        <a:solidFill>
                          <a:srgbClr val="202020"/>
                        </a:solidFill>
                        <a:highlight>
                          <a:srgbClr val="FEFEFE"/>
                        </a:highlight>
                      </a:endParaRPr>
                    </a:p>
                  </a:txBody>
                  <a:tcPr marT="95250" marB="95250" marR="285750" marL="2857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50">
                          <a:solidFill>
                            <a:srgbClr val="202020"/>
                          </a:solidFill>
                          <a:highlight>
                            <a:srgbClr val="FEFEFE"/>
                          </a:highlight>
                        </a:rPr>
                        <a:t>Knowledge workers such as data analysts, business analysts, and executives</a:t>
                      </a:r>
                      <a:endParaRPr sz="1350">
                        <a:solidFill>
                          <a:srgbClr val="202020"/>
                        </a:solidFill>
                        <a:highlight>
                          <a:srgbClr val="FEFEFE"/>
                        </a:highlight>
                      </a:endParaRPr>
                    </a:p>
                  </a:txBody>
                  <a:tcPr marT="95250" marB="95250" marR="285750" marL="285750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data warehouse</a:t>
            </a:r>
            <a:endParaRPr/>
          </a:p>
        </p:txBody>
      </p:sp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OLAP solution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</a:t>
            </a:r>
            <a:r>
              <a:rPr lang="en"/>
              <a:t>sed for </a:t>
            </a:r>
            <a:r>
              <a:rPr lang="en">
                <a:uFill>
                  <a:noFill/>
                </a:uFill>
                <a:hlinkClick r:id="rId3"/>
              </a:rPr>
              <a:t>reporting</a:t>
            </a:r>
            <a:r>
              <a:rPr lang="en"/>
              <a:t> and data analysis </a:t>
            </a:r>
            <a:endParaRPr/>
          </a:p>
        </p:txBody>
      </p:sp>
      <p:pic>
        <p:nvPicPr>
          <p:cNvPr id="79" name="Google Shape;7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0600" y="2149525"/>
            <a:ext cx="4133850" cy="241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BigQuery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Serverless data warehouse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There are no servers to manage or database software to install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Software as well as infrastructure including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scalability</a:t>
            </a:r>
            <a:r>
              <a:rPr lang="en"/>
              <a:t> and </a:t>
            </a:r>
            <a:r>
              <a:rPr b="1" lang="en"/>
              <a:t>high-availability</a:t>
            </a:r>
            <a:endParaRPr b="1"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Built-in features like 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machine learning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geospatial analysis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business intelligence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BigQuery maximizes flexibility by separating the compute engine that analyzes your data from your storage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BigQuery Cost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/>
              <a:t>On demand pricing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/>
              <a:t>1 TB of data processed is $5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/>
              <a:t>Flat rate pricing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/>
              <a:t>Based on number of pre requested slots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/>
              <a:t>100 slots → $2,000/month = 400 TB data processed on demand pricing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Partition</a:t>
            </a:r>
            <a:r>
              <a:rPr lang="en"/>
              <a:t> in BQ</a:t>
            </a:r>
            <a:endParaRPr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8" name="Google Shape;9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9925" y="945125"/>
            <a:ext cx="6436452" cy="4111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Clustering in BigQuery</a:t>
            </a:r>
            <a:endParaRPr/>
          </a:p>
        </p:txBody>
      </p:sp>
      <p:pic>
        <p:nvPicPr>
          <p:cNvPr id="104" name="Google Shape;10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5300" y="1089875"/>
            <a:ext cx="6646323" cy="3748301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21"/>
          <p:cNvSpPr/>
          <p:nvPr/>
        </p:nvSpPr>
        <p:spPr>
          <a:xfrm>
            <a:off x="5200950" y="2849625"/>
            <a:ext cx="2667600" cy="688500"/>
          </a:xfrm>
          <a:prstGeom prst="rect">
            <a:avLst/>
          </a:prstGeom>
          <a:noFill/>
          <a:ln cap="flat" cmpd="sng" w="28575">
            <a:solidFill>
              <a:srgbClr val="0645A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21"/>
          <p:cNvSpPr/>
          <p:nvPr/>
        </p:nvSpPr>
        <p:spPr>
          <a:xfrm>
            <a:off x="5200950" y="3576225"/>
            <a:ext cx="2667600" cy="497100"/>
          </a:xfrm>
          <a:prstGeom prst="rect">
            <a:avLst/>
          </a:prstGeom>
          <a:noFill/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