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nonymous Pro" panose="020B0604020202020204" charset="0"/>
      <p:regular r:id="rId17"/>
    </p:embeddedFont>
    <p:embeddedFont>
      <p:font typeface="Anonymous Pro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lear Sans" panose="020B0604020202020204" charset="0"/>
      <p:regular r:id="rId23"/>
    </p:embeddedFont>
    <p:embeddedFont>
      <p:font typeface="Clear Sans Light" panose="020B0604020202020204" charset="0"/>
      <p:regular r:id="rId24"/>
    </p:embeddedFont>
    <p:embeddedFont>
      <p:font typeface="Clear Sans Thin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202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220983" y="99060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 rot="-5400000">
            <a:off x="-1047750" y="-10668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24842" y="4555225"/>
            <a:ext cx="12038317" cy="1256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8834" b="1" spc="99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DOCKER</a:t>
            </a:r>
          </a:p>
        </p:txBody>
      </p:sp>
      <p:sp>
        <p:nvSpPr>
          <p:cNvPr id="8" name="Freeform 8"/>
          <p:cNvSpPr/>
          <p:nvPr/>
        </p:nvSpPr>
        <p:spPr>
          <a:xfrm rot="5400000">
            <a:off x="15716337" y="756195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5602084" y="5774012"/>
            <a:ext cx="708383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0393" y="1870270"/>
            <a:ext cx="5893819" cy="7188895"/>
            <a:chOff x="0" y="0"/>
            <a:chExt cx="5451548" cy="66494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51549" cy="6649443"/>
            </a:xfrm>
            <a:custGeom>
              <a:avLst/>
              <a:gdLst/>
              <a:ahLst/>
              <a:cxnLst/>
              <a:rect l="l" t="t" r="r" b="b"/>
              <a:pathLst>
                <a:path w="5451549" h="6649443">
                  <a:moveTo>
                    <a:pt x="5327088" y="6649443"/>
                  </a:moveTo>
                  <a:lnTo>
                    <a:pt x="124460" y="6649443"/>
                  </a:lnTo>
                  <a:cubicBezTo>
                    <a:pt x="55880" y="6649443"/>
                    <a:pt x="0" y="6593563"/>
                    <a:pt x="0" y="65249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27089" y="0"/>
                  </a:lnTo>
                  <a:cubicBezTo>
                    <a:pt x="5395669" y="0"/>
                    <a:pt x="5451549" y="55880"/>
                    <a:pt x="5451549" y="124460"/>
                  </a:cubicBezTo>
                  <a:lnTo>
                    <a:pt x="5451549" y="6524983"/>
                  </a:lnTo>
                  <a:cubicBezTo>
                    <a:pt x="5451549" y="6593563"/>
                    <a:pt x="5395669" y="6649443"/>
                    <a:pt x="5327089" y="6649443"/>
                  </a:cubicBezTo>
                  <a:close/>
                </a:path>
              </a:pathLst>
            </a:custGeom>
            <a:solidFill>
              <a:srgbClr val="D0CCC9"/>
            </a:solidFill>
          </p:spPr>
        </p:sp>
      </p:grpSp>
      <p:sp>
        <p:nvSpPr>
          <p:cNvPr id="4" name="AutoShape 4"/>
          <p:cNvSpPr/>
          <p:nvPr/>
        </p:nvSpPr>
        <p:spPr>
          <a:xfrm flipV="1">
            <a:off x="2473832" y="9239250"/>
            <a:ext cx="1301641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-1640968" y="-15885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73832" y="2258985"/>
            <a:ext cx="5208355" cy="6440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98"/>
              </a:lnSpc>
              <a:spcBef>
                <a:spcPct val="0"/>
              </a:spcBef>
            </a:pPr>
            <a:r>
              <a:rPr lang="en-US" sz="3089" b="1" spc="17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UMA MÁQUINA VIRTUAL (VM) É UMA EMULAÇÃO DE UM SISTEMA DE COMPUTAÇÃO COMPLETO, QUE FUNCIONA SOBRE UM HIPERVISOR. O HIPERVISOR É UM SOFTWARE QUE PERMITE RODAR VÁRIAS VMS EM UM ÚNICO HARDWARE FÍSICO, COMPARTILHANDO SEUS RECURSOS, COMO CPU, MEMÓRIA E ARMAZENAMENTO.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39191" y="1870270"/>
            <a:ext cx="5893819" cy="7188895"/>
            <a:chOff x="0" y="0"/>
            <a:chExt cx="5451548" cy="66494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51549" cy="6649443"/>
            </a:xfrm>
            <a:custGeom>
              <a:avLst/>
              <a:gdLst/>
              <a:ahLst/>
              <a:cxnLst/>
              <a:rect l="l" t="t" r="r" b="b"/>
              <a:pathLst>
                <a:path w="5451549" h="6649443">
                  <a:moveTo>
                    <a:pt x="5327088" y="6649443"/>
                  </a:moveTo>
                  <a:lnTo>
                    <a:pt x="124460" y="6649443"/>
                  </a:lnTo>
                  <a:cubicBezTo>
                    <a:pt x="55880" y="6649443"/>
                    <a:pt x="0" y="6593563"/>
                    <a:pt x="0" y="65249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27089" y="0"/>
                  </a:lnTo>
                  <a:cubicBezTo>
                    <a:pt x="5395669" y="0"/>
                    <a:pt x="5451549" y="55880"/>
                    <a:pt x="5451549" y="124460"/>
                  </a:cubicBezTo>
                  <a:lnTo>
                    <a:pt x="5451549" y="6524983"/>
                  </a:lnTo>
                  <a:cubicBezTo>
                    <a:pt x="5451549" y="6593563"/>
                    <a:pt x="5395669" y="6649443"/>
                    <a:pt x="5327089" y="6649443"/>
                  </a:cubicBezTo>
                  <a:close/>
                </a:path>
              </a:pathLst>
            </a:custGeom>
            <a:solidFill>
              <a:srgbClr val="D0CCC9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1923" y="2258985"/>
            <a:ext cx="5208355" cy="4296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98"/>
              </a:lnSpc>
              <a:spcBef>
                <a:spcPct val="0"/>
              </a:spcBef>
            </a:pPr>
            <a:r>
              <a:rPr lang="en-US" sz="3089" b="1" spc="17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AS VMS PRECISAM DE UM SISTEMA OPERACIONAL COMPLETO PARA CADA INSTÂNCIA, ENQUANTO OS CONTAINERS COMPARTILHAM O KERNEL DO SISTEMA OPERACIONAL HOST, TORNANDO-OS MAIS LEVES.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93591" y="619800"/>
            <a:ext cx="12500818" cy="78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4"/>
              </a:lnSpc>
              <a:spcBef>
                <a:spcPct val="0"/>
              </a:spcBef>
            </a:pPr>
            <a:r>
              <a:rPr lang="en-US" sz="4193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{ Diferença de VM em relação a containers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598" y="3580567"/>
            <a:ext cx="7280194" cy="6284416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1559835" y="-146558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743281" y="253339"/>
            <a:ext cx="7266330" cy="33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40"/>
              </a:lnSpc>
              <a:spcBef>
                <a:spcPct val="0"/>
              </a:spcBef>
            </a:pPr>
            <a:r>
              <a:rPr lang="en-US" sz="5533" b="1" spc="32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EM OUTUBRO DE 2015 O PROJETO TORNOU-SE O 20º MAIS ESTRELADO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21189" y="667702"/>
            <a:ext cx="6122811" cy="887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Em 2024, o Docker é amplamente utilizado na comunidade de desenvolvimento de software e DevOps, com taxas de adoção significativas. Cerca de 20% de todos os hosts usam Docker, especialmente em grandes infraestruturas, onde a adoção é ainda maior. Em ambientes com mais de 1.000 hosts, aproximadamente 47% já adotaram Docker, destacando sua importância em organizações de maior porte. O Docker também é um dos principais componentes no cenário de DevOps, particularmente quando integrado com microserviços e fluxos de integração contínua/entrega contínua (CI/CD).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27816" y="-17418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40583" y="3305175"/>
            <a:ext cx="9406834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PRINCIPAIS COMPONENTES DO DOCKER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0" y="6138222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45491" y="5413517"/>
            <a:ext cx="556274" cy="55627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445491" y="6474616"/>
            <a:ext cx="556274" cy="55627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68220" y="5413517"/>
            <a:ext cx="556274" cy="55627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127816" y="-17418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306650" y="5279973"/>
            <a:ext cx="4561570" cy="689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Containers e Isolamento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27199" y="5409500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6650" y="6293544"/>
            <a:ext cx="5276500" cy="689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Imagens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27199" y="647059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49928" y="5409500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5514" y="2030457"/>
            <a:ext cx="14182272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 spc="34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PRINCIPAIS COMPONENTES DO DOCKER</a:t>
            </a:r>
          </a:p>
        </p:txBody>
      </p:sp>
      <p:sp>
        <p:nvSpPr>
          <p:cNvPr id="15" name="Freeform 15"/>
          <p:cNvSpPr/>
          <p:nvPr/>
        </p:nvSpPr>
        <p:spPr>
          <a:xfrm flipH="1" flipV="1">
            <a:off x="0" y="6241723"/>
            <a:ext cx="4089894" cy="4045277"/>
          </a:xfrm>
          <a:custGeom>
            <a:avLst/>
            <a:gdLst/>
            <a:ahLst/>
            <a:cxnLst/>
            <a:rect l="l" t="t" r="r" b="b"/>
            <a:pathLst>
              <a:path w="4089894" h="4045277">
                <a:moveTo>
                  <a:pt x="4089894" y="4045277"/>
                </a:moveTo>
                <a:lnTo>
                  <a:pt x="0" y="4045277"/>
                </a:lnTo>
                <a:lnTo>
                  <a:pt x="0" y="0"/>
                </a:lnTo>
                <a:lnTo>
                  <a:pt x="4089894" y="0"/>
                </a:lnTo>
                <a:lnTo>
                  <a:pt x="4089894" y="40452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2729294" y="6505180"/>
            <a:ext cx="2086421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Docker Engine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29294" y="5457229"/>
            <a:ext cx="1979563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Orquestração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868220" y="6513655"/>
            <a:ext cx="556274" cy="556274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949928" y="6509637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9264" y="1709737"/>
            <a:ext cx="5532090" cy="3433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2624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{ As imagens são construídas a partir de arquivos chamados Dockerfiles, que contêm instruções de como construir a imagem. Essas imagens podem ser versionadas e compartilhadas }</a:t>
            </a:r>
          </a:p>
          <a:p>
            <a:pPr marL="0" lvl="0" indent="0" algn="l">
              <a:lnSpc>
                <a:spcPts val="3937"/>
              </a:lnSpc>
              <a:spcBef>
                <a:spcPct val="0"/>
              </a:spcBef>
            </a:pPr>
            <a:endParaRPr lang="en-US" sz="2624">
              <a:solidFill>
                <a:srgbClr val="000000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  <p:sp>
        <p:nvSpPr>
          <p:cNvPr id="3" name="AutoShape 3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849264" y="5781675"/>
            <a:ext cx="5810479" cy="3433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7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{ Imagens Docker são arquivos de leitura única (read-only) que contêm tudo que uma aplicação precisa para ser executada: código, bibliotecas, dependências e configurações. A partir dessa imagem, o Docker cria containers que executam a aplicação }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712088" y="2928869"/>
            <a:ext cx="4456840" cy="4603025"/>
            <a:chOff x="0" y="0"/>
            <a:chExt cx="6350000" cy="6558280"/>
          </a:xfrm>
        </p:grpSpPr>
        <p:sp>
          <p:nvSpPr>
            <p:cNvPr id="7" name="Freeform 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679" r="-167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15678730" y="9766026"/>
            <a:ext cx="176345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H="1" flipV="1">
            <a:off x="17442183" y="8312136"/>
            <a:ext cx="57" cy="14729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202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0" y="390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23016" y="3905560"/>
            <a:ext cx="8841969" cy="250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Fim!</a:t>
            </a:r>
          </a:p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Agradecemos pela atenção, alguma duvida?</a:t>
            </a:r>
          </a:p>
          <a:p>
            <a:pPr algn="ctr">
              <a:lnSpc>
                <a:spcPts val="4930"/>
              </a:lnSpc>
            </a:pPr>
            <a:endParaRPr lang="en-US" sz="4482">
              <a:solidFill>
                <a:srgbClr val="000000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6527520" y="10287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550940" y="7320279"/>
            <a:ext cx="14285563" cy="145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Grupo:</a:t>
            </a:r>
          </a:p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Gabriel Vinicius Maiolli | Matheus Hoegen Baraldi | Gabriel Malavazi Rodrigues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7051" y="6478149"/>
            <a:ext cx="3685701" cy="3685701"/>
          </a:xfrm>
          <a:custGeom>
            <a:avLst/>
            <a:gdLst/>
            <a:ahLst/>
            <a:cxnLst/>
            <a:rect l="l" t="t" r="r" b="b"/>
            <a:pathLst>
              <a:path w="3685701" h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6205" y="377070"/>
            <a:ext cx="3346190" cy="3346190"/>
          </a:xfrm>
          <a:custGeom>
            <a:avLst/>
            <a:gdLst/>
            <a:ahLst/>
            <a:cxnLst/>
            <a:rect l="l" t="t" r="r" b="b"/>
            <a:pathLst>
              <a:path w="3346190" h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5797761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66800" y="100965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01087" y="3723260"/>
            <a:ext cx="3021811" cy="3120927"/>
            <a:chOff x="0" y="0"/>
            <a:chExt cx="6350000" cy="6558280"/>
          </a:xfrm>
        </p:grpSpPr>
        <p:sp>
          <p:nvSpPr>
            <p:cNvPr id="7" name="Freeform 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r="-167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615525" y="1326161"/>
            <a:ext cx="10128588" cy="210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6034" b="1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CONTEXTUALIZAÇÃO DO PROBLEMA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7051" y="6478149"/>
            <a:ext cx="3685701" cy="3685701"/>
          </a:xfrm>
          <a:custGeom>
            <a:avLst/>
            <a:gdLst/>
            <a:ahLst/>
            <a:cxnLst/>
            <a:rect l="l" t="t" r="r" b="b"/>
            <a:pathLst>
              <a:path w="3685701" h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6205" y="377070"/>
            <a:ext cx="3346190" cy="3346190"/>
          </a:xfrm>
          <a:custGeom>
            <a:avLst/>
            <a:gdLst/>
            <a:ahLst/>
            <a:cxnLst/>
            <a:rect l="l" t="t" r="r" b="b"/>
            <a:pathLst>
              <a:path w="3346190" h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5797761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66800" y="100965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998996" y="3723260"/>
            <a:ext cx="3021811" cy="3120927"/>
            <a:chOff x="0" y="0"/>
            <a:chExt cx="6350000" cy="6558280"/>
          </a:xfrm>
        </p:grpSpPr>
        <p:sp>
          <p:nvSpPr>
            <p:cNvPr id="7" name="Freeform 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r="-167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75282" y="1328348"/>
            <a:ext cx="10128588" cy="210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6034" b="1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PROBLEMAS QUE UM DEV ENFRENTA: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98880" y="4030474"/>
            <a:ext cx="8637774" cy="4473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Complexidade no desenvolvimento</a:t>
            </a:r>
          </a:p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Implantação e manutenção de aplicações</a:t>
            </a:r>
          </a:p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Diferenças no ambiente de produção </a:t>
            </a:r>
          </a:p>
          <a:p>
            <a:pPr algn="l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            { “Na minha maquina roda” }</a:t>
            </a:r>
          </a:p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Escalabilidade</a:t>
            </a:r>
          </a:p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Falta de eficiência na utilização dos recursos</a:t>
            </a:r>
          </a:p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Tempo de provisionamento de servidores </a:t>
            </a:r>
          </a:p>
          <a:p>
            <a:pPr algn="l">
              <a:lnSpc>
                <a:spcPts val="3951"/>
              </a:lnSpc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           { criar um novo servidor e configurar }</a:t>
            </a:r>
          </a:p>
          <a:p>
            <a:pPr marL="646315" lvl="1" indent="-323158" algn="l">
              <a:lnSpc>
                <a:spcPts val="3951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Segurança </a:t>
            </a:r>
          </a:p>
        </p:txBody>
      </p:sp>
      <p:sp>
        <p:nvSpPr>
          <p:cNvPr id="11" name="AutoShape 11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7051" y="6478149"/>
            <a:ext cx="3685701" cy="3685701"/>
          </a:xfrm>
          <a:custGeom>
            <a:avLst/>
            <a:gdLst/>
            <a:ahLst/>
            <a:cxnLst/>
            <a:rect l="l" t="t" r="r" b="b"/>
            <a:pathLst>
              <a:path w="3685701" h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86205" y="377070"/>
            <a:ext cx="3346190" cy="3346190"/>
          </a:xfrm>
          <a:custGeom>
            <a:avLst/>
            <a:gdLst/>
            <a:ahLst/>
            <a:cxnLst/>
            <a:rect l="l" t="t" r="r" b="b"/>
            <a:pathLst>
              <a:path w="3346190" h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5797761" y="9258300"/>
            <a:ext cx="124902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66800" y="1009650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998996" y="3723260"/>
            <a:ext cx="3021811" cy="3120927"/>
            <a:chOff x="0" y="0"/>
            <a:chExt cx="6350000" cy="6558280"/>
          </a:xfrm>
        </p:grpSpPr>
        <p:sp>
          <p:nvSpPr>
            <p:cNvPr id="7" name="Freeform 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r="-167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75282" y="1328348"/>
            <a:ext cx="10128588" cy="103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6034" b="1" spc="349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VANTAGENS E SOLUÇÃO</a:t>
            </a:r>
          </a:p>
        </p:txBody>
      </p:sp>
      <p:sp>
        <p:nvSpPr>
          <p:cNvPr id="10" name="AutoShape 10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3818" y="3330266"/>
            <a:ext cx="556274" cy="55627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5526" y="5860085"/>
            <a:ext cx="556274" cy="55627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127816" y="-17418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8892" y="3101666"/>
            <a:ext cx="14091032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Complexidade no desenvolvimento: Docker permite que você crie ambientes complexos de forma simples e rápida usando arquivos de configuração como o docker-compose.yml.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5526" y="332624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68892" y="5679013"/>
            <a:ext cx="14527572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Conflito de dependências e portabilidade: Ao permitir a containerização de aplicações, encapsula o software com todas as suas dependências, garante que ela funcione da mesma forma em diferentes ambientes (desenvolvimento, teste, produção).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7233" y="585606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19175"/>
            <a:ext cx="1306871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VANTAGENS E SOLUÇÕES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0" y="6138222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485163" y="8615669"/>
            <a:ext cx="11722745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{ Cada container pode ter suas próprias versões de bibliotecas e dependências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3818" y="3330266"/>
            <a:ext cx="556274" cy="55627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5526" y="5860085"/>
            <a:ext cx="556274" cy="55627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127816" y="-17418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8892" y="3101666"/>
            <a:ext cx="13839016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Escalabilidade: Containers podem ser facilmente replicados para escalar horizontalmente, permitindo um balanceamento de carga eficiente e uma maior resiliência.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5526" y="332624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68892" y="5679013"/>
            <a:ext cx="13839016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Tempo de provisionamento de servidores: Containers podem ser criados e destruídos em segundos, o que acelera muito o processo de provisionamento de ambientes.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7233" y="585606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19175"/>
            <a:ext cx="1306871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VANTAGENS E SOLUÇÕES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0" y="6138222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3818" y="3330266"/>
            <a:ext cx="556274" cy="55627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5526" y="5860085"/>
            <a:ext cx="556274" cy="55627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127816" y="-17418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8892" y="3101666"/>
            <a:ext cx="14695597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Fácil compartilhamento e colaboração: As imagens Docker podem ser armazenadas em repositórios públicos ou privados (como o Docker Hub), facilitando o compartilhamento de ambientes e aplicações com outros desenvolvedores ou equipes.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5526" y="332624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 dirty="0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68892" y="5679013"/>
            <a:ext cx="14374379" cy="2207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Ciclo de vida mais rápido para desenvolvimento: O tempo necessário para montar um ambiente de desenvolvimento ou de produção é significativamente reduzido, já que as imagens Docker podem ser configuradas de forma automatizada e reutilizadas.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7233" y="585606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 dirty="0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19175"/>
            <a:ext cx="1306871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VANTAGENS E SOLUÇÕES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0" y="6138222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3818" y="3330266"/>
            <a:ext cx="556274" cy="55627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5526" y="5860085"/>
            <a:ext cx="556274" cy="556274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127816" y="-17418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8892" y="3101666"/>
            <a:ext cx="13839016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Isolamento: Cada container tem seu próprio ambiente, isolado dos outros. Isso reduz a possibilidade de conflitos entre diferentes serviços ou aplicações que estejam rodando no mesmo servidor.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5526" y="332624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 dirty="0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68892" y="5679013"/>
            <a:ext cx="14374379" cy="222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Uso eficiente de recursos: Containers são mais leves que máquinas virtuais, pois compartilham o kernel do sistema operacional e apenas isolam os processos e dependências necessários (resultado: Menor uso de memória e CPU).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7233" y="5856068"/>
            <a:ext cx="392859" cy="47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72"/>
              </a:lnSpc>
              <a:spcBef>
                <a:spcPct val="0"/>
              </a:spcBef>
            </a:pPr>
            <a:r>
              <a:rPr lang="en-US" sz="2594" dirty="0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019175"/>
            <a:ext cx="1306871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VANTAGENS E SOLUÇÕES</a:t>
            </a:r>
          </a:p>
        </p:txBody>
      </p:sp>
      <p:sp>
        <p:nvSpPr>
          <p:cNvPr id="12" name="Freeform 12"/>
          <p:cNvSpPr/>
          <p:nvPr/>
        </p:nvSpPr>
        <p:spPr>
          <a:xfrm flipH="1" flipV="1">
            <a:off x="0" y="6138222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628672" y="8401524"/>
            <a:ext cx="12325861" cy="150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000000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{ O kernel é a parte central e mais importante de um sistema operacional, responsável por gerenciar diretamente os recursos do hardware e facilitar a comunicação entre o hardware e o software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01900" y="72390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23961" y="3693795"/>
            <a:ext cx="604422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DOCKER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67571" y="714375"/>
            <a:ext cx="8000343" cy="298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Docker é baseado na tecnologia de containers, que é semelhante a máquinas virtuais, mas mais leve.</a:t>
            </a:r>
          </a:p>
        </p:txBody>
      </p:sp>
      <p:sp>
        <p:nvSpPr>
          <p:cNvPr id="5" name="AutoShape 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27587" y="9258300"/>
            <a:ext cx="21313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6567571" y="4558665"/>
            <a:ext cx="8000343" cy="504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Cada container tem o que é necessário para rodar a aplicação: código, bibliotecas, dependências, variáveis de ambiente e ferramentas de configuração.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Personalizar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Clear Sans</vt:lpstr>
      <vt:lpstr>Clear Sans Light</vt:lpstr>
      <vt:lpstr>Anonymous Pro</vt:lpstr>
      <vt:lpstr>Anonymous Pro Bold</vt:lpstr>
      <vt:lpstr>Calibri</vt:lpstr>
      <vt:lpstr>Clear Sans Thin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nada</dc:title>
  <cp:lastModifiedBy>Gabriel - PC</cp:lastModifiedBy>
  <cp:revision>2</cp:revision>
  <dcterms:created xsi:type="dcterms:W3CDTF">2006-08-16T00:00:00Z</dcterms:created>
  <dcterms:modified xsi:type="dcterms:W3CDTF">2024-10-17T17:04:16Z</dcterms:modified>
  <dc:identifier>DAGTq0G0JFQ</dc:identifier>
</cp:coreProperties>
</file>