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CBD9CB-DA82-43FC-9132-756005BCA6C4}" v="8" dt="2021-10-10T19:57:50.041"/>
    <p1510:client id="{89722571-25B5-4D73-B53A-30D8D46AA0D7}" v="111" dt="2021-10-10T20:24:35.216"/>
    <p1510:client id="{B92C6D5B-04E8-4D50-85A6-A61DD6EC37D5}" v="475" dt="2021-10-10T20:25:17.9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093E-3454-4D60-86CF-1DF1D2C66BEB}" type="datetimeFigureOut">
              <a:rPr lang="pt-BR" smtClean="0"/>
              <a:t>10/10/2021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1783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093E-3454-4D60-86CF-1DF1D2C66BEB}" type="datetimeFigureOut">
              <a:rPr lang="pt-BR" smtClean="0"/>
              <a:t>10/10/2021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91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093E-3454-4D60-86CF-1DF1D2C66BEB}" type="datetimeFigureOut">
              <a:rPr lang="pt-BR" smtClean="0"/>
              <a:t>10/10/2021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560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093E-3454-4D60-86CF-1DF1D2C66BEB}" type="datetimeFigureOut">
              <a:rPr lang="pt-BR" smtClean="0"/>
              <a:t>10/10/2021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456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093E-3454-4D60-86CF-1DF1D2C66BEB}" type="datetimeFigureOut">
              <a:rPr lang="pt-BR" smtClean="0"/>
              <a:t>10/10/2021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0848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093E-3454-4D60-86CF-1DF1D2C66BEB}" type="datetimeFigureOut">
              <a:rPr lang="pt-BR" smtClean="0"/>
              <a:t>10/10/2021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6397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093E-3454-4D60-86CF-1DF1D2C66BEB}" type="datetimeFigureOut">
              <a:rPr lang="pt-BR" smtClean="0"/>
              <a:t>10/10/2021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91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093E-3454-4D60-86CF-1DF1D2C66BEB}" type="datetimeFigureOut">
              <a:rPr lang="pt-BR" smtClean="0"/>
              <a:t>10/10/2021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403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093E-3454-4D60-86CF-1DF1D2C66BEB}" type="datetimeFigureOut">
              <a:rPr lang="pt-BR" smtClean="0"/>
              <a:t>10/10/2021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0382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093E-3454-4D60-86CF-1DF1D2C66BEB}" type="datetimeFigureOut">
              <a:rPr lang="pt-BR" smtClean="0"/>
              <a:t>10/10/2021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8801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093E-3454-4D60-86CF-1DF1D2C66BEB}" type="datetimeFigureOut">
              <a:rPr lang="pt-BR" smtClean="0"/>
              <a:t>10/10/2021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471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7093E-3454-4D60-86CF-1DF1D2C66BEB}" type="datetimeFigureOut">
              <a:rPr lang="pt-BR" smtClean="0"/>
              <a:t>10/10/2021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9E7FB-305B-4719-8512-412174797E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8290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21A1F027-8BD2-4053-89CE-5D5AB38B4A3A}"/>
              </a:ext>
            </a:extLst>
          </p:cNvPr>
          <p:cNvGrpSpPr/>
          <p:nvPr/>
        </p:nvGrpSpPr>
        <p:grpSpPr>
          <a:xfrm>
            <a:off x="260142" y="3149537"/>
            <a:ext cx="2418463" cy="1882497"/>
            <a:chOff x="85840" y="1548384"/>
            <a:chExt cx="2638466" cy="2016223"/>
          </a:xfrm>
        </p:grpSpPr>
        <p:sp>
          <p:nvSpPr>
            <p:cNvPr id="5" name="Retângulo 29">
              <a:extLst>
                <a:ext uri="{FF2B5EF4-FFF2-40B4-BE49-F238E27FC236}">
                  <a16:creationId xmlns:a16="http://schemas.microsoft.com/office/drawing/2014/main" id="{3DBDE8D4-BD0A-4AEB-A91A-2CCF7FCEE3C3}"/>
                </a:ext>
              </a:extLst>
            </p:cNvPr>
            <p:cNvSpPr/>
            <p:nvPr/>
          </p:nvSpPr>
          <p:spPr>
            <a:xfrm>
              <a:off x="239729" y="1548384"/>
              <a:ext cx="2377290" cy="20162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25374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Retângulo 20">
              <a:extLst>
                <a:ext uri="{FF2B5EF4-FFF2-40B4-BE49-F238E27FC236}">
                  <a16:creationId xmlns:a16="http://schemas.microsoft.com/office/drawing/2014/main" id="{DE0BE0F3-332D-4117-AD73-3BB41F493950}"/>
                </a:ext>
              </a:extLst>
            </p:cNvPr>
            <p:cNvSpPr/>
            <p:nvPr/>
          </p:nvSpPr>
          <p:spPr>
            <a:xfrm>
              <a:off x="85840" y="1686174"/>
              <a:ext cx="2566458" cy="10218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>
                  <a:solidFill>
                    <a:schemeClr val="bg1">
                      <a:lumMod val="10000"/>
                    </a:schemeClr>
                  </a:solidFill>
                </a:rPr>
                <a:t>Google </a:t>
              </a:r>
              <a:r>
                <a:rPr lang="pt-BR" sz="2000" b="1" err="1">
                  <a:solidFill>
                    <a:schemeClr val="bg1">
                      <a:lumMod val="10000"/>
                    </a:schemeClr>
                  </a:solidFill>
                </a:rPr>
                <a:t>Geolocation</a:t>
              </a:r>
              <a:r>
                <a:rPr lang="pt-BR" sz="2000" b="1">
                  <a:solidFill>
                    <a:schemeClr val="bg1">
                      <a:lumMod val="10000"/>
                    </a:schemeClr>
                  </a:solidFill>
                </a:rPr>
                <a:t> API</a:t>
              </a:r>
            </a:p>
            <a:p>
              <a:pPr lvl="0" algn="ctr">
                <a:defRPr/>
              </a:pPr>
              <a:r>
                <a:rPr lang="pt-BR" sz="1600">
                  <a:solidFill>
                    <a:schemeClr val="bg1">
                      <a:lumMod val="10000"/>
                    </a:schemeClr>
                  </a:solidFill>
                </a:rPr>
                <a:t>[Container: API google]</a:t>
              </a:r>
            </a:p>
          </p:txBody>
        </p:sp>
        <p:sp>
          <p:nvSpPr>
            <p:cNvPr id="7" name="Retângulo 20">
              <a:extLst>
                <a:ext uri="{FF2B5EF4-FFF2-40B4-BE49-F238E27FC236}">
                  <a16:creationId xmlns:a16="http://schemas.microsoft.com/office/drawing/2014/main" id="{EDD6805E-B526-411A-BA07-183B8E7DAA29}"/>
                </a:ext>
              </a:extLst>
            </p:cNvPr>
            <p:cNvSpPr/>
            <p:nvPr/>
          </p:nvSpPr>
          <p:spPr>
            <a:xfrm>
              <a:off x="157848" y="2542903"/>
              <a:ext cx="25664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>
                  <a:solidFill>
                    <a:schemeClr val="bg1">
                      <a:lumMod val="10000"/>
                    </a:schemeClr>
                  </a:solidFill>
                </a:rPr>
                <a:t>APIs para a geolocalização das quadras esportivas.</a:t>
              </a:r>
              <a:endParaRPr lang="pt-BR" sz="1200">
                <a:solidFill>
                  <a:schemeClr val="bg1">
                    <a:lumMod val="10000"/>
                  </a:schemeClr>
                </a:solidFill>
              </a:endParaRPr>
            </a:p>
          </p:txBody>
        </p:sp>
      </p:grpSp>
      <p:sp>
        <p:nvSpPr>
          <p:cNvPr id="14" name="Fluxograma: Disco Magnético 13">
            <a:extLst>
              <a:ext uri="{FF2B5EF4-FFF2-40B4-BE49-F238E27FC236}">
                <a16:creationId xmlns:a16="http://schemas.microsoft.com/office/drawing/2014/main" id="{62915469-BDFE-47FB-9E51-690374220C05}"/>
              </a:ext>
            </a:extLst>
          </p:cNvPr>
          <p:cNvSpPr/>
          <p:nvPr/>
        </p:nvSpPr>
        <p:spPr>
          <a:xfrm>
            <a:off x="3404648" y="369093"/>
            <a:ext cx="2293242" cy="2201474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Retângulo 20">
            <a:extLst>
              <a:ext uri="{FF2B5EF4-FFF2-40B4-BE49-F238E27FC236}">
                <a16:creationId xmlns:a16="http://schemas.microsoft.com/office/drawing/2014/main" id="{2F522452-EC51-40B3-A574-90B67AA19241}"/>
              </a:ext>
            </a:extLst>
          </p:cNvPr>
          <p:cNvSpPr/>
          <p:nvPr/>
        </p:nvSpPr>
        <p:spPr>
          <a:xfrm>
            <a:off x="3631742" y="1096007"/>
            <a:ext cx="1835776" cy="73866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 algn="ctr">
              <a:defRPr/>
            </a:pPr>
            <a:r>
              <a:rPr lang="pt-BR" sz="1400" b="1"/>
              <a:t>Database</a:t>
            </a:r>
          </a:p>
          <a:p>
            <a:pPr lvl="0" algn="ctr">
              <a:defRPr/>
            </a:pPr>
            <a:r>
              <a:rPr lang="pt-BR" sz="1400"/>
              <a:t>[Container: SQL Server + Azure]</a:t>
            </a:r>
            <a:endParaRPr lang="pt-BR" sz="1400">
              <a:cs typeface="Calibri"/>
            </a:endParaRPr>
          </a:p>
        </p:txBody>
      </p:sp>
      <p:sp>
        <p:nvSpPr>
          <p:cNvPr id="16" name="Retângulo 20">
            <a:extLst>
              <a:ext uri="{FF2B5EF4-FFF2-40B4-BE49-F238E27FC236}">
                <a16:creationId xmlns:a16="http://schemas.microsoft.com/office/drawing/2014/main" id="{803BC7B9-4132-44D8-85EC-DC534F794A0D}"/>
              </a:ext>
            </a:extLst>
          </p:cNvPr>
          <p:cNvSpPr/>
          <p:nvPr/>
        </p:nvSpPr>
        <p:spPr>
          <a:xfrm>
            <a:off x="3503856" y="1770705"/>
            <a:ext cx="2096569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 algn="ctr">
              <a:defRPr/>
            </a:pPr>
            <a:r>
              <a:rPr lang="pt-BR" sz="1200"/>
              <a:t>Armazena dados de agendamentos, cadastros, centros e quadras esportivas</a:t>
            </a:r>
            <a:endParaRPr lang="pt-BR" sz="1050"/>
          </a:p>
        </p:txBody>
      </p:sp>
      <p:grpSp>
        <p:nvGrpSpPr>
          <p:cNvPr id="25" name="Group 35">
            <a:extLst>
              <a:ext uri="{FF2B5EF4-FFF2-40B4-BE49-F238E27FC236}">
                <a16:creationId xmlns:a16="http://schemas.microsoft.com/office/drawing/2014/main" id="{4BFE84AE-C807-4A76-8526-45DFE19A7661}"/>
              </a:ext>
            </a:extLst>
          </p:cNvPr>
          <p:cNvGrpSpPr/>
          <p:nvPr/>
        </p:nvGrpSpPr>
        <p:grpSpPr>
          <a:xfrm>
            <a:off x="3194300" y="4688756"/>
            <a:ext cx="2450581" cy="2055502"/>
            <a:chOff x="9889827" y="4597388"/>
            <a:chExt cx="2566458" cy="2089582"/>
          </a:xfrm>
        </p:grpSpPr>
        <p:grpSp>
          <p:nvGrpSpPr>
            <p:cNvPr id="26" name="Group 31">
              <a:extLst>
                <a:ext uri="{FF2B5EF4-FFF2-40B4-BE49-F238E27FC236}">
                  <a16:creationId xmlns:a16="http://schemas.microsoft.com/office/drawing/2014/main" id="{74C243A4-90F7-4FAC-9536-CAFE0F1BBE89}"/>
                </a:ext>
              </a:extLst>
            </p:cNvPr>
            <p:cNvGrpSpPr/>
            <p:nvPr/>
          </p:nvGrpSpPr>
          <p:grpSpPr>
            <a:xfrm>
              <a:off x="10024908" y="4597388"/>
              <a:ext cx="2307052" cy="2089582"/>
              <a:chOff x="7252020" y="3571513"/>
              <a:chExt cx="2376264" cy="2178569"/>
            </a:xfrm>
          </p:grpSpPr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4864322A-40E9-4DC0-A9BF-437C5E0FA614}"/>
                  </a:ext>
                </a:extLst>
              </p:cNvPr>
              <p:cNvSpPr/>
              <p:nvPr/>
            </p:nvSpPr>
            <p:spPr>
              <a:xfrm>
                <a:off x="7683409" y="4788743"/>
                <a:ext cx="119830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pt-BR" sz="1600">
                    <a:solidFill>
                      <a:prstClr val="white"/>
                    </a:solidFill>
                  </a:rPr>
                  <a:t>Dashboard</a:t>
                </a:r>
              </a:p>
            </p:txBody>
          </p:sp>
          <p:sp>
            <p:nvSpPr>
              <p:cNvPr id="30" name="Rounded Rectangle 30">
                <a:extLst>
                  <a:ext uri="{FF2B5EF4-FFF2-40B4-BE49-F238E27FC236}">
                    <a16:creationId xmlns:a16="http://schemas.microsoft.com/office/drawing/2014/main" id="{33C139AD-5838-4583-97C0-F17B782C4F8C}"/>
                  </a:ext>
                </a:extLst>
              </p:cNvPr>
              <p:cNvSpPr/>
              <p:nvPr/>
            </p:nvSpPr>
            <p:spPr>
              <a:xfrm>
                <a:off x="7252020" y="3571513"/>
                <a:ext cx="2376264" cy="2178569"/>
              </a:xfrm>
              <a:prstGeom prst="round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31" name="Straight Connector 29">
                <a:extLst>
                  <a:ext uri="{FF2B5EF4-FFF2-40B4-BE49-F238E27FC236}">
                    <a16:creationId xmlns:a16="http://schemas.microsoft.com/office/drawing/2014/main" id="{968C31F5-E0A8-4DE4-A4CA-A53A74E1D70D}"/>
                  </a:ext>
                </a:extLst>
              </p:cNvPr>
              <p:cNvCxnSpPr/>
              <p:nvPr/>
            </p:nvCxnSpPr>
            <p:spPr>
              <a:xfrm>
                <a:off x="9097739" y="3708623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Straight Connector 59">
                <a:extLst>
                  <a:ext uri="{FF2B5EF4-FFF2-40B4-BE49-F238E27FC236}">
                    <a16:creationId xmlns:a16="http://schemas.microsoft.com/office/drawing/2014/main" id="{8A24D17C-0505-43C1-8ACD-8C324D0169A1}"/>
                  </a:ext>
                </a:extLst>
              </p:cNvPr>
              <p:cNvCxnSpPr/>
              <p:nvPr/>
            </p:nvCxnSpPr>
            <p:spPr>
              <a:xfrm>
                <a:off x="9097739" y="3792372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Straight Connector 60">
                <a:extLst>
                  <a:ext uri="{FF2B5EF4-FFF2-40B4-BE49-F238E27FC236}">
                    <a16:creationId xmlns:a16="http://schemas.microsoft.com/office/drawing/2014/main" id="{4668FDDF-1B0F-4483-B012-0105246FF22E}"/>
                  </a:ext>
                </a:extLst>
              </p:cNvPr>
              <p:cNvCxnSpPr/>
              <p:nvPr/>
            </p:nvCxnSpPr>
            <p:spPr>
              <a:xfrm>
                <a:off x="9097739" y="3879370"/>
                <a:ext cx="275406" cy="0"/>
              </a:xfrm>
              <a:prstGeom prst="lin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7" name="Retângulo 20">
              <a:extLst>
                <a:ext uri="{FF2B5EF4-FFF2-40B4-BE49-F238E27FC236}">
                  <a16:creationId xmlns:a16="http://schemas.microsoft.com/office/drawing/2014/main" id="{D23D3A29-78C5-4D78-916D-5D9B425655D3}"/>
                </a:ext>
              </a:extLst>
            </p:cNvPr>
            <p:cNvSpPr/>
            <p:nvPr/>
          </p:nvSpPr>
          <p:spPr>
            <a:xfrm>
              <a:off x="9889827" y="4908418"/>
              <a:ext cx="25664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err="1">
                  <a:solidFill>
                    <a:prstClr val="white"/>
                  </a:solidFill>
                </a:rPr>
                <a:t>MobileApp</a:t>
              </a:r>
              <a:endParaRPr lang="pt-BR" sz="2000" b="1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600">
                  <a:solidFill>
                    <a:prstClr val="white"/>
                  </a:solidFill>
                </a:rPr>
                <a:t>[Container: </a:t>
              </a:r>
              <a:r>
                <a:rPr lang="pt-BR" sz="1600" err="1">
                  <a:solidFill>
                    <a:prstClr val="white"/>
                  </a:solidFill>
                </a:rPr>
                <a:t>Kotlin</a:t>
              </a:r>
              <a:r>
                <a:rPr lang="pt-BR" sz="160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28" name="Retângulo 20">
              <a:extLst>
                <a:ext uri="{FF2B5EF4-FFF2-40B4-BE49-F238E27FC236}">
                  <a16:creationId xmlns:a16="http://schemas.microsoft.com/office/drawing/2014/main" id="{6CCE07D5-38FC-410E-A5C8-7591715FDC11}"/>
                </a:ext>
              </a:extLst>
            </p:cNvPr>
            <p:cNvSpPr/>
            <p:nvPr/>
          </p:nvSpPr>
          <p:spPr>
            <a:xfrm>
              <a:off x="10024908" y="5582250"/>
              <a:ext cx="2307052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>
                  <a:solidFill>
                    <a:prstClr val="white"/>
                  </a:solidFill>
                </a:rPr>
                <a:t>Aplicativo para a localização e agendamento de quadras esportivas  </a:t>
              </a:r>
              <a:endParaRPr lang="pt-BR" sz="1200">
                <a:solidFill>
                  <a:prstClr val="white"/>
                </a:solidFill>
              </a:endParaRPr>
            </a:p>
          </p:txBody>
        </p:sp>
      </p:grpSp>
      <p:grpSp>
        <p:nvGrpSpPr>
          <p:cNvPr id="38" name="Group 38">
            <a:extLst>
              <a:ext uri="{FF2B5EF4-FFF2-40B4-BE49-F238E27FC236}">
                <a16:creationId xmlns:a16="http://schemas.microsoft.com/office/drawing/2014/main" id="{75F1D461-FC29-40AB-86FA-AB6E5C77FCBB}"/>
              </a:ext>
            </a:extLst>
          </p:cNvPr>
          <p:cNvGrpSpPr/>
          <p:nvPr/>
        </p:nvGrpSpPr>
        <p:grpSpPr>
          <a:xfrm>
            <a:off x="6719246" y="655994"/>
            <a:ext cx="2171401" cy="1899850"/>
            <a:chOff x="8867421" y="1547039"/>
            <a:chExt cx="2380593" cy="2016224"/>
          </a:xfrm>
        </p:grpSpPr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624723D8-7AB0-41FA-9850-70F155030DB3}"/>
                </a:ext>
              </a:extLst>
            </p:cNvPr>
            <p:cNvSpPr/>
            <p:nvPr/>
          </p:nvSpPr>
          <p:spPr>
            <a:xfrm>
              <a:off x="8867421" y="1547039"/>
              <a:ext cx="2376264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37EBF817-A50D-4EF1-B507-166BB491DC78}"/>
                </a:ext>
              </a:extLst>
            </p:cNvPr>
            <p:cNvSpPr/>
            <p:nvPr/>
          </p:nvSpPr>
          <p:spPr>
            <a:xfrm>
              <a:off x="8895265" y="1616180"/>
              <a:ext cx="2352749" cy="685922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lvl="0" algn="ctr">
                <a:defRPr/>
              </a:pPr>
              <a:r>
                <a:rPr lang="pt-BR" sz="2000" b="1"/>
                <a:t>Microservice</a:t>
              </a:r>
              <a:endParaRPr lang="pt-BR" sz="2000" b="1">
                <a:cs typeface="Calibri"/>
              </a:endParaRPr>
            </a:p>
            <a:p>
              <a:pPr algn="ctr">
                <a:defRPr/>
              </a:pPr>
              <a:r>
                <a:rPr lang="pt-BR" sz="1600"/>
                <a:t>[Container: </a:t>
              </a:r>
              <a:r>
                <a:rPr lang="pt-BR" sz="1400"/>
                <a:t>Spring Boot</a:t>
              </a:r>
              <a:r>
                <a:rPr lang="pt-BR" sz="1600"/>
                <a:t>]</a:t>
              </a:r>
              <a:endParaRPr lang="pt-BR" sz="1600">
                <a:cs typeface="Calibri"/>
              </a:endParaRPr>
            </a:p>
          </p:txBody>
        </p:sp>
        <p:sp>
          <p:nvSpPr>
            <p:cNvPr id="41" name="Retângulo 20">
              <a:extLst>
                <a:ext uri="{FF2B5EF4-FFF2-40B4-BE49-F238E27FC236}">
                  <a16:creationId xmlns:a16="http://schemas.microsoft.com/office/drawing/2014/main" id="{E8746AFA-27A5-4DCB-8CC5-7F159E44DF05}"/>
                </a:ext>
              </a:extLst>
            </p:cNvPr>
            <p:cNvSpPr/>
            <p:nvPr/>
          </p:nvSpPr>
          <p:spPr>
            <a:xfrm>
              <a:off x="9054110" y="2407739"/>
              <a:ext cx="2015628" cy="881899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lvl="0" algn="ctr">
                <a:defRPr/>
              </a:pPr>
              <a:r>
                <a:rPr lang="pt-BR" sz="1200"/>
                <a:t>Aplicação para manipulação de dados de agendamentos, locatários e centros esportivos</a:t>
              </a:r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A0E1F37B-1A18-4E92-8F38-C1D083A78486}"/>
              </a:ext>
            </a:extLst>
          </p:cNvPr>
          <p:cNvGrpSpPr/>
          <p:nvPr/>
        </p:nvGrpSpPr>
        <p:grpSpPr>
          <a:xfrm>
            <a:off x="9486471" y="721144"/>
            <a:ext cx="2431861" cy="1813021"/>
            <a:chOff x="85840" y="1548384"/>
            <a:chExt cx="2638466" cy="2016223"/>
          </a:xfrm>
        </p:grpSpPr>
        <p:sp>
          <p:nvSpPr>
            <p:cNvPr id="43" name="Retângulo 29">
              <a:extLst>
                <a:ext uri="{FF2B5EF4-FFF2-40B4-BE49-F238E27FC236}">
                  <a16:creationId xmlns:a16="http://schemas.microsoft.com/office/drawing/2014/main" id="{46081B01-0408-4106-9B5D-5E4A456FF582}"/>
                </a:ext>
              </a:extLst>
            </p:cNvPr>
            <p:cNvSpPr/>
            <p:nvPr/>
          </p:nvSpPr>
          <p:spPr>
            <a:xfrm>
              <a:off x="239729" y="1548384"/>
              <a:ext cx="2377290" cy="20162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25374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4" name="Retângulo 20">
              <a:extLst>
                <a:ext uri="{FF2B5EF4-FFF2-40B4-BE49-F238E27FC236}">
                  <a16:creationId xmlns:a16="http://schemas.microsoft.com/office/drawing/2014/main" id="{FD276995-125D-4B35-ACCE-B05E0242C932}"/>
                </a:ext>
              </a:extLst>
            </p:cNvPr>
            <p:cNvSpPr/>
            <p:nvPr/>
          </p:nvSpPr>
          <p:spPr>
            <a:xfrm>
              <a:off x="85840" y="1686174"/>
              <a:ext cx="2566458" cy="7187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>
                  <a:solidFill>
                    <a:schemeClr val="bg1">
                      <a:lumMod val="10000"/>
                    </a:schemeClr>
                  </a:solidFill>
                </a:rPr>
                <a:t>IUGU </a:t>
              </a:r>
              <a:r>
                <a:rPr lang="pt-BR" sz="2000" b="1" err="1">
                  <a:solidFill>
                    <a:schemeClr val="bg1">
                      <a:lumMod val="10000"/>
                    </a:schemeClr>
                  </a:solidFill>
                </a:rPr>
                <a:t>Application</a:t>
              </a:r>
              <a:endParaRPr lang="pt-BR" sz="2000" b="1">
                <a:solidFill>
                  <a:schemeClr val="bg1">
                    <a:lumMod val="10000"/>
                  </a:schemeClr>
                </a:solidFill>
              </a:endParaRPr>
            </a:p>
            <a:p>
              <a:pPr lvl="0" algn="ctr">
                <a:defRPr/>
              </a:pPr>
              <a:r>
                <a:rPr lang="pt-BR" sz="1600">
                  <a:solidFill>
                    <a:schemeClr val="bg1">
                      <a:lumMod val="10000"/>
                    </a:schemeClr>
                  </a:solidFill>
                </a:rPr>
                <a:t>[Container: API IUGU]</a:t>
              </a:r>
            </a:p>
          </p:txBody>
        </p:sp>
        <p:sp>
          <p:nvSpPr>
            <p:cNvPr id="45" name="Retângulo 20">
              <a:extLst>
                <a:ext uri="{FF2B5EF4-FFF2-40B4-BE49-F238E27FC236}">
                  <a16:creationId xmlns:a16="http://schemas.microsoft.com/office/drawing/2014/main" id="{5A372D68-E035-4C2F-B1A1-28012D1072A8}"/>
                </a:ext>
              </a:extLst>
            </p:cNvPr>
            <p:cNvSpPr/>
            <p:nvPr/>
          </p:nvSpPr>
          <p:spPr>
            <a:xfrm>
              <a:off x="157848" y="2542903"/>
              <a:ext cx="2566458" cy="5818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00">
                  <a:solidFill>
                    <a:schemeClr val="bg1">
                      <a:lumMod val="10000"/>
                    </a:schemeClr>
                  </a:solidFill>
                </a:rPr>
                <a:t>APIs para a emissão de Boletos</a:t>
              </a:r>
            </a:p>
          </p:txBody>
        </p:sp>
      </p:grpSp>
      <p:grpSp>
        <p:nvGrpSpPr>
          <p:cNvPr id="34" name="Group 36">
            <a:extLst>
              <a:ext uri="{FF2B5EF4-FFF2-40B4-BE49-F238E27FC236}">
                <a16:creationId xmlns:a16="http://schemas.microsoft.com/office/drawing/2014/main" id="{6099E6F9-F5E6-49AA-B402-FC866DEB73C5}"/>
              </a:ext>
            </a:extLst>
          </p:cNvPr>
          <p:cNvGrpSpPr/>
          <p:nvPr/>
        </p:nvGrpSpPr>
        <p:grpSpPr>
          <a:xfrm>
            <a:off x="6567500" y="4125941"/>
            <a:ext cx="2471319" cy="2055501"/>
            <a:chOff x="7076031" y="4654462"/>
            <a:chExt cx="2588177" cy="2016225"/>
          </a:xfrm>
        </p:grpSpPr>
        <p:grpSp>
          <p:nvGrpSpPr>
            <p:cNvPr id="35" name="Group 22">
              <a:extLst>
                <a:ext uri="{FF2B5EF4-FFF2-40B4-BE49-F238E27FC236}">
                  <a16:creationId xmlns:a16="http://schemas.microsoft.com/office/drawing/2014/main" id="{A6F6CBD1-5CEF-49E5-8906-75A369EBE71F}"/>
                </a:ext>
              </a:extLst>
            </p:cNvPr>
            <p:cNvGrpSpPr/>
            <p:nvPr/>
          </p:nvGrpSpPr>
          <p:grpSpPr>
            <a:xfrm>
              <a:off x="7149338" y="4654462"/>
              <a:ext cx="2463283" cy="2016225"/>
              <a:chOff x="8392958" y="3891083"/>
              <a:chExt cx="3276202" cy="2212133"/>
            </a:xfrm>
          </p:grpSpPr>
          <p:sp>
            <p:nvSpPr>
              <p:cNvPr id="46" name="Retângulo 6">
                <a:extLst>
                  <a:ext uri="{FF2B5EF4-FFF2-40B4-BE49-F238E27FC236}">
                    <a16:creationId xmlns:a16="http://schemas.microsoft.com/office/drawing/2014/main" id="{9CDC499C-49A1-41AB-997B-599FF1DC36FC}"/>
                  </a:ext>
                </a:extLst>
              </p:cNvPr>
              <p:cNvSpPr/>
              <p:nvPr/>
            </p:nvSpPr>
            <p:spPr>
              <a:xfrm>
                <a:off x="8392958" y="3891083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7" name="Retângulo 6">
                <a:extLst>
                  <a:ext uri="{FF2B5EF4-FFF2-40B4-BE49-F238E27FC236}">
                    <a16:creationId xmlns:a16="http://schemas.microsoft.com/office/drawing/2014/main" id="{DDCE3A58-EFB3-4128-93C4-426FF0C6E466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8" name="Multiply 18">
                <a:extLst>
                  <a:ext uri="{FF2B5EF4-FFF2-40B4-BE49-F238E27FC236}">
                    <a16:creationId xmlns:a16="http://schemas.microsoft.com/office/drawing/2014/main" id="{84FC3F8C-AEE0-4758-9A49-73DAC9F6A93F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Circular Arrow 19">
                <a:extLst>
                  <a:ext uri="{FF2B5EF4-FFF2-40B4-BE49-F238E27FC236}">
                    <a16:creationId xmlns:a16="http://schemas.microsoft.com/office/drawing/2014/main" id="{C6F714D8-CB92-4F10-B467-B0FB0CB2C9AD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" name="Retângulo 20">
              <a:extLst>
                <a:ext uri="{FF2B5EF4-FFF2-40B4-BE49-F238E27FC236}">
                  <a16:creationId xmlns:a16="http://schemas.microsoft.com/office/drawing/2014/main" id="{6AE457F8-90D6-4969-A4DE-6856B2A0DB89}"/>
                </a:ext>
              </a:extLst>
            </p:cNvPr>
            <p:cNvSpPr/>
            <p:nvPr/>
          </p:nvSpPr>
          <p:spPr>
            <a:xfrm>
              <a:off x="7076031" y="5021772"/>
              <a:ext cx="2566458" cy="7849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b="1" err="1">
                  <a:solidFill>
                    <a:prstClr val="white"/>
                  </a:solidFill>
                </a:rPr>
                <a:t>ClientSide</a:t>
              </a:r>
              <a:r>
                <a:rPr lang="pt-BR" b="1">
                  <a:solidFill>
                    <a:prstClr val="white"/>
                  </a:solidFill>
                </a:rPr>
                <a:t> Web</a:t>
              </a:r>
            </a:p>
            <a:p>
              <a:pPr lvl="0" algn="ctr">
                <a:defRPr/>
              </a:pPr>
              <a:r>
                <a:rPr lang="pt-BR" sz="1400">
                  <a:solidFill>
                    <a:prstClr val="white"/>
                  </a:solidFill>
                </a:rPr>
                <a:t>[Container: </a:t>
              </a:r>
              <a:r>
                <a:rPr lang="pt-BR" sz="1400" err="1">
                  <a:solidFill>
                    <a:prstClr val="white"/>
                  </a:solidFill>
                </a:rPr>
                <a:t>React.JS+HTML+CSS</a:t>
              </a:r>
              <a:r>
                <a:rPr lang="pt-BR" sz="140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37" name="Retângulo 20">
              <a:extLst>
                <a:ext uri="{FF2B5EF4-FFF2-40B4-BE49-F238E27FC236}">
                  <a16:creationId xmlns:a16="http://schemas.microsoft.com/office/drawing/2014/main" id="{467D79BB-17FF-47E4-8D6A-C6F660FAF765}"/>
                </a:ext>
              </a:extLst>
            </p:cNvPr>
            <p:cNvSpPr/>
            <p:nvPr/>
          </p:nvSpPr>
          <p:spPr>
            <a:xfrm>
              <a:off x="7097750" y="5787101"/>
              <a:ext cx="2566458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00">
                  <a:solidFill>
                    <a:prstClr val="white"/>
                  </a:solidFill>
                </a:rPr>
                <a:t>Aplicação de exibição agendamentos e cadastros de centros e quadras esportivas </a:t>
              </a:r>
              <a:endParaRPr lang="pt-BR" sz="1100">
                <a:solidFill>
                  <a:prstClr val="white"/>
                </a:solidFill>
              </a:endParaRPr>
            </a:p>
          </p:txBody>
        </p:sp>
      </p:grpSp>
      <p:cxnSp>
        <p:nvCxnSpPr>
          <p:cNvPr id="51" name="Conector: Angulado 60">
            <a:extLst>
              <a:ext uri="{FF2B5EF4-FFF2-40B4-BE49-F238E27FC236}">
                <a16:creationId xmlns:a16="http://schemas.microsoft.com/office/drawing/2014/main" id="{258DD961-0C08-4B13-9B78-ECCD6073F0CE}"/>
              </a:ext>
            </a:extLst>
          </p:cNvPr>
          <p:cNvCxnSpPr>
            <a:cxnSpLocks/>
          </p:cNvCxnSpPr>
          <p:nvPr/>
        </p:nvCxnSpPr>
        <p:spPr>
          <a:xfrm flipV="1">
            <a:off x="8125049" y="2569608"/>
            <a:ext cx="2581109" cy="143866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ector de Seta Reta 107">
            <a:extLst>
              <a:ext uri="{FF2B5EF4-FFF2-40B4-BE49-F238E27FC236}">
                <a16:creationId xmlns:a16="http://schemas.microsoft.com/office/drawing/2014/main" id="{EB2A5C24-363E-4363-B666-020C40D28CFB}"/>
              </a:ext>
            </a:extLst>
          </p:cNvPr>
          <p:cNvCxnSpPr>
            <a:cxnSpLocks/>
          </p:cNvCxnSpPr>
          <p:nvPr/>
        </p:nvCxnSpPr>
        <p:spPr>
          <a:xfrm flipH="1">
            <a:off x="5715610" y="1615636"/>
            <a:ext cx="952988" cy="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38">
            <a:extLst>
              <a:ext uri="{FF2B5EF4-FFF2-40B4-BE49-F238E27FC236}">
                <a16:creationId xmlns:a16="http://schemas.microsoft.com/office/drawing/2014/main" id="{9927BED8-42FF-4FE0-BB8F-35CFD17D98DD}"/>
              </a:ext>
            </a:extLst>
          </p:cNvPr>
          <p:cNvGrpSpPr/>
          <p:nvPr/>
        </p:nvGrpSpPr>
        <p:grpSpPr>
          <a:xfrm>
            <a:off x="366424" y="417550"/>
            <a:ext cx="2178444" cy="1899850"/>
            <a:chOff x="8843374" y="1501253"/>
            <a:chExt cx="2388316" cy="2016224"/>
          </a:xfrm>
        </p:grpSpPr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7709EE66-5057-4FBD-8EA3-3A9C45209D63}"/>
                </a:ext>
              </a:extLst>
            </p:cNvPr>
            <p:cNvSpPr/>
            <p:nvPr/>
          </p:nvSpPr>
          <p:spPr>
            <a:xfrm>
              <a:off x="8843374" y="1501253"/>
              <a:ext cx="2376264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D35CC468-146A-4559-B9AF-7BAF4C25EA8A}"/>
                </a:ext>
              </a:extLst>
            </p:cNvPr>
            <p:cNvSpPr/>
            <p:nvPr/>
          </p:nvSpPr>
          <p:spPr>
            <a:xfrm>
              <a:off x="8867961" y="1583056"/>
              <a:ext cx="2362462" cy="639400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lvl="0" algn="ctr">
                <a:defRPr/>
              </a:pPr>
              <a:r>
                <a:rPr lang="pt-BR" b="1"/>
                <a:t>Microservice</a:t>
              </a:r>
              <a:endParaRPr lang="pt-BR" b="1">
                <a:cs typeface="Calibri"/>
              </a:endParaRPr>
            </a:p>
            <a:p>
              <a:pPr algn="ctr">
                <a:defRPr/>
              </a:pPr>
              <a:r>
                <a:rPr lang="pt-BR" sz="1400"/>
                <a:t>[Container: Spring Boot]</a:t>
              </a:r>
              <a:endParaRPr lang="pt-BR" sz="1400">
                <a:cs typeface="Calibri"/>
              </a:endParaRPr>
            </a:p>
          </p:txBody>
        </p:sp>
        <p:sp>
          <p:nvSpPr>
            <p:cNvPr id="55" name="Retângulo 20">
              <a:extLst>
                <a:ext uri="{FF2B5EF4-FFF2-40B4-BE49-F238E27FC236}">
                  <a16:creationId xmlns:a16="http://schemas.microsoft.com/office/drawing/2014/main" id="{D93BF0E7-13F8-449A-9B60-3A878163BF6C}"/>
                </a:ext>
              </a:extLst>
            </p:cNvPr>
            <p:cNvSpPr/>
            <p:nvPr/>
          </p:nvSpPr>
          <p:spPr>
            <a:xfrm>
              <a:off x="8924638" y="2439785"/>
              <a:ext cx="2307052" cy="555269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lvl="0" algn="ctr">
                <a:defRPr/>
              </a:pPr>
              <a:r>
                <a:rPr lang="pt-BR" sz="1400"/>
                <a:t>Manipulação de dados, consultas, </a:t>
              </a:r>
              <a:r>
                <a:rPr lang="pt-BR" sz="1400" err="1"/>
                <a:t>Endpoints</a:t>
              </a:r>
              <a:r>
                <a:rPr lang="pt-BR" sz="1400"/>
                <a:t>.</a:t>
              </a:r>
            </a:p>
          </p:txBody>
        </p:sp>
      </p:grpSp>
      <p:cxnSp>
        <p:nvCxnSpPr>
          <p:cNvPr id="56" name="Conector de Seta Reta 107">
            <a:extLst>
              <a:ext uri="{FF2B5EF4-FFF2-40B4-BE49-F238E27FC236}">
                <a16:creationId xmlns:a16="http://schemas.microsoft.com/office/drawing/2014/main" id="{074C8C5E-0FA6-477A-A4CD-8F9CACF2FC2B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2544873" y="1563521"/>
            <a:ext cx="859775" cy="1390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36">
            <a:extLst>
              <a:ext uri="{FF2B5EF4-FFF2-40B4-BE49-F238E27FC236}">
                <a16:creationId xmlns:a16="http://schemas.microsoft.com/office/drawing/2014/main" id="{BF0DD227-8563-46BD-B4BC-37F47E6A0BCD}"/>
              </a:ext>
            </a:extLst>
          </p:cNvPr>
          <p:cNvGrpSpPr/>
          <p:nvPr/>
        </p:nvGrpSpPr>
        <p:grpSpPr>
          <a:xfrm>
            <a:off x="3178345" y="2973786"/>
            <a:ext cx="2471319" cy="2055501"/>
            <a:chOff x="7076031" y="4654462"/>
            <a:chExt cx="2588177" cy="2016225"/>
          </a:xfrm>
        </p:grpSpPr>
        <p:grpSp>
          <p:nvGrpSpPr>
            <p:cNvPr id="68" name="Group 22">
              <a:extLst>
                <a:ext uri="{FF2B5EF4-FFF2-40B4-BE49-F238E27FC236}">
                  <a16:creationId xmlns:a16="http://schemas.microsoft.com/office/drawing/2014/main" id="{25A1C505-A05D-47A9-84B5-CD5F697022C5}"/>
                </a:ext>
              </a:extLst>
            </p:cNvPr>
            <p:cNvGrpSpPr/>
            <p:nvPr/>
          </p:nvGrpSpPr>
          <p:grpSpPr>
            <a:xfrm>
              <a:off x="7149338" y="4654462"/>
              <a:ext cx="2463283" cy="2016225"/>
              <a:chOff x="8392958" y="3891083"/>
              <a:chExt cx="3276202" cy="2212133"/>
            </a:xfrm>
          </p:grpSpPr>
          <p:sp>
            <p:nvSpPr>
              <p:cNvPr id="71" name="Retângulo 6">
                <a:extLst>
                  <a:ext uri="{FF2B5EF4-FFF2-40B4-BE49-F238E27FC236}">
                    <a16:creationId xmlns:a16="http://schemas.microsoft.com/office/drawing/2014/main" id="{95430B8E-0807-450C-9E70-764B6F84084C}"/>
                  </a:ext>
                </a:extLst>
              </p:cNvPr>
              <p:cNvSpPr/>
              <p:nvPr/>
            </p:nvSpPr>
            <p:spPr>
              <a:xfrm>
                <a:off x="8392958" y="3891083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2" name="Retângulo 6">
                <a:extLst>
                  <a:ext uri="{FF2B5EF4-FFF2-40B4-BE49-F238E27FC236}">
                    <a16:creationId xmlns:a16="http://schemas.microsoft.com/office/drawing/2014/main" id="{317F0546-F940-470F-B975-93D145E729BE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3" name="Multiply 18">
                <a:extLst>
                  <a:ext uri="{FF2B5EF4-FFF2-40B4-BE49-F238E27FC236}">
                    <a16:creationId xmlns:a16="http://schemas.microsoft.com/office/drawing/2014/main" id="{99ADF74C-4B3C-4A2F-B76F-B5C4765E5FD8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Circular Arrow 19">
                <a:extLst>
                  <a:ext uri="{FF2B5EF4-FFF2-40B4-BE49-F238E27FC236}">
                    <a16:creationId xmlns:a16="http://schemas.microsoft.com/office/drawing/2014/main" id="{21D1FF92-2601-4759-A81E-02CAC001F23C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9" name="Retângulo 20">
              <a:extLst>
                <a:ext uri="{FF2B5EF4-FFF2-40B4-BE49-F238E27FC236}">
                  <a16:creationId xmlns:a16="http://schemas.microsoft.com/office/drawing/2014/main" id="{1428A3F6-4292-4EB8-84A5-BFC37041B343}"/>
                </a:ext>
              </a:extLst>
            </p:cNvPr>
            <p:cNvSpPr/>
            <p:nvPr/>
          </p:nvSpPr>
          <p:spPr>
            <a:xfrm>
              <a:off x="7076031" y="5021772"/>
              <a:ext cx="2566458" cy="5736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b="1" err="1">
                  <a:solidFill>
                    <a:prstClr val="white"/>
                  </a:solidFill>
                </a:rPr>
                <a:t>ClientSide</a:t>
              </a:r>
              <a:r>
                <a:rPr lang="pt-BR" b="1">
                  <a:solidFill>
                    <a:prstClr val="white"/>
                  </a:solidFill>
                </a:rPr>
                <a:t> Web</a:t>
              </a:r>
            </a:p>
            <a:p>
              <a:pPr lvl="0" algn="ctr">
                <a:defRPr/>
              </a:pPr>
              <a:r>
                <a:rPr lang="pt-BR" sz="1400">
                  <a:solidFill>
                    <a:prstClr val="white"/>
                  </a:solidFill>
                </a:rPr>
                <a:t>[Container: HTML+CSS+JS]</a:t>
              </a:r>
            </a:p>
          </p:txBody>
        </p:sp>
        <p:sp>
          <p:nvSpPr>
            <p:cNvPr id="70" name="Retângulo 20">
              <a:extLst>
                <a:ext uri="{FF2B5EF4-FFF2-40B4-BE49-F238E27FC236}">
                  <a16:creationId xmlns:a16="http://schemas.microsoft.com/office/drawing/2014/main" id="{A99ECF14-1071-429C-9201-346A52BC2851}"/>
                </a:ext>
              </a:extLst>
            </p:cNvPr>
            <p:cNvSpPr/>
            <p:nvPr/>
          </p:nvSpPr>
          <p:spPr>
            <a:xfrm>
              <a:off x="7097750" y="5787101"/>
              <a:ext cx="2566458" cy="724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00">
                  <a:solidFill>
                    <a:prstClr val="white"/>
                  </a:solidFill>
                </a:rPr>
                <a:t>Site Institucional SPA de apresentação da solução do projeto.</a:t>
              </a:r>
              <a:endParaRPr lang="pt-BR" sz="1100">
                <a:solidFill>
                  <a:prstClr val="white"/>
                </a:solidFill>
              </a:endParaRPr>
            </a:p>
          </p:txBody>
        </p:sp>
      </p:grpSp>
      <p:cxnSp>
        <p:nvCxnSpPr>
          <p:cNvPr id="86" name="Conector: Angulado 60">
            <a:extLst>
              <a:ext uri="{FF2B5EF4-FFF2-40B4-BE49-F238E27FC236}">
                <a16:creationId xmlns:a16="http://schemas.microsoft.com/office/drawing/2014/main" id="{93451B59-A5B8-4312-A7D3-8BAB7C905C19}"/>
              </a:ext>
            </a:extLst>
          </p:cNvPr>
          <p:cNvCxnSpPr>
            <a:cxnSpLocks/>
            <a:stCxn id="28" idx="1"/>
            <a:endCxn id="5" idx="2"/>
          </p:cNvCxnSpPr>
          <p:nvPr/>
        </p:nvCxnSpPr>
        <p:spPr>
          <a:xfrm rot="10800000">
            <a:off x="1490732" y="5032034"/>
            <a:ext cx="1832550" cy="1155346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: Angulado 60">
            <a:extLst>
              <a:ext uri="{FF2B5EF4-FFF2-40B4-BE49-F238E27FC236}">
                <a16:creationId xmlns:a16="http://schemas.microsoft.com/office/drawing/2014/main" id="{B114EC17-381F-438A-86D0-6A06F5CCC26A}"/>
              </a:ext>
            </a:extLst>
          </p:cNvPr>
          <p:cNvCxnSpPr>
            <a:cxnSpLocks/>
            <a:stCxn id="30" idx="0"/>
            <a:endCxn id="53" idx="2"/>
          </p:cNvCxnSpPr>
          <p:nvPr/>
        </p:nvCxnSpPr>
        <p:spPr>
          <a:xfrm rot="16200000" flipV="1">
            <a:off x="1751762" y="2015792"/>
            <a:ext cx="2371356" cy="2974572"/>
          </a:xfrm>
          <a:prstGeom prst="bentConnector3">
            <a:avLst>
              <a:gd name="adj1" fmla="val 68383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107">
            <a:extLst>
              <a:ext uri="{FF2B5EF4-FFF2-40B4-BE49-F238E27FC236}">
                <a16:creationId xmlns:a16="http://schemas.microsoft.com/office/drawing/2014/main" id="{156FB1C0-224E-4472-BB21-4A5D6E7A5B83}"/>
              </a:ext>
            </a:extLst>
          </p:cNvPr>
          <p:cNvCxnSpPr>
            <a:cxnSpLocks/>
          </p:cNvCxnSpPr>
          <p:nvPr/>
        </p:nvCxnSpPr>
        <p:spPr>
          <a:xfrm flipV="1">
            <a:off x="7813369" y="2574340"/>
            <a:ext cx="3942" cy="152399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58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Personalizada 4">
      <a:dk1>
        <a:srgbClr val="F5F5F5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146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VICTOR ALVEZ DOS SANTOS</dc:creator>
  <cp:lastModifiedBy>gabriel ferraz</cp:lastModifiedBy>
  <cp:revision>1</cp:revision>
  <dcterms:created xsi:type="dcterms:W3CDTF">2021-10-06T20:35:03Z</dcterms:created>
  <dcterms:modified xsi:type="dcterms:W3CDTF">2021-10-10T20:29:09Z</dcterms:modified>
</cp:coreProperties>
</file>