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0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>
      <p:cViewPr>
        <p:scale>
          <a:sx n="96" d="100"/>
          <a:sy n="96" d="100"/>
        </p:scale>
        <p:origin x="6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143723" y="4348565"/>
            <a:ext cx="2179064" cy="1882497"/>
            <a:chOff x="239729" y="1548384"/>
            <a:chExt cx="2377290" cy="2016223"/>
          </a:xfrm>
        </p:grpSpPr>
        <p:sp>
          <p:nvSpPr>
            <p:cNvPr id="5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tângulo 20"/>
            <p:cNvSpPr/>
            <p:nvPr/>
          </p:nvSpPr>
          <p:spPr>
            <a:xfrm>
              <a:off x="327282" y="1666467"/>
              <a:ext cx="2202182" cy="890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1">
                      <a:lumMod val="10000"/>
                    </a:schemeClr>
                  </a:solidFill>
                </a:rPr>
                <a:t>Google Geolocation API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[Container: API Google]</a:t>
              </a:r>
            </a:p>
          </p:txBody>
        </p:sp>
        <p:sp>
          <p:nvSpPr>
            <p:cNvPr id="7" name="Retângulo 20"/>
            <p:cNvSpPr/>
            <p:nvPr/>
          </p:nvSpPr>
          <p:spPr>
            <a:xfrm>
              <a:off x="426094" y="2674578"/>
              <a:ext cx="2004558" cy="692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APIs para a geolocalização das quadras esportivas </a:t>
              </a:r>
            </a:p>
            <a:p>
              <a:pPr lvl="0" algn="ctr">
                <a:defRPr/>
              </a:pPr>
              <a:r>
                <a:rPr lang="pt-BR" sz="1200" b="1" dirty="0">
                  <a:solidFill>
                    <a:schemeClr val="bg1">
                      <a:lumMod val="10000"/>
                    </a:schemeClr>
                  </a:solidFill>
                </a:rPr>
                <a:t>(4</a:t>
              </a:r>
              <a:r>
                <a:rPr lang="pt-BR" sz="1200" b="1" i="0" dirty="0">
                  <a:solidFill>
                    <a:schemeClr val="bg1">
                      <a:lumMod val="10000"/>
                    </a:schemeClr>
                  </a:solidFill>
                  <a:effectLst/>
                </a:rPr>
                <a:t>º Semestre)</a:t>
              </a:r>
              <a:endParaRPr lang="pt-BR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4" name="Fluxograma: Disco Magnético 13"/>
          <p:cNvSpPr/>
          <p:nvPr/>
        </p:nvSpPr>
        <p:spPr>
          <a:xfrm>
            <a:off x="3404648" y="369093"/>
            <a:ext cx="2293242" cy="220147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20"/>
          <p:cNvSpPr/>
          <p:nvPr/>
        </p:nvSpPr>
        <p:spPr>
          <a:xfrm>
            <a:off x="3430045" y="1148667"/>
            <a:ext cx="223643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600" b="1" dirty="0"/>
              <a:t>Database</a:t>
            </a:r>
          </a:p>
          <a:p>
            <a:pPr lvl="0" algn="ctr">
              <a:defRPr/>
            </a:pPr>
            <a:r>
              <a:rPr lang="pt-BR" sz="1200" dirty="0"/>
              <a:t>[Container: SQL Server + Azure]</a:t>
            </a:r>
            <a:endParaRPr lang="pt-BR" sz="1200" dirty="0">
              <a:cs typeface="Calibri"/>
            </a:endParaRPr>
          </a:p>
        </p:txBody>
      </p:sp>
      <p:sp>
        <p:nvSpPr>
          <p:cNvPr id="16" name="Retângulo 20"/>
          <p:cNvSpPr/>
          <p:nvPr/>
        </p:nvSpPr>
        <p:spPr>
          <a:xfrm>
            <a:off x="3502547" y="1682533"/>
            <a:ext cx="209656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200" dirty="0"/>
              <a:t>Armazena dados de agendamentos, cadastros, centros e quadras esportivas</a:t>
            </a:r>
            <a:endParaRPr lang="pt-BR" sz="1050" dirty="0"/>
          </a:p>
        </p:txBody>
      </p:sp>
      <p:grpSp>
        <p:nvGrpSpPr>
          <p:cNvPr id="25" name="Group 35"/>
          <p:cNvGrpSpPr/>
          <p:nvPr/>
        </p:nvGrpSpPr>
        <p:grpSpPr>
          <a:xfrm>
            <a:off x="209812" y="4262063"/>
            <a:ext cx="2450581" cy="2055502"/>
            <a:chOff x="9889827" y="4597388"/>
            <a:chExt cx="2566458" cy="2089582"/>
          </a:xfrm>
        </p:grpSpPr>
        <p:grpSp>
          <p:nvGrpSpPr>
            <p:cNvPr id="26" name="Group 31"/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0" name="Rounded Rectangle 30"/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1" name="Straight Connector 29"/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59"/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60"/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Retângulo 20"/>
            <p:cNvSpPr/>
            <p:nvPr/>
          </p:nvSpPr>
          <p:spPr>
            <a:xfrm>
              <a:off x="9889827" y="4908418"/>
              <a:ext cx="2566458" cy="563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MobileApp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Kotlin]</a:t>
              </a:r>
            </a:p>
          </p:txBody>
        </p:sp>
        <p:sp>
          <p:nvSpPr>
            <p:cNvPr id="28" name="Retângulo 20"/>
            <p:cNvSpPr/>
            <p:nvPr/>
          </p:nvSpPr>
          <p:spPr>
            <a:xfrm>
              <a:off x="10190247" y="5561989"/>
              <a:ext cx="1965617" cy="84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Aplicativo para a localização e agendamento de quadras esportivas </a:t>
              </a:r>
            </a:p>
            <a:p>
              <a:pPr lvl="0" algn="ctr">
                <a:defRPr/>
              </a:pPr>
              <a:r>
                <a:rPr lang="pt-BR" sz="1200" b="1" dirty="0">
                  <a:solidFill>
                    <a:schemeClr val="bg1"/>
                  </a:solidFill>
                </a:rPr>
                <a:t>(4</a:t>
              </a:r>
              <a:r>
                <a:rPr lang="pt-BR" sz="1200" b="1" i="0" dirty="0">
                  <a:solidFill>
                    <a:schemeClr val="bg1"/>
                  </a:solidFill>
                  <a:effectLst/>
                </a:rPr>
                <a:t>º Semestre)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727666" y="518849"/>
            <a:ext cx="2167452" cy="1899850"/>
            <a:chOff x="8867421" y="1547039"/>
            <a:chExt cx="2376264" cy="2016224"/>
          </a:xfrm>
        </p:grpSpPr>
        <p:sp>
          <p:nvSpPr>
            <p:cNvPr id="39" name="Retângulo 38"/>
            <p:cNvSpPr/>
            <p:nvPr/>
          </p:nvSpPr>
          <p:spPr>
            <a:xfrm>
              <a:off x="8867421" y="1547039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67421" y="1715859"/>
              <a:ext cx="2376264" cy="6532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Microservice</a:t>
              </a:r>
              <a:endParaRPr lang="pt-BR" sz="2000" b="1" dirty="0">
                <a:cs typeface="Calibri"/>
              </a:endParaRPr>
            </a:p>
            <a:p>
              <a:pPr algn="ctr">
                <a:defRPr/>
              </a:pPr>
              <a:r>
                <a:rPr lang="pt-BR" sz="1400" dirty="0"/>
                <a:t>[Container: </a:t>
              </a:r>
              <a:r>
                <a:rPr lang="pt-BR" sz="1200" dirty="0"/>
                <a:t>Spring Boot</a:t>
              </a:r>
              <a:r>
                <a:rPr lang="pt-BR" sz="1400" dirty="0"/>
                <a:t>]</a:t>
              </a:r>
              <a:endParaRPr lang="pt-BR" sz="1400" dirty="0">
                <a:cs typeface="Calibri"/>
              </a:endParaRPr>
            </a:p>
          </p:txBody>
        </p:sp>
        <p:sp>
          <p:nvSpPr>
            <p:cNvPr id="41" name="Retângulo 20"/>
            <p:cNvSpPr/>
            <p:nvPr/>
          </p:nvSpPr>
          <p:spPr>
            <a:xfrm>
              <a:off x="8980917" y="2415302"/>
              <a:ext cx="2132797" cy="88189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locatários e seus centros esportivos</a:t>
              </a:r>
            </a:p>
          </p:txBody>
        </p:sp>
      </p:grpSp>
      <p:grpSp>
        <p:nvGrpSpPr>
          <p:cNvPr id="34" name="Group 36"/>
          <p:cNvGrpSpPr/>
          <p:nvPr/>
        </p:nvGrpSpPr>
        <p:grpSpPr>
          <a:xfrm>
            <a:off x="6552354" y="4122627"/>
            <a:ext cx="2450581" cy="2055501"/>
            <a:chOff x="7097750" y="4654462"/>
            <a:chExt cx="2566458" cy="2016225"/>
          </a:xfrm>
        </p:grpSpPr>
        <p:grpSp>
          <p:nvGrpSpPr>
            <p:cNvPr id="35" name="Group 22"/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6" name="Retângulo 6"/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etângulo 20"/>
            <p:cNvSpPr/>
            <p:nvPr/>
          </p:nvSpPr>
          <p:spPr>
            <a:xfrm>
              <a:off x="7149338" y="5021772"/>
              <a:ext cx="2463283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React JS + HTML + CSS]</a:t>
              </a:r>
            </a:p>
          </p:txBody>
        </p:sp>
        <p:sp>
          <p:nvSpPr>
            <p:cNvPr id="37" name="Retângulo 20"/>
            <p:cNvSpPr/>
            <p:nvPr/>
          </p:nvSpPr>
          <p:spPr>
            <a:xfrm>
              <a:off x="7097750" y="5676287"/>
              <a:ext cx="2566458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Aplicação de exibição agendamentos e cadastros de centros e quadras esportivas 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1" name="Conector: Angulado 60"/>
          <p:cNvCxnSpPr/>
          <p:nvPr/>
        </p:nvCxnSpPr>
        <p:spPr>
          <a:xfrm rot="5400000">
            <a:off x="8761100" y="2373537"/>
            <a:ext cx="1627403" cy="18522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de Seta Reta 107"/>
          <p:cNvCxnSpPr>
            <a:stCxn id="39" idx="1"/>
            <a:endCxn id="14" idx="4"/>
          </p:cNvCxnSpPr>
          <p:nvPr/>
        </p:nvCxnSpPr>
        <p:spPr>
          <a:xfrm flipH="1">
            <a:off x="5697890" y="1468774"/>
            <a:ext cx="1029778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38"/>
          <p:cNvGrpSpPr/>
          <p:nvPr/>
        </p:nvGrpSpPr>
        <p:grpSpPr>
          <a:xfrm>
            <a:off x="351377" y="518849"/>
            <a:ext cx="2177288" cy="1899850"/>
            <a:chOff x="8843374" y="1501253"/>
            <a:chExt cx="2387049" cy="2016224"/>
          </a:xfrm>
        </p:grpSpPr>
        <p:sp>
          <p:nvSpPr>
            <p:cNvPr id="53" name="Retângulo 52"/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8867961" y="1583056"/>
              <a:ext cx="2362462" cy="63940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b="1"/>
                <a:t>Microservice</a:t>
              </a:r>
              <a:endParaRPr lang="pt-BR" b="1">
                <a:cs typeface="Calibri"/>
              </a:endParaRPr>
            </a:p>
            <a:p>
              <a:pPr algn="ctr">
                <a:defRPr/>
              </a:pPr>
              <a:r>
                <a:rPr lang="pt-BR" sz="1400"/>
                <a:t>[Container: Spring Boot]</a:t>
              </a:r>
              <a:endParaRPr lang="pt-BR" sz="1400">
                <a:cs typeface="Calibri"/>
              </a:endParaRPr>
            </a:p>
          </p:txBody>
        </p:sp>
        <p:sp>
          <p:nvSpPr>
            <p:cNvPr id="55" name="Retângulo 20"/>
            <p:cNvSpPr/>
            <p:nvPr/>
          </p:nvSpPr>
          <p:spPr>
            <a:xfrm>
              <a:off x="8923485" y="2336548"/>
              <a:ext cx="2216042" cy="68592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jogadores </a:t>
              </a:r>
              <a:r>
                <a:rPr lang="pt-BR" sz="1200" b="1" dirty="0">
                  <a:solidFill>
                    <a:schemeClr val="bg1"/>
                  </a:solidFill>
                </a:rPr>
                <a:t>(4</a:t>
              </a:r>
              <a:r>
                <a:rPr lang="pt-BR" sz="1200" b="1" i="0" dirty="0">
                  <a:solidFill>
                    <a:schemeClr val="bg1"/>
                  </a:solidFill>
                  <a:effectLst/>
                </a:rPr>
                <a:t>º Semestre)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Conector de Seta Reta 107"/>
          <p:cNvCxnSpPr>
            <a:stCxn id="53" idx="3"/>
            <a:endCxn id="14" idx="2"/>
          </p:cNvCxnSpPr>
          <p:nvPr/>
        </p:nvCxnSpPr>
        <p:spPr>
          <a:xfrm>
            <a:off x="2518829" y="1468774"/>
            <a:ext cx="885819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36"/>
          <p:cNvGrpSpPr/>
          <p:nvPr/>
        </p:nvGrpSpPr>
        <p:grpSpPr>
          <a:xfrm>
            <a:off x="9324880" y="509469"/>
            <a:ext cx="2352065" cy="2055501"/>
            <a:chOff x="7149339" y="4654462"/>
            <a:chExt cx="2463284" cy="2016225"/>
          </a:xfrm>
        </p:grpSpPr>
        <p:grpSp>
          <p:nvGrpSpPr>
            <p:cNvPr id="68" name="Group 22"/>
            <p:cNvGrpSpPr/>
            <p:nvPr/>
          </p:nvGrpSpPr>
          <p:grpSpPr>
            <a:xfrm>
              <a:off x="7149339" y="4654462"/>
              <a:ext cx="2463283" cy="2016225"/>
              <a:chOff x="8392959" y="3891083"/>
              <a:chExt cx="3276202" cy="2212133"/>
            </a:xfrm>
          </p:grpSpPr>
          <p:sp>
            <p:nvSpPr>
              <p:cNvPr id="71" name="Retângulo 6"/>
              <p:cNvSpPr/>
              <p:nvPr/>
            </p:nvSpPr>
            <p:spPr>
              <a:xfrm>
                <a:off x="8392959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Retângulo 20"/>
            <p:cNvSpPr/>
            <p:nvPr/>
          </p:nvSpPr>
          <p:spPr>
            <a:xfrm>
              <a:off x="7149339" y="5021772"/>
              <a:ext cx="2463284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HTML + CSS + JS]</a:t>
              </a:r>
            </a:p>
          </p:txBody>
        </p:sp>
        <p:sp>
          <p:nvSpPr>
            <p:cNvPr id="70" name="Retângulo 20"/>
            <p:cNvSpPr/>
            <p:nvPr/>
          </p:nvSpPr>
          <p:spPr>
            <a:xfrm>
              <a:off x="7398708" y="5711489"/>
              <a:ext cx="1921102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Site Institucional SPA de apresentação da solução do projeto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5" name="Conector: Angulado 60"/>
          <p:cNvCxnSpPr>
            <a:stCxn id="30" idx="0"/>
            <a:endCxn id="53" idx="2"/>
          </p:cNvCxnSpPr>
          <p:nvPr/>
        </p:nvCxnSpPr>
        <p:spPr>
          <a:xfrm rot="16200000" flipV="1">
            <a:off x="515989" y="3337814"/>
            <a:ext cx="1843364" cy="51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07"/>
          <p:cNvCxnSpPr/>
          <p:nvPr/>
        </p:nvCxnSpPr>
        <p:spPr>
          <a:xfrm flipH="1" flipV="1">
            <a:off x="7777644" y="2436369"/>
            <a:ext cx="1976" cy="16796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/>
          <p:cNvCxnSpPr>
            <a:stCxn id="30" idx="3"/>
            <a:endCxn id="5" idx="1"/>
          </p:cNvCxnSpPr>
          <p:nvPr/>
        </p:nvCxnSpPr>
        <p:spPr>
          <a:xfrm>
            <a:off x="2541681" y="5289814"/>
            <a:ext cx="60204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20"/>
          <p:cNvSpPr/>
          <p:nvPr/>
        </p:nvSpPr>
        <p:spPr>
          <a:xfrm>
            <a:off x="8723758" y="2996432"/>
            <a:ext cx="1756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b="1" dirty="0">
                <a:solidFill>
                  <a:schemeClr val="bg1"/>
                </a:solidFill>
              </a:rPr>
              <a:t>Redirecionamento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uxograma: Disco Magnético 61">
            <a:extLst>
              <a:ext uri="{FF2B5EF4-FFF2-40B4-BE49-F238E27FC236}">
                <a16:creationId xmlns:a16="http://schemas.microsoft.com/office/drawing/2014/main" id="{DA559A7A-8354-437F-8753-FC8ABC6C1BB0}"/>
              </a:ext>
            </a:extLst>
          </p:cNvPr>
          <p:cNvSpPr/>
          <p:nvPr/>
        </p:nvSpPr>
        <p:spPr>
          <a:xfrm>
            <a:off x="969158" y="1366519"/>
            <a:ext cx="2426120" cy="190481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Retângulo 20">
            <a:extLst>
              <a:ext uri="{FF2B5EF4-FFF2-40B4-BE49-F238E27FC236}">
                <a16:creationId xmlns:a16="http://schemas.microsoft.com/office/drawing/2014/main" id="{EA739D68-9497-4950-A810-C4F378961890}"/>
              </a:ext>
            </a:extLst>
          </p:cNvPr>
          <p:cNvSpPr/>
          <p:nvPr/>
        </p:nvSpPr>
        <p:spPr>
          <a:xfrm>
            <a:off x="1093659" y="2044949"/>
            <a:ext cx="2151424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600" b="1" dirty="0"/>
              <a:t>Database</a:t>
            </a:r>
          </a:p>
          <a:p>
            <a:pPr lvl="0" algn="ctr">
              <a:defRPr/>
            </a:pPr>
            <a:r>
              <a:rPr lang="pt-BR" sz="1200" dirty="0"/>
              <a:t>[Container: SQL Server + Azure]</a:t>
            </a:r>
            <a:endParaRPr lang="pt-BR" sz="1200" dirty="0">
              <a:cs typeface="Calibri"/>
            </a:endParaRPr>
          </a:p>
        </p:txBody>
      </p:sp>
      <p:sp>
        <p:nvSpPr>
          <p:cNvPr id="67" name="Retângulo 20">
            <a:extLst>
              <a:ext uri="{FF2B5EF4-FFF2-40B4-BE49-F238E27FC236}">
                <a16:creationId xmlns:a16="http://schemas.microsoft.com/office/drawing/2014/main" id="{2591485A-23ED-427F-BDCC-DC0390CECA0B}"/>
              </a:ext>
            </a:extLst>
          </p:cNvPr>
          <p:cNvSpPr/>
          <p:nvPr/>
        </p:nvSpPr>
        <p:spPr>
          <a:xfrm>
            <a:off x="1087569" y="2568169"/>
            <a:ext cx="2157474" cy="6001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100" dirty="0"/>
              <a:t>Armazena dados de agendamentos, cadastros, centros e quadras esportivas</a:t>
            </a:r>
            <a:endParaRPr lang="pt-BR" sz="1000" dirty="0"/>
          </a:p>
        </p:txBody>
      </p:sp>
      <p:grpSp>
        <p:nvGrpSpPr>
          <p:cNvPr id="68" name="Group 79">
            <a:extLst>
              <a:ext uri="{FF2B5EF4-FFF2-40B4-BE49-F238E27FC236}">
                <a16:creationId xmlns:a16="http://schemas.microsoft.com/office/drawing/2014/main" id="{8CC7F6C1-EE95-4B2B-9502-B961CD91721D}"/>
              </a:ext>
            </a:extLst>
          </p:cNvPr>
          <p:cNvGrpSpPr/>
          <p:nvPr/>
        </p:nvGrpSpPr>
        <p:grpSpPr>
          <a:xfrm>
            <a:off x="4828927" y="1530562"/>
            <a:ext cx="2407793" cy="1576732"/>
            <a:chOff x="3676482" y="4877728"/>
            <a:chExt cx="2710479" cy="2016224"/>
          </a:xfrm>
        </p:grpSpPr>
        <p:sp>
          <p:nvSpPr>
            <p:cNvPr id="69" name="Retângulo 57">
              <a:extLst>
                <a:ext uri="{FF2B5EF4-FFF2-40B4-BE49-F238E27FC236}">
                  <a16:creationId xmlns:a16="http://schemas.microsoft.com/office/drawing/2014/main" id="{3E18610E-13AA-4568-81CA-999EEA3D27BF}"/>
                </a:ext>
              </a:extLst>
            </p:cNvPr>
            <p:cNvSpPr/>
            <p:nvPr/>
          </p:nvSpPr>
          <p:spPr>
            <a:xfrm>
              <a:off x="3676487" y="4877728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Retângulo 58">
              <a:extLst>
                <a:ext uri="{FF2B5EF4-FFF2-40B4-BE49-F238E27FC236}">
                  <a16:creationId xmlns:a16="http://schemas.microsoft.com/office/drawing/2014/main" id="{8DC0CE34-3188-45C6-B6D8-64CBEF0217DF}"/>
                </a:ext>
              </a:extLst>
            </p:cNvPr>
            <p:cNvSpPr/>
            <p:nvPr/>
          </p:nvSpPr>
          <p:spPr>
            <a:xfrm>
              <a:off x="3892510" y="5743938"/>
              <a:ext cx="2278427" cy="767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6C5CE8C8-EA7F-4BE6-85DD-71B3DF462225}"/>
                </a:ext>
              </a:extLst>
            </p:cNvPr>
            <p:cNvSpPr/>
            <p:nvPr/>
          </p:nvSpPr>
          <p:spPr>
            <a:xfrm>
              <a:off x="3676482" y="4996402"/>
              <a:ext cx="2710479" cy="629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JPA]</a:t>
              </a:r>
            </a:p>
          </p:txBody>
        </p:sp>
      </p:grpSp>
      <p:grpSp>
        <p:nvGrpSpPr>
          <p:cNvPr id="72" name="Group 38">
            <a:extLst>
              <a:ext uri="{FF2B5EF4-FFF2-40B4-BE49-F238E27FC236}">
                <a16:creationId xmlns:a16="http://schemas.microsoft.com/office/drawing/2014/main" id="{16D1C6A8-C909-49E0-A062-41BCFB5A46EE}"/>
              </a:ext>
            </a:extLst>
          </p:cNvPr>
          <p:cNvGrpSpPr/>
          <p:nvPr/>
        </p:nvGrpSpPr>
        <p:grpSpPr>
          <a:xfrm>
            <a:off x="6134355" y="4497687"/>
            <a:ext cx="2032928" cy="1310769"/>
            <a:chOff x="8733794" y="1515280"/>
            <a:chExt cx="2568774" cy="2016224"/>
          </a:xfrm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B132C85-5E11-4901-991F-11F6355ACF4A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09DFC64E-FC00-4A8F-BCF0-B5F51BFDC282}"/>
                </a:ext>
              </a:extLst>
            </p:cNvPr>
            <p:cNvSpPr/>
            <p:nvPr/>
          </p:nvSpPr>
          <p:spPr>
            <a:xfrm>
              <a:off x="8736111" y="1680327"/>
              <a:ext cx="2566457" cy="7101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200" b="1" dirty="0">
                  <a:solidFill>
                    <a:prstClr val="white"/>
                  </a:solidFill>
                </a:rPr>
                <a:t>Quadra</a:t>
              </a:r>
              <a:r>
                <a:rPr lang="pt-BR" sz="1200" b="1" dirty="0">
                  <a:solidFill>
                    <a:prstClr val="white"/>
                  </a:solidFill>
                </a:rPr>
                <a:t>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Rest Controller]</a:t>
              </a:r>
            </a:p>
          </p:txBody>
        </p:sp>
        <p:sp>
          <p:nvSpPr>
            <p:cNvPr id="75" name="Retângulo 20">
              <a:extLst>
                <a:ext uri="{FF2B5EF4-FFF2-40B4-BE49-F238E27FC236}">
                  <a16:creationId xmlns:a16="http://schemas.microsoft.com/office/drawing/2014/main" id="{644A358A-939E-4F13-BFC5-22CCA3A97DA8}"/>
                </a:ext>
              </a:extLst>
            </p:cNvPr>
            <p:cNvSpPr/>
            <p:nvPr/>
          </p:nvSpPr>
          <p:spPr>
            <a:xfrm>
              <a:off x="8733794" y="2523391"/>
              <a:ext cx="2566456" cy="662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100" dirty="0">
                  <a:solidFill>
                    <a:prstClr val="white"/>
                  </a:solidFill>
                </a:rPr>
                <a:t>Controle das requisições da entidade Quadra</a:t>
              </a:r>
            </a:p>
          </p:txBody>
        </p:sp>
      </p:grpSp>
      <p:grpSp>
        <p:nvGrpSpPr>
          <p:cNvPr id="76" name="Group 38">
            <a:extLst>
              <a:ext uri="{FF2B5EF4-FFF2-40B4-BE49-F238E27FC236}">
                <a16:creationId xmlns:a16="http://schemas.microsoft.com/office/drawing/2014/main" id="{8B389E9E-D924-4138-994B-96A9F948035F}"/>
              </a:ext>
            </a:extLst>
          </p:cNvPr>
          <p:cNvGrpSpPr/>
          <p:nvPr/>
        </p:nvGrpSpPr>
        <p:grpSpPr>
          <a:xfrm>
            <a:off x="8445348" y="2878056"/>
            <a:ext cx="2135317" cy="1327125"/>
            <a:chOff x="8797862" y="1558509"/>
            <a:chExt cx="2574728" cy="2016224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19FF8D1B-3D84-4221-845F-EEFC647822E2}"/>
                </a:ext>
              </a:extLst>
            </p:cNvPr>
            <p:cNvSpPr/>
            <p:nvPr/>
          </p:nvSpPr>
          <p:spPr>
            <a:xfrm>
              <a:off x="8901232" y="1558509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368A02F-3447-4A2C-B7F9-F1368975DC41}"/>
                </a:ext>
              </a:extLst>
            </p:cNvPr>
            <p:cNvSpPr/>
            <p:nvPr/>
          </p:nvSpPr>
          <p:spPr>
            <a:xfrm>
              <a:off x="8797862" y="1650198"/>
              <a:ext cx="2566458" cy="701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200" b="1" dirty="0">
                  <a:solidFill>
                    <a:prstClr val="white"/>
                  </a:solidFill>
                </a:rPr>
                <a:t>CentroEsportivo</a:t>
              </a:r>
              <a:r>
                <a:rPr lang="pt-BR" sz="1200" b="1" dirty="0">
                  <a:solidFill>
                    <a:prstClr val="white"/>
                  </a:solidFill>
                </a:rPr>
                <a:t>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Rest Controller]</a:t>
              </a:r>
            </a:p>
          </p:txBody>
        </p:sp>
        <p:sp>
          <p:nvSpPr>
            <p:cNvPr id="79" name="Retângulo 20">
              <a:extLst>
                <a:ext uri="{FF2B5EF4-FFF2-40B4-BE49-F238E27FC236}">
                  <a16:creationId xmlns:a16="http://schemas.microsoft.com/office/drawing/2014/main" id="{70606265-26A0-46AD-B167-1E0E29BB72BB}"/>
                </a:ext>
              </a:extLst>
            </p:cNvPr>
            <p:cNvSpPr/>
            <p:nvPr/>
          </p:nvSpPr>
          <p:spPr>
            <a:xfrm>
              <a:off x="8806132" y="2489595"/>
              <a:ext cx="2566458" cy="654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Controle das requisições da entidade CentroEsportivo</a:t>
              </a:r>
              <a:endParaRPr lang="pt-PT" alt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Group 38">
            <a:extLst>
              <a:ext uri="{FF2B5EF4-FFF2-40B4-BE49-F238E27FC236}">
                <a16:creationId xmlns:a16="http://schemas.microsoft.com/office/drawing/2014/main" id="{2ED41467-1716-4A98-8CBA-C020E0DC59A8}"/>
              </a:ext>
            </a:extLst>
          </p:cNvPr>
          <p:cNvGrpSpPr/>
          <p:nvPr/>
        </p:nvGrpSpPr>
        <p:grpSpPr>
          <a:xfrm>
            <a:off x="3869878" y="4519182"/>
            <a:ext cx="2084302" cy="1311224"/>
            <a:chOff x="8753954" y="1548927"/>
            <a:chExt cx="2566458" cy="2016224"/>
          </a:xfrm>
        </p:grpSpPr>
        <p:sp>
          <p:nvSpPr>
            <p:cNvPr id="81" name="Retângulo 118">
              <a:extLst>
                <a:ext uri="{FF2B5EF4-FFF2-40B4-BE49-F238E27FC236}">
                  <a16:creationId xmlns:a16="http://schemas.microsoft.com/office/drawing/2014/main" id="{3EC9B02B-A12A-49EB-A2C7-219980F0714F}"/>
                </a:ext>
              </a:extLst>
            </p:cNvPr>
            <p:cNvSpPr/>
            <p:nvPr/>
          </p:nvSpPr>
          <p:spPr>
            <a:xfrm>
              <a:off x="8868835" y="1548927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Retângulo 119">
              <a:extLst>
                <a:ext uri="{FF2B5EF4-FFF2-40B4-BE49-F238E27FC236}">
                  <a16:creationId xmlns:a16="http://schemas.microsoft.com/office/drawing/2014/main" id="{574449B1-9E69-4E13-A9A4-F7C2348E72F9}"/>
                </a:ext>
              </a:extLst>
            </p:cNvPr>
            <p:cNvSpPr/>
            <p:nvPr/>
          </p:nvSpPr>
          <p:spPr>
            <a:xfrm>
              <a:off x="8773118" y="1696895"/>
              <a:ext cx="2527056" cy="709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200" b="1" dirty="0">
                  <a:solidFill>
                    <a:prstClr val="white"/>
                  </a:solidFill>
                </a:rPr>
                <a:t>Locatarario</a:t>
              </a:r>
              <a:r>
                <a:rPr lang="pt-BR" sz="1200" b="1" dirty="0">
                  <a:solidFill>
                    <a:prstClr val="white"/>
                  </a:solidFill>
                </a:rPr>
                <a:t>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Rest Controller]</a:t>
              </a:r>
            </a:p>
          </p:txBody>
        </p:sp>
        <p:sp>
          <p:nvSpPr>
            <p:cNvPr id="83" name="Retângulo 20">
              <a:extLst>
                <a:ext uri="{FF2B5EF4-FFF2-40B4-BE49-F238E27FC236}">
                  <a16:creationId xmlns:a16="http://schemas.microsoft.com/office/drawing/2014/main" id="{FA813981-4B1B-48B5-9674-FEE039803E4F}"/>
                </a:ext>
              </a:extLst>
            </p:cNvPr>
            <p:cNvSpPr/>
            <p:nvPr/>
          </p:nvSpPr>
          <p:spPr>
            <a:xfrm>
              <a:off x="8753954" y="2534800"/>
              <a:ext cx="2566458" cy="662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100" dirty="0">
                  <a:solidFill>
                    <a:prstClr val="white"/>
                  </a:solidFill>
                </a:rPr>
                <a:t>Controle das requisições da entidade Locatario</a:t>
              </a:r>
            </a:p>
          </p:txBody>
        </p:sp>
      </p:grpSp>
      <p:grpSp>
        <p:nvGrpSpPr>
          <p:cNvPr id="84" name="Group 38">
            <a:extLst>
              <a:ext uri="{FF2B5EF4-FFF2-40B4-BE49-F238E27FC236}">
                <a16:creationId xmlns:a16="http://schemas.microsoft.com/office/drawing/2014/main" id="{DA8FE619-DE68-4D41-8B0C-C2C0F6204393}"/>
              </a:ext>
            </a:extLst>
          </p:cNvPr>
          <p:cNvGrpSpPr/>
          <p:nvPr/>
        </p:nvGrpSpPr>
        <p:grpSpPr>
          <a:xfrm>
            <a:off x="8419481" y="845326"/>
            <a:ext cx="2134802" cy="1318493"/>
            <a:chOff x="8699996" y="1248912"/>
            <a:chExt cx="2647633" cy="2016224"/>
          </a:xfrm>
        </p:grpSpPr>
        <p:sp>
          <p:nvSpPr>
            <p:cNvPr id="86" name="Retângulo 118">
              <a:extLst>
                <a:ext uri="{FF2B5EF4-FFF2-40B4-BE49-F238E27FC236}">
                  <a16:creationId xmlns:a16="http://schemas.microsoft.com/office/drawing/2014/main" id="{CD1D4072-FAF3-4E89-B6EA-47D8265F2A57}"/>
                </a:ext>
              </a:extLst>
            </p:cNvPr>
            <p:cNvSpPr/>
            <p:nvPr/>
          </p:nvSpPr>
          <p:spPr>
            <a:xfrm>
              <a:off x="8822952" y="1248912"/>
              <a:ext cx="2376265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119">
              <a:extLst>
                <a:ext uri="{FF2B5EF4-FFF2-40B4-BE49-F238E27FC236}">
                  <a16:creationId xmlns:a16="http://schemas.microsoft.com/office/drawing/2014/main" id="{65FC4E1A-75FF-4F71-A603-740EFEC23325}"/>
                </a:ext>
              </a:extLst>
            </p:cNvPr>
            <p:cNvSpPr/>
            <p:nvPr/>
          </p:nvSpPr>
          <p:spPr>
            <a:xfrm>
              <a:off x="8699996" y="1346760"/>
              <a:ext cx="2647633" cy="705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200" b="1" dirty="0">
                  <a:solidFill>
                    <a:prstClr val="white"/>
                  </a:solidFill>
                </a:rPr>
                <a:t>Agendamento</a:t>
              </a:r>
              <a:r>
                <a:rPr lang="pt-BR" sz="1200" b="1" dirty="0">
                  <a:solidFill>
                    <a:prstClr val="white"/>
                  </a:solidFill>
                </a:rPr>
                <a:t>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 Rest Controller]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77A1E8E2-ACB3-4C86-A1EE-C5E9BDDA4E7D}"/>
                </a:ext>
              </a:extLst>
            </p:cNvPr>
            <p:cNvSpPr/>
            <p:nvPr/>
          </p:nvSpPr>
          <p:spPr>
            <a:xfrm>
              <a:off x="8740583" y="2215662"/>
              <a:ext cx="2566458" cy="658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Controle d</a:t>
              </a:r>
              <a:r>
                <a:rPr lang="pt-PT" sz="1100" dirty="0">
                  <a:solidFill>
                    <a:prstClr val="white"/>
                  </a:solidFill>
                </a:rPr>
                <a:t>as requisições da entidade Agendamento</a:t>
              </a:r>
              <a:endParaRPr lang="pt-PT" alt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93" name="Retângulo 92">
            <a:extLst>
              <a:ext uri="{FF2B5EF4-FFF2-40B4-BE49-F238E27FC236}">
                <a16:creationId xmlns:a16="http://schemas.microsoft.com/office/drawing/2014/main" id="{DBBAF283-DFB2-4986-A4C4-CC90DA0195DD}"/>
              </a:ext>
            </a:extLst>
          </p:cNvPr>
          <p:cNvSpPr/>
          <p:nvPr/>
        </p:nvSpPr>
        <p:spPr>
          <a:xfrm>
            <a:off x="3822538" y="649101"/>
            <a:ext cx="6934362" cy="5498748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DF60FDAA-AD7D-454B-9C6D-48CBEDEC2F23}"/>
              </a:ext>
            </a:extLst>
          </p:cNvPr>
          <p:cNvCxnSpPr>
            <a:cxnSpLocks/>
            <a:stCxn id="69" idx="1"/>
            <a:endCxn id="62" idx="4"/>
          </p:cNvCxnSpPr>
          <p:nvPr/>
        </p:nvCxnSpPr>
        <p:spPr>
          <a:xfrm flipH="1">
            <a:off x="3395278" y="2318928"/>
            <a:ext cx="143365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A86E81BD-17DD-4B4C-9174-13CFCD216E37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4928097" y="3920524"/>
            <a:ext cx="3" cy="59865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66D4016B-368C-4260-8337-C9BB5D3A755E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50493" y="3912675"/>
            <a:ext cx="0" cy="5850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EAD64441-E1E4-4A86-B7BE-C6C7B1A652E4}"/>
              </a:ext>
            </a:extLst>
          </p:cNvPr>
          <p:cNvCxnSpPr>
            <a:cxnSpLocks/>
          </p:cNvCxnSpPr>
          <p:nvPr/>
        </p:nvCxnSpPr>
        <p:spPr>
          <a:xfrm flipH="1" flipV="1">
            <a:off x="4919816" y="3912675"/>
            <a:ext cx="2230677" cy="784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107">
            <a:extLst>
              <a:ext uri="{FF2B5EF4-FFF2-40B4-BE49-F238E27FC236}">
                <a16:creationId xmlns:a16="http://schemas.microsoft.com/office/drawing/2014/main" id="{63709C5C-C8B0-4426-9267-E6569649DC3C}"/>
              </a:ext>
            </a:extLst>
          </p:cNvPr>
          <p:cNvCxnSpPr>
            <a:cxnSpLocks/>
          </p:cNvCxnSpPr>
          <p:nvPr/>
        </p:nvCxnSpPr>
        <p:spPr>
          <a:xfrm flipV="1">
            <a:off x="6032824" y="3113416"/>
            <a:ext cx="4659" cy="7870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30F5EBF7-BEBB-4856-B0FB-BF2C7F037A5C}"/>
              </a:ext>
            </a:extLst>
          </p:cNvPr>
          <p:cNvCxnSpPr>
            <a:cxnSpLocks/>
          </p:cNvCxnSpPr>
          <p:nvPr/>
        </p:nvCxnSpPr>
        <p:spPr>
          <a:xfrm flipV="1">
            <a:off x="7860786" y="1542929"/>
            <a:ext cx="670291" cy="79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D3371320-0DBC-4D95-8932-147CCE7CFE09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7858564" y="3541618"/>
            <a:ext cx="672513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617D6E3C-0382-49CA-B9E2-8A91362EA1D7}"/>
              </a:ext>
            </a:extLst>
          </p:cNvPr>
          <p:cNvCxnSpPr>
            <a:cxnSpLocks/>
          </p:cNvCxnSpPr>
          <p:nvPr/>
        </p:nvCxnSpPr>
        <p:spPr>
          <a:xfrm flipV="1">
            <a:off x="7858564" y="1542929"/>
            <a:ext cx="0" cy="19808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7">
            <a:extLst>
              <a:ext uri="{FF2B5EF4-FFF2-40B4-BE49-F238E27FC236}">
                <a16:creationId xmlns:a16="http://schemas.microsoft.com/office/drawing/2014/main" id="{6C27B9CB-D17A-4BBC-A446-7EB01B64E6F4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7236720" y="2318928"/>
            <a:ext cx="62184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Personalizada 4">
      <a:dk1>
        <a:srgbClr val="F5F5F5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239</Words>
  <Application>Microsoft Macintosh PowerPoint</Application>
  <PresentationFormat>Widescreen</PresentationFormat>
  <Paragraphs>43</Paragraphs>
  <Slides>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ALVEZ DOS SANTOS</dc:creator>
  <cp:lastModifiedBy>Pedro Henrique Leiva</cp:lastModifiedBy>
  <cp:revision>25</cp:revision>
  <dcterms:created xsi:type="dcterms:W3CDTF">2021-11-25T00:26:48Z</dcterms:created>
  <dcterms:modified xsi:type="dcterms:W3CDTF">2021-12-01T03:13:04Z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