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B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/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/>
            <p:cNvSpPr/>
            <p:nvPr/>
          </p:nvSpPr>
          <p:spPr>
            <a:xfrm>
              <a:off x="426094" y="2674578"/>
              <a:ext cx="2004558" cy="692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>
                      <a:lumMod val="10000"/>
                    </a:schemeClr>
                  </a:solidFill>
                </a:rPr>
                <a:t>(4</a:t>
              </a:r>
              <a:r>
                <a:rPr lang="pt-BR" sz="1200" b="1" i="0" dirty="0">
                  <a:solidFill>
                    <a:schemeClr val="bg1">
                      <a:lumMod val="10000"/>
                    </a:schemeClr>
                  </a:solidFill>
                  <a:effectLst/>
                </a:rPr>
                <a:t>º Semestre)</a:t>
              </a:r>
              <a:endParaRPr lang="pt-BR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/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/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/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/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/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/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/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/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/>
          <p:cNvCxnSpPr/>
          <p:nvPr/>
        </p:nvCxnSpPr>
        <p:spPr>
          <a:xfrm rot="5400000">
            <a:off x="8761100" y="2373537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/>
          <p:cNvCxnSpPr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/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/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de Seta Reta 107"/>
          <p:cNvCxnSpPr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/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/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/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/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/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/>
          <p:cNvCxnSpPr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/>
          <p:cNvCxnSpPr/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/>
          <p:cNvCxnSpPr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20"/>
          <p:cNvSpPr/>
          <p:nvPr/>
        </p:nvSpPr>
        <p:spPr>
          <a:xfrm>
            <a:off x="8723758" y="2996432"/>
            <a:ext cx="1756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b="1" dirty="0">
                <a:solidFill>
                  <a:schemeClr val="bg1"/>
                </a:solidFill>
              </a:rPr>
              <a:t>Redirecionamento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isco Magnético 13"/>
          <p:cNvSpPr/>
          <p:nvPr/>
        </p:nvSpPr>
        <p:spPr>
          <a:xfrm>
            <a:off x="352425" y="974361"/>
            <a:ext cx="2426120" cy="190481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89733" y="1584812"/>
            <a:ext cx="219953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 dirty="0"/>
              <a:t>Database</a:t>
            </a:r>
          </a:p>
          <a:p>
            <a:pPr lvl="0" algn="ctr">
              <a:defRPr/>
            </a:pPr>
            <a:r>
              <a:rPr lang="pt-BR" sz="1100" dirty="0"/>
              <a:t>[Container: SQL Server + Azure]</a:t>
            </a:r>
            <a:endParaRPr lang="pt-BR" sz="11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458510" y="2122278"/>
            <a:ext cx="2061982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100" dirty="0"/>
              <a:t>Armazena dados de agendamentos, cadastros, centros e quadras esportivas</a:t>
            </a:r>
            <a:endParaRPr lang="pt-BR" sz="1000" dirty="0"/>
          </a:p>
        </p:txBody>
      </p:sp>
      <p:grpSp>
        <p:nvGrpSpPr>
          <p:cNvPr id="17" name="Group 79"/>
          <p:cNvGrpSpPr/>
          <p:nvPr/>
        </p:nvGrpSpPr>
        <p:grpSpPr>
          <a:xfrm>
            <a:off x="7225771" y="1237584"/>
            <a:ext cx="2494270" cy="1603637"/>
            <a:chOff x="3622567" y="4843322"/>
            <a:chExt cx="2807827" cy="2050628"/>
          </a:xfrm>
        </p:grpSpPr>
        <p:sp>
          <p:nvSpPr>
            <p:cNvPr id="18" name="Retângulo 57"/>
            <p:cNvSpPr/>
            <p:nvPr/>
          </p:nvSpPr>
          <p:spPr>
            <a:xfrm>
              <a:off x="3676487" y="4877726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58"/>
            <p:cNvSpPr/>
            <p:nvPr/>
          </p:nvSpPr>
          <p:spPr>
            <a:xfrm>
              <a:off x="3939006" y="5580947"/>
              <a:ext cx="2278425" cy="80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20" name="Retângulo 20"/>
            <p:cNvSpPr/>
            <p:nvPr/>
          </p:nvSpPr>
          <p:spPr>
            <a:xfrm>
              <a:off x="3622567" y="4843322"/>
              <a:ext cx="2807827" cy="650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</a:t>
              </a:r>
              <a:r>
                <a:rPr lang="pt-BR" sz="1200" dirty="0" err="1">
                  <a:solidFill>
                    <a:prstClr val="white"/>
                  </a:solidFill>
                </a:rPr>
                <a:t>Component</a:t>
              </a:r>
              <a:r>
                <a:rPr lang="pt-BR" sz="12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9" name="Group 38"/>
          <p:cNvGrpSpPr/>
          <p:nvPr/>
        </p:nvGrpSpPr>
        <p:grpSpPr>
          <a:xfrm>
            <a:off x="5509608" y="4230987"/>
            <a:ext cx="2073863" cy="1310769"/>
            <a:chOff x="8771659" y="1515280"/>
            <a:chExt cx="2620499" cy="2016224"/>
          </a:xfrm>
        </p:grpSpPr>
        <p:sp>
          <p:nvSpPr>
            <p:cNvPr id="90" name="Retângulo 89"/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8771659" y="1679200"/>
              <a:ext cx="2566457" cy="57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600" b="1" dirty="0">
                  <a:solidFill>
                    <a:prstClr val="white"/>
                  </a:solidFill>
                </a:rPr>
                <a:t>Quadra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</a:t>
              </a:r>
              <a:r>
                <a:rPr lang="pt-BR" sz="1200" dirty="0" err="1">
                  <a:solidFill>
                    <a:prstClr val="white"/>
                  </a:solidFill>
                </a:rPr>
                <a:t>Component</a:t>
              </a:r>
              <a:r>
                <a:rPr lang="pt-BR" sz="1200" dirty="0">
                  <a:solidFill>
                    <a:prstClr val="white"/>
                  </a:solidFill>
                </a:rPr>
                <a:t>: </a:t>
              </a:r>
              <a:r>
                <a:rPr lang="pt-BR" sz="1200" dirty="0" err="1">
                  <a:solidFill>
                    <a:prstClr val="white"/>
                  </a:solidFill>
                </a:rPr>
                <a:t>Rest</a:t>
              </a:r>
              <a:r>
                <a:rPr lang="pt-BR" sz="1200" dirty="0">
                  <a:solidFill>
                    <a:prstClr val="white"/>
                  </a:solidFill>
                </a:rPr>
                <a:t> </a:t>
              </a:r>
              <a:r>
                <a:rPr lang="pt-BR" sz="1200" dirty="0" err="1">
                  <a:solidFill>
                    <a:prstClr val="white"/>
                  </a:solidFill>
                </a:rPr>
                <a:t>Controller</a:t>
              </a:r>
              <a:r>
                <a:rPr lang="pt-BR" sz="12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/>
            <p:cNvSpPr/>
            <p:nvPr/>
          </p:nvSpPr>
          <p:spPr>
            <a:xfrm>
              <a:off x="8825701" y="2920027"/>
              <a:ext cx="2566457" cy="304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dirty="0">
                  <a:solidFill>
                    <a:prstClr val="white"/>
                  </a:solidFill>
                </a:rPr>
                <a:t>Controle de Quadras</a:t>
              </a:r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7703553" y="4252482"/>
            <a:ext cx="2294803" cy="1327125"/>
            <a:chOff x="8846050" y="1558509"/>
            <a:chExt cx="2767033" cy="2016224"/>
          </a:xfrm>
        </p:grpSpPr>
        <p:sp>
          <p:nvSpPr>
            <p:cNvPr id="119" name="Retângulo 118"/>
            <p:cNvSpPr/>
            <p:nvPr/>
          </p:nvSpPr>
          <p:spPr>
            <a:xfrm>
              <a:off x="8901232" y="155850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846050" y="1605858"/>
              <a:ext cx="2566458" cy="83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600" b="1" dirty="0">
                  <a:solidFill>
                    <a:prstClr val="white"/>
                  </a:solidFill>
                </a:rPr>
                <a:t>CentroEsportivo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</a:t>
              </a:r>
              <a:r>
                <a:rPr lang="pt-BR" sz="1200" dirty="0" err="1">
                  <a:solidFill>
                    <a:prstClr val="white"/>
                  </a:solidFill>
                </a:rPr>
                <a:t>Component</a:t>
              </a:r>
              <a:r>
                <a:rPr lang="pt-BR" sz="1200" dirty="0">
                  <a:solidFill>
                    <a:prstClr val="white"/>
                  </a:solidFill>
                </a:rPr>
                <a:t>: </a:t>
              </a:r>
              <a:r>
                <a:rPr lang="pt-BR" sz="1200" dirty="0" err="1">
                  <a:solidFill>
                    <a:prstClr val="white"/>
                  </a:solidFill>
                </a:rPr>
                <a:t>Rest</a:t>
              </a:r>
              <a:r>
                <a:rPr lang="pt-BR" sz="1200" dirty="0">
                  <a:solidFill>
                    <a:prstClr val="white"/>
                  </a:solidFill>
                </a:rPr>
                <a:t> </a:t>
              </a:r>
              <a:r>
                <a:rPr lang="pt-BR" sz="1200" dirty="0" err="1">
                  <a:solidFill>
                    <a:prstClr val="white"/>
                  </a:solidFill>
                </a:rPr>
                <a:t>Controller</a:t>
              </a:r>
              <a:r>
                <a:rPr lang="pt-BR" sz="12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/>
            <p:cNvSpPr/>
            <p:nvPr/>
          </p:nvSpPr>
          <p:spPr>
            <a:xfrm>
              <a:off x="9046625" y="2904955"/>
              <a:ext cx="2566458" cy="301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Controle </a:t>
              </a:r>
              <a:r>
                <a:rPr lang="pt-PT" altLang="pt-BR" sz="1200" dirty="0">
                  <a:solidFill>
                    <a:prstClr val="white"/>
                  </a:solidFill>
                </a:rPr>
                <a:t>do CentroEsporivo</a:t>
              </a:r>
            </a:p>
          </p:txBody>
        </p:sp>
      </p:grpSp>
      <p:grpSp>
        <p:nvGrpSpPr>
          <p:cNvPr id="22" name="Group 38"/>
          <p:cNvGrpSpPr/>
          <p:nvPr/>
        </p:nvGrpSpPr>
        <p:grpSpPr>
          <a:xfrm>
            <a:off x="3167825" y="4252482"/>
            <a:ext cx="2149983" cy="1311224"/>
            <a:chOff x="8695659" y="1548927"/>
            <a:chExt cx="2647332" cy="2016224"/>
          </a:xfrm>
        </p:grpSpPr>
        <p:sp>
          <p:nvSpPr>
            <p:cNvPr id="23" name="Retângulo 118"/>
            <p:cNvSpPr/>
            <p:nvPr/>
          </p:nvSpPr>
          <p:spPr>
            <a:xfrm>
              <a:off x="8858634" y="1548927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119"/>
            <p:cNvSpPr/>
            <p:nvPr/>
          </p:nvSpPr>
          <p:spPr>
            <a:xfrm>
              <a:off x="8776533" y="1563902"/>
              <a:ext cx="2566458" cy="846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600" b="1" dirty="0">
                  <a:solidFill>
                    <a:prstClr val="white"/>
                  </a:solidFill>
                </a:rPr>
                <a:t>Locatarario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</a:t>
              </a:r>
              <a:r>
                <a:rPr lang="pt-BR" sz="1200" dirty="0" err="1">
                  <a:solidFill>
                    <a:prstClr val="white"/>
                  </a:solidFill>
                </a:rPr>
                <a:t>Component:Rest</a:t>
              </a:r>
              <a:r>
                <a:rPr lang="pt-BR" sz="1200" dirty="0">
                  <a:solidFill>
                    <a:prstClr val="white"/>
                  </a:solidFill>
                </a:rPr>
                <a:t> </a:t>
              </a:r>
              <a:r>
                <a:rPr lang="pt-BR" sz="1200" dirty="0" err="1">
                  <a:solidFill>
                    <a:prstClr val="white"/>
                  </a:solidFill>
                </a:rPr>
                <a:t>Controller</a:t>
              </a:r>
              <a:r>
                <a:rPr lang="pt-BR" sz="12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2" name="Retângulo 20"/>
            <p:cNvSpPr/>
            <p:nvPr/>
          </p:nvSpPr>
          <p:spPr>
            <a:xfrm>
              <a:off x="8695659" y="2911702"/>
              <a:ext cx="2566458" cy="304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Controle do </a:t>
              </a:r>
              <a:r>
                <a:rPr lang="pt-PT" altLang="pt-BR" sz="1200" dirty="0">
                  <a:solidFill>
                    <a:prstClr val="white"/>
                  </a:solidFill>
                </a:rPr>
                <a:t>Locatario</a:t>
              </a:r>
            </a:p>
          </p:txBody>
        </p:sp>
      </p:grpSp>
      <p:sp>
        <p:nvSpPr>
          <p:cNvPr id="43" name="Text Box 42"/>
          <p:cNvSpPr txBox="1"/>
          <p:nvPr/>
        </p:nvSpPr>
        <p:spPr>
          <a:xfrm>
            <a:off x="352425" y="157048"/>
            <a:ext cx="1123759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sym typeface="+mn-ea"/>
              </a:rPr>
              <a:t>Diagrama – Visão – Componentes – Web </a:t>
            </a:r>
            <a:r>
              <a:rPr lang="pt-BR" sz="2800" dirty="0" err="1">
                <a:solidFill>
                  <a:srgbClr val="000000"/>
                </a:solidFill>
                <a:sym typeface="+mn-ea"/>
              </a:rPr>
              <a:t>Application</a:t>
            </a:r>
            <a:r>
              <a:rPr lang="pt-BR" dirty="0">
                <a:sym typeface="+mn-ea"/>
              </a:rPr>
              <a:t> </a:t>
            </a:r>
            <a:endParaRPr lang="pt-BR" dirty="0"/>
          </a:p>
          <a:p>
            <a:endParaRPr lang="en-US" dirty="0"/>
          </a:p>
        </p:txBody>
      </p:sp>
      <p:grpSp>
        <p:nvGrpSpPr>
          <p:cNvPr id="61" name="Group 38"/>
          <p:cNvGrpSpPr/>
          <p:nvPr/>
        </p:nvGrpSpPr>
        <p:grpSpPr>
          <a:xfrm>
            <a:off x="10009675" y="4248847"/>
            <a:ext cx="2134802" cy="1318493"/>
            <a:chOff x="8754174" y="1524475"/>
            <a:chExt cx="2647632" cy="2016224"/>
          </a:xfrm>
        </p:grpSpPr>
        <p:sp>
          <p:nvSpPr>
            <p:cNvPr id="63" name="Retângulo 118"/>
            <p:cNvSpPr/>
            <p:nvPr/>
          </p:nvSpPr>
          <p:spPr>
            <a:xfrm>
              <a:off x="8835644" y="1524475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119"/>
            <p:cNvSpPr/>
            <p:nvPr/>
          </p:nvSpPr>
          <p:spPr>
            <a:xfrm>
              <a:off x="8754174" y="1583057"/>
              <a:ext cx="2647632" cy="80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600" b="1" dirty="0">
                  <a:solidFill>
                    <a:prstClr val="white"/>
                  </a:solidFill>
                </a:rPr>
                <a:t>Agendamentos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</a:t>
              </a:r>
              <a:r>
                <a:rPr lang="pt-BR" sz="1200" dirty="0" err="1">
                  <a:solidFill>
                    <a:prstClr val="white"/>
                  </a:solidFill>
                </a:rPr>
                <a:t>Component</a:t>
              </a:r>
              <a:r>
                <a:rPr lang="pt-BR" sz="1200" dirty="0">
                  <a:solidFill>
                    <a:prstClr val="white"/>
                  </a:solidFill>
                </a:rPr>
                <a:t>:  </a:t>
              </a:r>
              <a:r>
                <a:rPr lang="pt-BR" sz="1200" dirty="0" err="1">
                  <a:solidFill>
                    <a:prstClr val="white"/>
                  </a:solidFill>
                </a:rPr>
                <a:t>Rest</a:t>
              </a:r>
              <a:r>
                <a:rPr lang="pt-BR" sz="1200" dirty="0">
                  <a:solidFill>
                    <a:prstClr val="white"/>
                  </a:solidFill>
                </a:rPr>
                <a:t> </a:t>
              </a:r>
              <a:r>
                <a:rPr lang="pt-BR" sz="1200" dirty="0" err="1">
                  <a:solidFill>
                    <a:prstClr val="white"/>
                  </a:solidFill>
                </a:rPr>
                <a:t>Controller</a:t>
              </a:r>
              <a:r>
                <a:rPr lang="pt-BR" sz="12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8810989" y="2979574"/>
              <a:ext cx="2566458" cy="30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Controle d</a:t>
              </a:r>
              <a:r>
                <a:rPr lang="pt-PT" altLang="pt-BR" sz="1200" dirty="0">
                  <a:solidFill>
                    <a:prstClr val="white"/>
                  </a:solidFill>
                </a:rPr>
                <a:t>e Agendamentos</a:t>
              </a:r>
            </a:p>
          </p:txBody>
        </p:sp>
      </p:grpSp>
      <p:cxnSp>
        <p:nvCxnSpPr>
          <p:cNvPr id="4" name="Conector de Seta Reta 107"/>
          <p:cNvCxnSpPr>
            <a:cxnSpLocks/>
          </p:cNvCxnSpPr>
          <p:nvPr/>
        </p:nvCxnSpPr>
        <p:spPr>
          <a:xfrm flipV="1">
            <a:off x="7434886" y="4908094"/>
            <a:ext cx="341309" cy="49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38">
            <a:extLst>
              <a:ext uri="{FF2B5EF4-FFF2-40B4-BE49-F238E27FC236}">
                <a16:creationId xmlns:a16="http://schemas.microsoft.com/office/drawing/2014/main" id="{4EBBFC9C-1DF9-4A6F-8A40-538CCE718358}"/>
              </a:ext>
            </a:extLst>
          </p:cNvPr>
          <p:cNvGrpSpPr/>
          <p:nvPr/>
        </p:nvGrpSpPr>
        <p:grpSpPr>
          <a:xfrm>
            <a:off x="3928548" y="1133991"/>
            <a:ext cx="2167452" cy="1899850"/>
            <a:chOff x="8867421" y="1547039"/>
            <a:chExt cx="2376264" cy="2016224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993CE81-99DA-4027-B6DC-BF33269C9E8F}"/>
                </a:ext>
              </a:extLst>
            </p:cNvPr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9C4ED83-53A4-411F-8C3A-71B83109BC1A}"/>
                </a:ext>
              </a:extLst>
            </p:cNvPr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33" name="Retângulo 20">
              <a:extLst>
                <a:ext uri="{FF2B5EF4-FFF2-40B4-BE49-F238E27FC236}">
                  <a16:creationId xmlns:a16="http://schemas.microsoft.com/office/drawing/2014/main" id="{B47C07C1-929B-43B6-A612-7584787622FC}"/>
                </a:ext>
              </a:extLst>
            </p:cNvPr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069728" y="694481"/>
            <a:ext cx="9027487" cy="57243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E7FC574B-4054-4668-BD36-0F5D5F5C8DA9}"/>
              </a:ext>
            </a:extLst>
          </p:cNvPr>
          <p:cNvCxnSpPr>
            <a:cxnSpLocks/>
          </p:cNvCxnSpPr>
          <p:nvPr/>
        </p:nvCxnSpPr>
        <p:spPr>
          <a:xfrm flipV="1">
            <a:off x="9724974" y="4865344"/>
            <a:ext cx="341309" cy="49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07">
            <a:extLst>
              <a:ext uri="{FF2B5EF4-FFF2-40B4-BE49-F238E27FC236}">
                <a16:creationId xmlns:a16="http://schemas.microsoft.com/office/drawing/2014/main" id="{87535F3B-349D-42F5-BF03-C7F0E26B0E6F}"/>
              </a:ext>
            </a:extLst>
          </p:cNvPr>
          <p:cNvCxnSpPr>
            <a:cxnSpLocks/>
          </p:cNvCxnSpPr>
          <p:nvPr/>
        </p:nvCxnSpPr>
        <p:spPr>
          <a:xfrm flipV="1">
            <a:off x="5238303" y="4851924"/>
            <a:ext cx="341309" cy="49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F61BA03D-09C9-4CDA-9AA0-7459B1EE8A17}"/>
              </a:ext>
            </a:extLst>
          </p:cNvPr>
          <p:cNvCxnSpPr>
            <a:cxnSpLocks/>
          </p:cNvCxnSpPr>
          <p:nvPr/>
        </p:nvCxnSpPr>
        <p:spPr>
          <a:xfrm flipH="1">
            <a:off x="2782169" y="1909676"/>
            <a:ext cx="114637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F8B8441F-D7A3-4068-BC15-F853813B13FA}"/>
              </a:ext>
            </a:extLst>
          </p:cNvPr>
          <p:cNvCxnSpPr>
            <a:cxnSpLocks/>
          </p:cNvCxnSpPr>
          <p:nvPr/>
        </p:nvCxnSpPr>
        <p:spPr>
          <a:xfrm flipH="1">
            <a:off x="6096000" y="1953921"/>
            <a:ext cx="114637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63073F6E-D5CE-4D81-8266-2203C56170F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275657" y="2841221"/>
            <a:ext cx="3307814" cy="14210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07">
            <a:extLst>
              <a:ext uri="{FF2B5EF4-FFF2-40B4-BE49-F238E27FC236}">
                <a16:creationId xmlns:a16="http://schemas.microsoft.com/office/drawing/2014/main" id="{913386FE-4D3A-4B8B-A952-30730044FB3E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6495780" y="2841221"/>
            <a:ext cx="1374117" cy="13897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0F1C0A30-727E-4B9B-95AD-0BE2B401EC6C}"/>
              </a:ext>
            </a:extLst>
          </p:cNvPr>
          <p:cNvCxnSpPr>
            <a:cxnSpLocks/>
            <a:stCxn id="120" idx="0"/>
            <a:endCxn id="18" idx="2"/>
          </p:cNvCxnSpPr>
          <p:nvPr/>
        </p:nvCxnSpPr>
        <p:spPr>
          <a:xfrm flipH="1" flipV="1">
            <a:off x="8477565" y="2841221"/>
            <a:ext cx="290218" cy="1442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6F2B98A3-63B0-4BEB-A055-9C3C3642B4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9005408" y="2818808"/>
            <a:ext cx="2071668" cy="14683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255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gabriel ferraz</cp:lastModifiedBy>
  <cp:revision>16</cp:revision>
  <dcterms:created xsi:type="dcterms:W3CDTF">2021-11-25T00:26:48Z</dcterms:created>
  <dcterms:modified xsi:type="dcterms:W3CDTF">2021-11-25T23:02:03Z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