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5AC7C-09AD-6C30-1251-97444008F979}" v="686" dt="2025-07-12T05:19:28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643C1A28-55D9-8F1E-C82F-285C9424759A}"/>
              </a:ext>
            </a:extLst>
          </p:cNvPr>
          <p:cNvSpPr/>
          <p:nvPr/>
        </p:nvSpPr>
        <p:spPr>
          <a:xfrm>
            <a:off x="424961" y="2110153"/>
            <a:ext cx="4982307" cy="9671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593CF9D-6FEB-5AC1-9C3B-0091FE4D074C}"/>
              </a:ext>
            </a:extLst>
          </p:cNvPr>
          <p:cNvSpPr/>
          <p:nvPr/>
        </p:nvSpPr>
        <p:spPr>
          <a:xfrm>
            <a:off x="411689" y="907432"/>
            <a:ext cx="4982307" cy="10550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2CC76B0-92D0-5526-7E16-9A3E75CBC4EA}"/>
              </a:ext>
            </a:extLst>
          </p:cNvPr>
          <p:cNvSpPr/>
          <p:nvPr/>
        </p:nvSpPr>
        <p:spPr>
          <a:xfrm>
            <a:off x="6592454" y="4318000"/>
            <a:ext cx="5449454" cy="2320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02211"/>
            <a:ext cx="9144000" cy="518545"/>
          </a:xfrm>
        </p:spPr>
        <p:txBody>
          <a:bodyPr>
            <a:normAutofit/>
          </a:bodyPr>
          <a:lstStyle/>
          <a:p>
            <a:r>
              <a:rPr lang="es-ES" sz="2800" dirty="0">
                <a:solidFill>
                  <a:srgbClr val="215E99"/>
                </a:solidFill>
              </a:rPr>
              <a:t>Reporte estadístico de ventas en una tienda de </a:t>
            </a:r>
            <a:r>
              <a:rPr lang="es-ES" sz="2800" dirty="0" err="1">
                <a:solidFill>
                  <a:srgbClr val="215E99"/>
                </a:solidFill>
              </a:rPr>
              <a:t>Retail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3774" y="985359"/>
            <a:ext cx="5506528" cy="893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140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Calibri"/>
                <a:cs typeface="Calibri"/>
              </a:rPr>
              <a:t>Objetivos: 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es-ES" sz="140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Calibri"/>
                <a:cs typeface="Calibri"/>
              </a:rPr>
              <a:t>Descubrir las tendencias de los clientes de la tienda.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es-ES" sz="140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Calibri"/>
                <a:cs typeface="Calibri"/>
              </a:rPr>
              <a:t>Analizar las ventas para hallar patrones importantes de compras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845B35-322F-FBFD-EC40-54303299D60C}"/>
              </a:ext>
            </a:extLst>
          </p:cNvPr>
          <p:cNvSpPr txBox="1"/>
          <p:nvPr/>
        </p:nvSpPr>
        <p:spPr>
          <a:xfrm>
            <a:off x="573151" y="2146112"/>
            <a:ext cx="458350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40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Calibri"/>
                <a:cs typeface="Calibri"/>
              </a:rPr>
              <a:t>Descripción de datos:</a:t>
            </a:r>
            <a:endParaRPr lang="es-ES"/>
          </a:p>
          <a:p>
            <a:r>
              <a:rPr lang="es-ES" sz="140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Calibri"/>
                <a:cs typeface="Calibri"/>
              </a:rPr>
              <a:t>El set de datos encapsula las ventas totales dentro de un año y un día. Por lo cual, es </a:t>
            </a:r>
            <a:r>
              <a:rPr lang="es-ES" sz="1400" dirty="0" err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Calibri"/>
                <a:cs typeface="Calibri"/>
              </a:rPr>
              <a:t>putil</a:t>
            </a:r>
            <a:r>
              <a:rPr lang="es-ES" sz="1400" dirty="0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Calibri"/>
                <a:cs typeface="Calibri"/>
              </a:rPr>
              <a:t> para poder ver la moda entre temporadas y meses.</a:t>
            </a:r>
          </a:p>
        </p:txBody>
      </p:sp>
      <p:pic>
        <p:nvPicPr>
          <p:cNvPr id="5" name="Imagen 4" descr="Gráfico&#10;&#10;El contenido generado por IA puede ser incorrecto.">
            <a:extLst>
              <a:ext uri="{FF2B5EF4-FFF2-40B4-BE49-F238E27FC236}">
                <a16:creationId xmlns:a16="http://schemas.microsoft.com/office/drawing/2014/main" id="{1A973BBB-F712-D83A-018F-DD97BD04B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37" y="3367488"/>
            <a:ext cx="3148642" cy="1704531"/>
          </a:xfrm>
          <a:prstGeom prst="rect">
            <a:avLst/>
          </a:prstGeom>
        </p:spPr>
      </p:pic>
      <p:pic>
        <p:nvPicPr>
          <p:cNvPr id="6" name="Imagen 5" descr="Gráfico&#10;&#10;El contenido generado por IA puede ser incorrecto.">
            <a:extLst>
              <a:ext uri="{FF2B5EF4-FFF2-40B4-BE49-F238E27FC236}">
                <a16:creationId xmlns:a16="http://schemas.microsoft.com/office/drawing/2014/main" id="{43F54773-B5D5-889D-4535-ADB7C0CE3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71" y="3378678"/>
            <a:ext cx="3138669" cy="1710907"/>
          </a:xfrm>
          <a:prstGeom prst="rect">
            <a:avLst/>
          </a:prstGeom>
        </p:spPr>
      </p:pic>
      <p:pic>
        <p:nvPicPr>
          <p:cNvPr id="7" name="Imagen 6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55188695-1115-F33F-B1CB-4B724B07A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812" y="992091"/>
            <a:ext cx="3134265" cy="1394495"/>
          </a:xfrm>
          <a:prstGeom prst="rect">
            <a:avLst/>
          </a:prstGeom>
        </p:spPr>
      </p:pic>
      <p:pic>
        <p:nvPicPr>
          <p:cNvPr id="8" name="Imagen 7" descr="Gráfico, Gráfico de cajas y bigotes&#10;&#10;El contenido generado por IA puede ser incorrecto.">
            <a:extLst>
              <a:ext uri="{FF2B5EF4-FFF2-40B4-BE49-F238E27FC236}">
                <a16:creationId xmlns:a16="http://schemas.microsoft.com/office/drawing/2014/main" id="{47221028-668B-CA43-6523-97157B17F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9100867" y="2650005"/>
            <a:ext cx="3119888" cy="157236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F57AFC3-D5E1-FA14-BC60-9F265DF0BC41}"/>
              </a:ext>
            </a:extLst>
          </p:cNvPr>
          <p:cNvSpPr txBox="1"/>
          <p:nvPr/>
        </p:nvSpPr>
        <p:spPr>
          <a:xfrm>
            <a:off x="9099070" y="906373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200" dirty="0">
              <a:solidFill>
                <a:schemeClr val="tx2">
                  <a:lumMod val="76000"/>
                  <a:lumOff val="24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/>
              <a:buChar char="§"/>
            </a:pPr>
            <a:r>
              <a:rPr lang="es-ES" sz="110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Times New Roman"/>
              </a:rPr>
              <a:t>Las ventas muestran una gran concentración en ventas totales bajas, siendo las más altas solo la minoría cada mes.</a:t>
            </a:r>
            <a:endParaRPr lang="en-US" sz="1100">
              <a:solidFill>
                <a:schemeClr val="tx2">
                  <a:lumMod val="76000"/>
                  <a:lumOff val="24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/>
              <a:buChar char="§"/>
            </a:pPr>
            <a:r>
              <a:rPr lang="es-ES" sz="1100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Times New Roman"/>
              </a:rPr>
              <a:t>Asimismo, no se puede ver un patrón por edad ni género ni categoría.</a:t>
            </a:r>
            <a:endParaRPr lang="es-ES" sz="1100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pPr algn="l"/>
            <a:endParaRPr lang="es-ES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495E3E3-0B99-AD5D-37F8-6F2F40498E88}"/>
              </a:ext>
            </a:extLst>
          </p:cNvPr>
          <p:cNvSpPr txBox="1"/>
          <p:nvPr/>
        </p:nvSpPr>
        <p:spPr>
          <a:xfrm>
            <a:off x="3372929" y="5342627"/>
            <a:ext cx="2743200" cy="15168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ts val="1350"/>
              </a:lnSpc>
              <a:buFont typeface="Arial,Sans-Serif"/>
              <a:buChar char="•"/>
            </a:pPr>
            <a:r>
              <a:rPr lang="es-ES" sz="1200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Arial"/>
              </a:rPr>
              <a:t>Como muestra el </a:t>
            </a:r>
            <a:r>
              <a:rPr lang="es-ES" sz="1100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Arial"/>
              </a:rPr>
              <a:t>gráfico, el mes con más ventas de parte de hombres es en Mayo, mientras que para las mujeres es en Diciembre.</a:t>
            </a:r>
            <a:r>
              <a:rPr lang="en-US" sz="1100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Arial"/>
              </a:rPr>
              <a:t>​</a:t>
            </a:r>
          </a:p>
          <a:p>
            <a:pPr marL="342900" indent="-342900">
              <a:lnSpc>
                <a:spcPts val="1350"/>
              </a:lnSpc>
              <a:buFont typeface="Arial,Sans-Serif"/>
              <a:buChar char="•"/>
            </a:pPr>
            <a:r>
              <a:rPr lang="es-ES" sz="1100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Arial"/>
              </a:rPr>
              <a:t>La menor cantidad de ventas de parte de hombres se ve en Septiembre, mientras que para las mujeres es en Julio.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08E185-EB2C-2BEA-0479-883AE08BE350}"/>
              </a:ext>
            </a:extLst>
          </p:cNvPr>
          <p:cNvSpPr txBox="1"/>
          <p:nvPr/>
        </p:nvSpPr>
        <p:spPr>
          <a:xfrm>
            <a:off x="6363418" y="2725947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endParaRPr lang="es-ES" sz="1000" dirty="0">
              <a:solidFill>
                <a:schemeClr val="tx2">
                  <a:lumMod val="76000"/>
                  <a:lumOff val="24000"/>
                </a:schemeClr>
              </a:solidFill>
              <a:latin typeface="Arial"/>
              <a:cs typeface="Arial"/>
            </a:endParaRPr>
          </a:p>
          <a:p>
            <a:pPr marL="228600" indent="-228600">
              <a:lnSpc>
                <a:spcPts val="1200"/>
              </a:lnSpc>
              <a:buFont typeface=""/>
              <a:buChar char="•"/>
            </a:pPr>
            <a:r>
              <a:rPr lang="es-ES" sz="1100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Arial"/>
              </a:rPr>
              <a:t>Se puede notar que en general, la mayoría de las ventas caen en un rango de 25 - 900 como valor cada una. ​</a:t>
            </a:r>
          </a:p>
          <a:p>
            <a:pPr marL="228600" indent="-228600">
              <a:lnSpc>
                <a:spcPts val="1200"/>
              </a:lnSpc>
              <a:buFont typeface=""/>
              <a:buChar char="•"/>
            </a:pPr>
            <a:r>
              <a:rPr lang="es-ES" sz="1100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Arial"/>
              </a:rPr>
              <a:t>La única categoría con valores atípicos es </a:t>
            </a:r>
            <a:r>
              <a:rPr lang="es-ES" sz="1100" err="1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Arial"/>
              </a:rPr>
              <a:t>Clothing</a:t>
            </a:r>
            <a:r>
              <a:rPr lang="es-ES" sz="1100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Arial"/>
              </a:rPr>
              <a:t>, de parte del género masculino; haciendo alusión a que los hombres no hacen compras muy grandes en ropa.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B1172F1-62C5-8CCF-68EA-53F2C5C9D60F}"/>
              </a:ext>
            </a:extLst>
          </p:cNvPr>
          <p:cNvSpPr txBox="1"/>
          <p:nvPr/>
        </p:nvSpPr>
        <p:spPr>
          <a:xfrm>
            <a:off x="66135" y="5357004"/>
            <a:ext cx="3217654" cy="8676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ts val="900"/>
              </a:lnSpc>
              <a:buFont typeface=""/>
              <a:buChar char="•"/>
            </a:pPr>
            <a:r>
              <a:rPr lang="es-ES" sz="1050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Arial"/>
              </a:rPr>
              <a:t>Durante el mes de Marzo, la categoría de electrónica tuvo una baja de ventas muy significativa</a:t>
            </a:r>
            <a:endParaRPr lang="es-ES" dirty="0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pPr marL="228600" indent="-228600">
              <a:lnSpc>
                <a:spcPts val="900"/>
              </a:lnSpc>
              <a:buFont typeface=""/>
              <a:buChar char="•"/>
            </a:pPr>
            <a:r>
              <a:rPr lang="en-US" sz="1050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Arial"/>
              </a:rPr>
              <a:t>​</a:t>
            </a:r>
            <a:endParaRPr lang="en-US" dirty="0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pPr marL="228600" indent="-228600">
              <a:lnSpc>
                <a:spcPts val="900"/>
              </a:lnSpc>
              <a:buFont typeface=""/>
              <a:buChar char="•"/>
            </a:pPr>
            <a:r>
              <a:rPr lang="es-ES" sz="1050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Arial"/>
              </a:rPr>
              <a:t>Los mejores meses para cada categoría es:​</a:t>
            </a:r>
          </a:p>
          <a:p>
            <a:pPr marL="228600" lvl="1" indent="-228600">
              <a:lnSpc>
                <a:spcPts val="825"/>
              </a:lnSpc>
              <a:buFont typeface="Courier New,monospace"/>
              <a:buChar char="o"/>
            </a:pPr>
            <a:r>
              <a:rPr lang="es-ES" sz="1050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Arial"/>
              </a:rPr>
              <a:t>Ropa: Noviembre</a:t>
            </a:r>
            <a:r>
              <a:rPr lang="en-US" sz="1050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Arial"/>
              </a:rPr>
              <a:t>​</a:t>
            </a:r>
          </a:p>
          <a:p>
            <a:pPr marL="228600" lvl="1" indent="-228600">
              <a:lnSpc>
                <a:spcPts val="825"/>
              </a:lnSpc>
              <a:buFont typeface="Courier New,monospace"/>
              <a:buChar char="o"/>
            </a:pPr>
            <a:r>
              <a:rPr lang="es-ES" sz="1050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Arial"/>
              </a:rPr>
              <a:t>Electrónica: Junio</a:t>
            </a:r>
            <a:r>
              <a:rPr lang="en-US" sz="1050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Arial"/>
              </a:rPr>
              <a:t>​</a:t>
            </a:r>
          </a:p>
          <a:p>
            <a:pPr marL="228600" lvl="1" indent="-228600">
              <a:lnSpc>
                <a:spcPts val="825"/>
              </a:lnSpc>
              <a:buFont typeface="Courier New,monospace"/>
              <a:buChar char="o"/>
            </a:pPr>
            <a:r>
              <a:rPr lang="es-ES" sz="1050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Arial"/>
              </a:rPr>
              <a:t>Belleza: Julio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145A99F-3F1E-DF3B-BADB-BF8AA57D2ED0}"/>
              </a:ext>
            </a:extLst>
          </p:cNvPr>
          <p:cNvSpPr txBox="1"/>
          <p:nvPr/>
        </p:nvSpPr>
        <p:spPr>
          <a:xfrm>
            <a:off x="6638419" y="4323991"/>
            <a:ext cx="5385954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050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Times New Roman"/>
              </a:rPr>
              <a:t>Conclusiones y recomendaciones:</a:t>
            </a:r>
            <a:endParaRPr lang="es-ES" sz="1050">
              <a:solidFill>
                <a:schemeClr val="tx2">
                  <a:lumMod val="76000"/>
                  <a:lumOff val="24000"/>
                </a:schemeClr>
              </a:solidFill>
              <a:latin typeface="Times New Roman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s-ES" sz="1000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Times New Roman"/>
              </a:rPr>
              <a:t>Si se supiera el hemisferio en el cual este </a:t>
            </a:r>
            <a:r>
              <a:rPr lang="es-ES" sz="1000" err="1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Times New Roman"/>
              </a:rPr>
              <a:t>dataset</a:t>
            </a:r>
            <a:r>
              <a:rPr lang="es-ES" sz="1000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Times New Roman"/>
              </a:rPr>
              <a:t> fue obtenido, podríamos predecir que durante el mes de Junio y Julio, la gente busca contrarrestar las altas o bajas temperaturas de la temporada (Aire acondicionado y protector solar para el hemisferio norte por verano, calefactores y cremas corporales para el hemisferio sur por invierno).</a:t>
            </a:r>
            <a:endParaRPr lang="en-US" sz="1000">
              <a:solidFill>
                <a:schemeClr val="tx2">
                  <a:lumMod val="76000"/>
                  <a:lumOff val="24000"/>
                </a:schemeClr>
              </a:solidFill>
              <a:latin typeface="Times New Roman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s-ES" sz="1000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Times New Roman"/>
              </a:rPr>
              <a:t>La clientela masculina es menos propensa a gastar una gran cantidad en ropa. Por lo cual, dependiendo de la dirección de la tienda, o apelan más al público femenino en este aspecto, o compran más lotes de ropa práctica y en tendencia para los hombres.</a:t>
            </a:r>
            <a:endParaRPr lang="en-US" sz="1000" dirty="0">
              <a:solidFill>
                <a:schemeClr val="tx2">
                  <a:lumMod val="76000"/>
                  <a:lumOff val="24000"/>
                </a:schemeClr>
              </a:solidFill>
              <a:latin typeface="Times New Roman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s-ES" sz="1000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Times New Roman"/>
              </a:rPr>
              <a:t>Las ventas por género afirman que los hombres compran más para el mes de la madre, mientras que las mujeres compran más para Navidad.</a:t>
            </a:r>
            <a:endParaRPr lang="en-US" sz="1000">
              <a:solidFill>
                <a:schemeClr val="tx2">
                  <a:lumMod val="76000"/>
                  <a:lumOff val="24000"/>
                </a:schemeClr>
              </a:solidFill>
              <a:latin typeface="Times New Roman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s-ES" sz="1000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Times New Roman"/>
              </a:rPr>
              <a:t>Debido a que las ventas en general son las más bajas en septiembre, hay que evitar tomar </a:t>
            </a:r>
            <a:r>
              <a:rPr lang="es-ES" sz="1000" err="1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Times New Roman"/>
              </a:rPr>
              <a:t>riesgoa</a:t>
            </a:r>
            <a:r>
              <a:rPr lang="es-ES" sz="1000" dirty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Times New Roman"/>
              </a:rPr>
              <a:t> de inversión por esas fechas.</a:t>
            </a:r>
            <a:endParaRPr lang="es-ES" sz="1000">
              <a:solidFill>
                <a:schemeClr val="tx2">
                  <a:lumMod val="76000"/>
                  <a:lumOff val="2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Reporte estadístico de ventas en una tienda de Retail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144</cp:revision>
  <dcterms:created xsi:type="dcterms:W3CDTF">2025-07-12T04:06:38Z</dcterms:created>
  <dcterms:modified xsi:type="dcterms:W3CDTF">2025-07-12T05:19:52Z</dcterms:modified>
</cp:coreProperties>
</file>