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2" r:id="rId5"/>
    <p:sldId id="261" r:id="rId6"/>
    <p:sldId id="266" r:id="rId7"/>
    <p:sldId id="265" r:id="rId8"/>
    <p:sldId id="264" r:id="rId9"/>
    <p:sldId id="258" r:id="rId10"/>
    <p:sldId id="260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48" autoAdjust="0"/>
  </p:normalViewPr>
  <p:slideViewPr>
    <p:cSldViewPr snapToGrid="0">
      <p:cViewPr varScale="1">
        <p:scale>
          <a:sx n="53" d="100"/>
          <a:sy n="53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00C6-8610-47F9-BACC-83CC5F411237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9D07-A7C7-4776-9368-D3CB47DC1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4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若所有参考像素都不可用，则参考像素都用固定值填充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69D07-A7C7-4776-9368-D3CB47DC10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1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</a:p>
          <a:p>
            <a:r>
              <a:rPr lang="en-US" altLang="zh-CN" dirty="0"/>
              <a:t>Intra Coding of the HEVC Standard</a:t>
            </a:r>
          </a:p>
          <a:p>
            <a:r>
              <a:rPr lang="en-US" altLang="zh-CN" dirty="0"/>
              <a:t>Overview of the High Efficiency Video Coding (HEVC) standard</a:t>
            </a:r>
          </a:p>
          <a:p>
            <a:r>
              <a:rPr lang="en-US" altLang="zh-CN"/>
              <a:t>Review on Intra-prediction in High Efficiency Video Coding (HEVC) Standard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69D07-A7C7-4776-9368-D3CB47DC10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5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RD-Cost: amount of </a:t>
            </a:r>
            <a:r>
              <a:rPr lang="en-US" altLang="zh-CN" i="1" dirty="0"/>
              <a:t>distortion</a:t>
            </a:r>
            <a:r>
              <a:rPr lang="en-US" altLang="zh-CN" dirty="0"/>
              <a:t> (loss of video quality) against the amount of data required to encode the video</a:t>
            </a:r>
          </a:p>
          <a:p>
            <a:r>
              <a:rPr lang="en-US" altLang="zh-CN" dirty="0"/>
              <a:t>BD-rate: measures the bitrate reduction offered by a codec while maintaining the same quality as measured by objective metrics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69D07-A7C7-4776-9368-D3CB47DC10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3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the computational overhead by 61.77% on average</a:t>
            </a:r>
          </a:p>
          <a:p>
            <a:r>
              <a:rPr lang="en-GB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3.91% (BD rate) degradation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69D07-A7C7-4776-9368-D3CB47DC10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7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around 71.2% encoding time with BDBR increased by 1.75%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BDPSNR decreased by 0.093dB on average in all I frame encode scheme compared with HEVC testing model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69D07-A7C7-4776-9368-D3CB47DC10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6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70126-612C-4A2E-A12A-19861842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49F58F-7E54-40F7-8A77-83FA0E108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C6C02-D295-481F-903A-D9B9D3C8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7CE57-5E0C-48EC-9633-07567ED8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49C87-5C04-4429-84F4-022E594D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89C0A-67A1-4151-A09C-D9E960DD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92C53-739F-4647-ABC0-3FE73A231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A8612-EB7E-4D03-992F-22521138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A27AA-DE6A-4D1E-91AB-7E6BB63B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18F70-9BD5-4FDD-8917-CA77CA2F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F2ABD-1CBC-4CD4-8B81-13B1C0393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3E0CD4-5FC2-43C0-B095-9D9B306DF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104-D4D7-49AD-B849-901DCF52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7AA0E-E92C-4CCE-BECF-41005E5F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1D468-65BC-429E-8987-E2BB313F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4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430DD-4293-4902-9922-A6EA2962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EE9D2-8428-40B0-8CB5-81AD4ECB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36F11-1078-44EC-9E09-5F24D4CC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CD69D-47CF-4D60-8591-0A750EEA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E7573-560E-43EE-BFA3-18542A03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4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2FD1-4AEC-4EE0-85BD-1138C63D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F3190-06CF-4F96-A376-DFDA6798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4D151-B114-4137-BBE6-0698DBF7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4671A-B0F1-40AF-9771-752854B9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2A354-1E58-45D9-B876-A6261880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1DD7F-AC0E-4D4B-A12D-DD673A4F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00191-91D4-424A-834C-056850637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9715F-ABFC-4376-81E7-94586FB0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EBFFA-5A77-41BD-9E71-73DDC3F4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AE50A-95A3-4F8E-8DEB-BA7A3870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42742-1071-4130-98D9-63B1CC3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1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56376-610A-4E74-840A-C37BD291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81E31-2934-4E65-BC92-6F2F0700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A063D-5F4A-46B9-AD7B-FF182A11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A8B9B-A5D9-4845-8A03-56622EFE2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C85116-D4E3-403F-BD3D-D8ACFA27D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93B310-27C0-4217-ABB7-486D3113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C683C4-AC60-447A-B593-5035A89C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4F4A33-4B0B-46E5-A778-40A05F1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BF0C-65C6-4BD4-AEF2-4BE2B2F1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ADF955-EA8A-4B71-898F-87838D64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4D7EF-5626-4611-B540-E366CA0B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DBABCA-910D-4DE3-9750-2AE988A3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0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924C0-2EC2-4DAC-B25B-DDE3E030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264D5B-8C41-419D-A696-9F24FBB7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69CCD4-3760-417D-A248-AD1526ED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7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6F790-818D-43DB-802D-E56FDAC7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3A2A5-F189-42A9-A41F-FA13DF20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6BCFF-49C0-4A97-BD67-99FE6E56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EE868-B009-4B4D-B2CE-5B873204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E8401-9E0E-4407-86B6-F0C42A44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76118-0B25-4C10-BBA1-AE761D14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5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43620-EBEA-4AEC-8F1E-12E30C52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21380E-EB87-4221-ADED-0B49973DF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BD527F-E139-4DBD-B360-52B750EB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23BC7-E7EE-4700-86CD-2190561B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93EBB-1A95-443A-B286-BE4EE0F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61E21-185C-4865-8281-27A24B72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98688D-FB8B-48E9-9248-F84BC1D6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8B04-FA65-40D5-8F79-79AA1D1A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6C279-18C2-4C8D-A333-D3BC6B2FF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615C-B540-4D63-8861-400C49F98C4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6A972-F935-452B-B4F0-83E4F1243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DC202-05B8-464C-B26B-F0B741167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B099-19A5-403D-A032-3FA255FC1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5001-FDCE-462C-9A07-7E18B5F8A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8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oriented fast HEVC intra-mode Coding Unit depth prediction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9AFEF-4119-425B-B384-13D4CEFCC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2151"/>
            <a:ext cx="9144000" cy="483641"/>
          </a:xfrm>
        </p:spPr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Zekuan Zhang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9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3AD196-74AA-4139-91B0-2B1D436F9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1" y="2431473"/>
            <a:ext cx="11770295" cy="22930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741EC6-BB15-48AA-BE98-6326F77C0292}"/>
              </a:ext>
            </a:extLst>
          </p:cNvPr>
          <p:cNvSpPr txBox="1"/>
          <p:nvPr/>
        </p:nvSpPr>
        <p:spPr>
          <a:xfrm>
            <a:off x="736600" y="762000"/>
            <a:ext cx="53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predict the depths with ResNet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C75031-43C2-498C-A0B8-6B868BC32C10}"/>
              </a:ext>
            </a:extLst>
          </p:cNvPr>
          <p:cNvSpPr txBox="1"/>
          <p:nvPr/>
        </p:nvSpPr>
        <p:spPr>
          <a:xfrm>
            <a:off x="2496819" y="6248400"/>
            <a:ext cx="719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dirty="0">
                <a:solidFill>
                  <a:schemeClr val="bg1">
                    <a:lumMod val="65000"/>
                  </a:schemeClr>
                </a:solidFill>
              </a:rPr>
              <a:t>ResNet Oriented Fast Mode Decision Algorithm for HEVC Intra Coding 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9CD332-127D-4162-96D8-06B07902E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721" y="114493"/>
            <a:ext cx="3996355" cy="91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F07A7F-615D-4043-A6EE-AFA9BFE89452}"/>
              </a:ext>
            </a:extLst>
          </p:cNvPr>
          <p:cNvSpPr txBox="1"/>
          <p:nvPr/>
        </p:nvSpPr>
        <p:spPr>
          <a:xfrm>
            <a:off x="701040" y="349135"/>
            <a:ext cx="668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architectures to try…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72507E-082F-4CD3-94FB-9E325E4E4B14}"/>
              </a:ext>
            </a:extLst>
          </p:cNvPr>
          <p:cNvSpPr txBox="1"/>
          <p:nvPr/>
        </p:nvSpPr>
        <p:spPr>
          <a:xfrm>
            <a:off x="838892" y="1659285"/>
            <a:ext cx="87283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prediction with different CNN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predict all depths from 64x64 pictures (16 labels in total) with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predict all depths from 32x32 pictures (4 labels in total) with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A7B752-3F91-431A-A483-83CC3172E56D}"/>
              </a:ext>
            </a:extLst>
          </p:cNvPr>
          <p:cNvSpPr/>
          <p:nvPr/>
        </p:nvSpPr>
        <p:spPr>
          <a:xfrm>
            <a:off x="5203074" y="5293147"/>
            <a:ext cx="574548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altLang="zh-CN" sz="32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eplace</a:t>
            </a:r>
            <a:r>
              <a:rPr lang="en-GB" altLang="zh-CN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CNN with </a:t>
            </a:r>
            <a:r>
              <a:rPr lang="en-GB" altLang="zh-CN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6B88D-85C0-44CD-9032-84124E2E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7" y="639933"/>
            <a:ext cx="4250579" cy="96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9D5BC2-BE02-4D89-A16D-E729F5C42BF0}"/>
              </a:ext>
            </a:extLst>
          </p:cNvPr>
          <p:cNvSpPr txBox="1"/>
          <p:nvPr/>
        </p:nvSpPr>
        <p:spPr>
          <a:xfrm>
            <a:off x="1635760" y="2090172"/>
            <a:ext cx="7294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HEVC and CTU/CU/TU…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Intra-prediction, BD-Rate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8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GB" altLang="zh-CN" sz="2800" strike="sng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foundamentals</a:t>
            </a:r>
            <a:endParaRPr lang="en-GB" altLang="zh-CN" sz="2800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Other’s network structure and 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 practice…(dataset build/divide, data processing)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96D91E-D38B-45AD-9828-5829FB331DD9}"/>
              </a:ext>
            </a:extLst>
          </p:cNvPr>
          <p:cNvSpPr txBox="1"/>
          <p:nvPr/>
        </p:nvSpPr>
        <p:spPr>
          <a:xfrm>
            <a:off x="807918" y="610392"/>
            <a:ext cx="7302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HEVC encoder: intra-prediction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D30487-F20D-4238-8443-38B6A43A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3" y="1666750"/>
            <a:ext cx="4765221" cy="459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03B14C-D927-476A-9A03-7C9C24F2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79" y="1325826"/>
            <a:ext cx="5321573" cy="493420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A659CD-5466-4BDC-A345-5102352FB82A}"/>
              </a:ext>
            </a:extLst>
          </p:cNvPr>
          <p:cNvCxnSpPr>
            <a:cxnSpLocks/>
          </p:cNvCxnSpPr>
          <p:nvPr/>
        </p:nvCxnSpPr>
        <p:spPr>
          <a:xfrm flipH="1" flipV="1">
            <a:off x="2327564" y="4548249"/>
            <a:ext cx="581891" cy="6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8E7D20-BE52-40B4-B7A3-EF37F3BB4E63}"/>
              </a:ext>
            </a:extLst>
          </p:cNvPr>
          <p:cNvSpPr txBox="1"/>
          <p:nvPr/>
        </p:nvSpPr>
        <p:spPr>
          <a:xfrm>
            <a:off x="2802577" y="5170390"/>
            <a:ext cx="224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Unit (PU)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AA5D3FC-DCEA-425F-A2A9-FAC0659156FC}"/>
              </a:ext>
            </a:extLst>
          </p:cNvPr>
          <p:cNvCxnSpPr>
            <a:cxnSpLocks/>
          </p:cNvCxnSpPr>
          <p:nvPr/>
        </p:nvCxnSpPr>
        <p:spPr>
          <a:xfrm flipH="1" flipV="1">
            <a:off x="4483133" y="2474850"/>
            <a:ext cx="413659" cy="629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4A7A49-C99A-4F36-872C-3CB4FEB09304}"/>
              </a:ext>
            </a:extLst>
          </p:cNvPr>
          <p:cNvSpPr txBox="1"/>
          <p:nvPr/>
        </p:nvSpPr>
        <p:spPr>
          <a:xfrm>
            <a:off x="4199906" y="3030393"/>
            <a:ext cx="224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samples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1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EDD31A-D4C1-414A-9945-50B565F160D7}"/>
              </a:ext>
            </a:extLst>
          </p:cNvPr>
          <p:cNvSpPr txBox="1"/>
          <p:nvPr/>
        </p:nvSpPr>
        <p:spPr>
          <a:xfrm>
            <a:off x="422639" y="657894"/>
            <a:ext cx="6982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HEVC encoder: intra-prediction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B67576-C369-49C7-9ED5-DC3FCD908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37" y="0"/>
            <a:ext cx="3917335" cy="392205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7D4C5E6-5B78-4F52-ABE3-B72FA221A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39" y="3300576"/>
            <a:ext cx="9833697" cy="326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CAFE6F-098B-4388-8CE7-A9D009389681}"/>
              </a:ext>
            </a:extLst>
          </p:cNvPr>
          <p:cNvSpPr txBox="1"/>
          <p:nvPr/>
        </p:nvSpPr>
        <p:spPr>
          <a:xfrm>
            <a:off x="807918" y="610392"/>
            <a:ext cx="921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HEVC encoder: depths decision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78B7AA-A788-4AF1-B62F-09A61D53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8" y="2204702"/>
            <a:ext cx="4232025" cy="30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FF4BBA-5D80-48B2-9342-74F906A53055}"/>
              </a:ext>
            </a:extLst>
          </p:cNvPr>
          <p:cNvSpPr txBox="1"/>
          <p:nvPr/>
        </p:nvSpPr>
        <p:spPr>
          <a:xfrm>
            <a:off x="3396344" y="220470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64x64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DAF0FF-F60B-4765-910D-91D012534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194" y="1993359"/>
            <a:ext cx="6162232" cy="34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5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A2A293-FF90-4E1B-8E3D-49B7FD2D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76" y="425813"/>
            <a:ext cx="5540570" cy="3109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DB2C92-5320-4013-99D3-27B323F8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721" y="114493"/>
            <a:ext cx="3996355" cy="9106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9E201B-74EB-4B6A-9F47-CC1D5E10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286553" y="3537805"/>
            <a:ext cx="3458131" cy="34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6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AC6AA9-D007-4AC9-AAEA-609792A1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60" y="296883"/>
            <a:ext cx="4816540" cy="14018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C54533-65F6-4B91-A71F-FB79AEF2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79" y="1841216"/>
            <a:ext cx="4250579" cy="96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3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9C50A9-54FC-4E39-8227-7414877E559B}"/>
              </a:ext>
            </a:extLst>
          </p:cNvPr>
          <p:cNvSpPr txBox="1"/>
          <p:nvPr/>
        </p:nvSpPr>
        <p:spPr>
          <a:xfrm>
            <a:off x="1140031" y="2368643"/>
            <a:ext cx="7647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GB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GB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neural network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 on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model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1203A-5CA5-49FA-AF35-23D501A36163}"/>
              </a:ext>
            </a:extLst>
          </p:cNvPr>
          <p:cNvSpPr txBox="1"/>
          <p:nvPr/>
        </p:nvSpPr>
        <p:spPr>
          <a:xfrm>
            <a:off x="807918" y="610392"/>
            <a:ext cx="921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oriented fast CU depths decision</a:t>
            </a:r>
          </a:p>
        </p:txBody>
      </p:sp>
    </p:spTree>
    <p:extLst>
      <p:ext uri="{BB962C8B-B14F-4D97-AF65-F5344CB8AC3E}">
        <p14:creationId xmlns:p14="http://schemas.microsoft.com/office/powerpoint/2010/main" val="9737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528F5B-347D-486C-BE20-F155544DE1EC}"/>
              </a:ext>
            </a:extLst>
          </p:cNvPr>
          <p:cNvSpPr txBox="1"/>
          <p:nvPr/>
        </p:nvSpPr>
        <p:spPr>
          <a:xfrm>
            <a:off x="629788" y="244945"/>
            <a:ext cx="668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architecture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A5978A-2289-44BA-8459-CCEFBC54F04D}"/>
              </a:ext>
            </a:extLst>
          </p:cNvPr>
          <p:cNvSpPr txBox="1"/>
          <p:nvPr/>
        </p:nvSpPr>
        <p:spPr>
          <a:xfrm>
            <a:off x="3154680" y="628904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Fast CU Depth Decision for HEVC </a:t>
            </a:r>
            <a:r>
              <a:rPr lang="en-GB" altLang="zh-CN" dirty="0">
                <a:solidFill>
                  <a:schemeClr val="bg1">
                    <a:lumMod val="65000"/>
                  </a:schemeClr>
                </a:solidFill>
              </a:rPr>
              <a:t>Using Neural Networks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1A9435-845F-4B74-8F88-8F3226F0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" y="2280857"/>
            <a:ext cx="12147978" cy="33681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210B45-D1D5-49DE-9B4F-6619FC302182}"/>
              </a:ext>
            </a:extLst>
          </p:cNvPr>
          <p:cNvSpPr txBox="1"/>
          <p:nvPr/>
        </p:nvSpPr>
        <p:spPr>
          <a:xfrm>
            <a:off x="787400" y="120904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prediction with CNN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1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309</Words>
  <Application>Microsoft Office PowerPoint</Application>
  <PresentationFormat>宽屏</PresentationFormat>
  <Paragraphs>47</Paragraphs>
  <Slides>11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CNN oriented fast HEVC intra-mode Coding Unit depth prediction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oriented fast HEVC intra CU mode decision</dc:title>
  <dc:creator>Ethan Zhang</dc:creator>
  <cp:lastModifiedBy>Ethan Zhang</cp:lastModifiedBy>
  <cp:revision>59</cp:revision>
  <dcterms:created xsi:type="dcterms:W3CDTF">2019-09-06T00:27:20Z</dcterms:created>
  <dcterms:modified xsi:type="dcterms:W3CDTF">2019-11-19T08:38:49Z</dcterms:modified>
</cp:coreProperties>
</file>