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09" r:id="rId3"/>
    <p:sldId id="310" r:id="rId4"/>
    <p:sldId id="284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Buetow" userId="328d2c5d655d6f5d" providerId="LiveId" clId="{2B687424-E556-4B19-9102-FDE8B5B55522}"/>
    <pc:docChg chg="undo custSel modSld">
      <pc:chgData name="Alec Buetow" userId="328d2c5d655d6f5d" providerId="LiveId" clId="{2B687424-E556-4B19-9102-FDE8B5B55522}" dt="2022-09-07T20:57:24.999" v="1090" actId="114"/>
      <pc:docMkLst>
        <pc:docMk/>
      </pc:docMkLst>
      <pc:sldChg chg="modSp mod">
        <pc:chgData name="Alec Buetow" userId="328d2c5d655d6f5d" providerId="LiveId" clId="{2B687424-E556-4B19-9102-FDE8B5B55522}" dt="2022-09-06T22:01:38.410" v="844" actId="20577"/>
        <pc:sldMkLst>
          <pc:docMk/>
          <pc:sldMk cId="1822312993" sldId="284"/>
        </pc:sldMkLst>
        <pc:spChg chg="mod">
          <ac:chgData name="Alec Buetow" userId="328d2c5d655d6f5d" providerId="LiveId" clId="{2B687424-E556-4B19-9102-FDE8B5B55522}" dt="2022-09-06T22:01:38.410" v="844" actId="20577"/>
          <ac:spMkLst>
            <pc:docMk/>
            <pc:sldMk cId="1822312993" sldId="284"/>
            <ac:spMk id="3" creationId="{91DDB581-C10E-E088-819E-905494A06CB3}"/>
          </ac:spMkLst>
        </pc:spChg>
      </pc:sldChg>
      <pc:sldChg chg="modSp mod">
        <pc:chgData name="Alec Buetow" userId="328d2c5d655d6f5d" providerId="LiveId" clId="{2B687424-E556-4B19-9102-FDE8B5B55522}" dt="2022-09-07T20:57:24.999" v="1090" actId="114"/>
        <pc:sldMkLst>
          <pc:docMk/>
          <pc:sldMk cId="983771290" sldId="310"/>
        </pc:sldMkLst>
        <pc:spChg chg="mod">
          <ac:chgData name="Alec Buetow" userId="328d2c5d655d6f5d" providerId="LiveId" clId="{2B687424-E556-4B19-9102-FDE8B5B55522}" dt="2022-09-07T20:57:24.999" v="1090" actId="114"/>
          <ac:spMkLst>
            <pc:docMk/>
            <pc:sldMk cId="983771290" sldId="310"/>
            <ac:spMk id="3" creationId="{7D81A2A6-EE93-ADD9-6512-C898C48944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C20E-B534-2B23-9E95-B4146268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EF62-A26B-5F35-8EFB-A9670141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BCAE-77DF-AA04-E7FF-B2F662F4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33B4-F7EA-2EB0-EF91-D83AF947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3372-9810-B7F5-D003-AB7A2C4C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CFF7-4FD9-535E-DF64-9C8EB981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5C330-F0E4-C508-EAEB-01F17008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0413-85B1-695C-A487-8D8F5CB3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B315-CC85-AE8D-A3EA-B5183FB2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6CE3-FF5C-0ACD-E3C1-0567C352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72C87-0B1B-F9CC-1C2F-5BADADF2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B833-DAE0-F43B-6B0C-0DB36246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47E6-41F9-A256-DD73-1FD294DC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2023-888C-40A6-CFE9-F26CE30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5DA5-A50D-A8FF-2C0E-E8CE8FC0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91CA-B809-3F47-3DEC-95E88740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7B3C-7462-1F1C-6D6E-056BAC59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AA7C-7BAC-0A03-6F1D-83A1CD83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727-7F4D-C427-421D-E0D45A57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828D-62BE-0FBB-0ACC-6FF0E50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8529-FEF7-9C86-F85C-011D216A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781C-E438-E819-E59F-3772DD62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0A2E-16AA-4268-8D3B-92D207D0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58CC-42A3-6FDC-DE54-3AE4EE8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7316-E555-B1FF-31D6-3C4A01DD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634A-F64C-6105-95F5-226D4BD0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7B5C-2567-2D15-5FB7-0070C8264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32F3-74CD-9F17-B776-AA9A75E8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35BA3-D308-61B5-7024-E8FB27C6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C380-9B78-B5B7-D91C-81C0FC1D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A923F-4085-11A8-D6A1-04502CB9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0388-8E29-F62B-5E11-2A7569DC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25911-3592-48BB-9AC4-2662A07D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7418-238A-8FA0-F80E-D23C7754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DD27-CC13-FE26-E213-BE1E3838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DA112-918F-8CC3-AFE1-6DA128979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5DC77-E758-306B-6888-ACCDEDDE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1A43B-25FB-9CC4-20AD-658E3C10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A9915-9318-65A4-1851-29058D60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8EAF-85FD-6451-11F2-B9F375BF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7E10A-59AA-87FC-06E3-071E7A22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38022-A445-B6E3-C9B7-FBAB9731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69952-CDB8-D884-2A10-BC82F719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D7A30-84E1-E19C-98CB-C0D7E823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17929-EC4A-ACC7-2202-468BFF69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D036-44E7-2EBB-6F88-DAA7B5C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E2BB-29FA-B6CB-2BDB-9800D588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CBED-CD91-65B1-2B99-73F4AB58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BF08-D866-02C7-9C99-C040246B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DEBE-2901-001E-3444-25BA3B01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B145-EE58-2330-8A9B-438BE7F5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D7B7D-188B-3CC6-1ED9-31E9451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6E3-CA8F-25F1-EC75-8265B97C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38745-0A25-BB81-D8A9-17778FDD1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11B85-7D11-9045-7748-9B166A1F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66B1-0895-CB01-3D32-3E054E99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FAED-3597-AD8F-031F-28A3E1D9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C960-434E-50E0-092D-5E4C8B9E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B395-CD37-438E-D731-7E5996F3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E0B8-E8D3-697B-5946-5FF0F5F1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BDD9-5F81-6C7D-FDB3-E61E6AAB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F613-3C39-42EB-B38D-C44460D1E98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53BE-579E-A419-99FA-77D9EE408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49E1-A305-F58D-6ADE-C46EA39A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9E08C-23AD-1431-2FF9-1E29AF0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4" y="953881"/>
            <a:ext cx="4832288" cy="2181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Cheadle Center Researchers Conducted their own Measurements and Results were Compared to Contributions by Community Scientists from Notes for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B581-C10E-E088-819E-905494A0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00" y="3591369"/>
            <a:ext cx="4480782" cy="25687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/>
              <a:t>Averaged 13.7% difference between researchers’ average tegula measurement and citizen scientists average tegula measurement.</a:t>
            </a:r>
          </a:p>
          <a:p>
            <a:r>
              <a:rPr lang="en-US" sz="1800" dirty="0"/>
              <a:t>Statistically significant difference when comparing citizen scientists’ measurements as a whole to researchers’ measurements with an independent samples T-test </a:t>
            </a:r>
            <a:r>
              <a:rPr lang="en-US" sz="1800" b="1" dirty="0"/>
              <a:t>(P-Value = 6.0 x 10^-46</a:t>
            </a:r>
            <a:r>
              <a:rPr lang="en-US" sz="1800" dirty="0"/>
              <a:t>).</a:t>
            </a:r>
          </a:p>
          <a:p>
            <a:r>
              <a:rPr lang="en-US" sz="1800" dirty="0"/>
              <a:t>Red = researchers</a:t>
            </a:r>
          </a:p>
          <a:p>
            <a:r>
              <a:rPr lang="en-US" sz="1800" dirty="0"/>
              <a:t>Blue = citizen scientists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99C04-4963-939C-EF83-5B4A48AFE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1" b="10590"/>
          <a:stretch/>
        </p:blipFill>
        <p:spPr>
          <a:xfrm>
            <a:off x="5895751" y="1644347"/>
            <a:ext cx="5708649" cy="35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/>
              <a:t>Several Methods were Considered to Improve Accuracy of Data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648931" y="2438400"/>
            <a:ext cx="3505494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Biggest change in P-Value derived from considering only certain images.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 images that lack precise data from analysis by only considering ones where citizen scientists managed to produce 3+ measurements within 10% of each other.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Only analyze the 193 / 490 images left after this and only consider the measurements that met the 10% criteria.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Compare Researchers’ average measured Tegula Distance to Citizen Scientists’ average measurement for each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Average percent difference = 5.24%.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Citizen Scientists measure 2.2% higher than researchers on average.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Statistical significance from independent samples T-test comparing Researchers’ measurements to Citizen Scientists’ </a:t>
            </a:r>
            <a:r>
              <a:rPr lang="en-US" sz="1600" b="1" dirty="0"/>
              <a:t>(P-Value = 0.033)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6CDB8C-D12E-C158-5B45-EEE281841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10431"/>
          <a:stretch/>
        </p:blipFill>
        <p:spPr>
          <a:xfrm>
            <a:off x="5405862" y="1455057"/>
            <a:ext cx="6019331" cy="3554688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ECC5A-8522-2443-3712-C5B721517EDF}"/>
              </a:ext>
            </a:extLst>
          </p:cNvPr>
          <p:cNvSpPr txBox="1"/>
          <p:nvPr/>
        </p:nvSpPr>
        <p:spPr>
          <a:xfrm>
            <a:off x="7317631" y="503361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Given Subject (Image)</a:t>
            </a:r>
          </a:p>
        </p:txBody>
      </p:sp>
    </p:spTree>
    <p:extLst>
      <p:ext uri="{BB962C8B-B14F-4D97-AF65-F5344CB8AC3E}">
        <p14:creationId xmlns:p14="http://schemas.microsoft.com/office/powerpoint/2010/main" val="33280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A2A6-EE93-ADD9-6512-C898C489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90"/>
            <a:ext cx="10515600" cy="6394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Requiring an image to have 3 measurements (as opposed to 2) within 10% of each other gives confidence that the measurements are truly precise, as opposed to occurring by chance.</a:t>
            </a:r>
          </a:p>
          <a:p>
            <a:pPr lvl="1"/>
            <a:r>
              <a:rPr lang="en-US" dirty="0"/>
              <a:t>Intermediate (“confirmation”) measurement supports the largest and smallest of the three measurements by drastically lowering the probability that such a group occurs randomly.</a:t>
            </a:r>
          </a:p>
          <a:p>
            <a:pPr lvl="2"/>
            <a:r>
              <a:rPr lang="en-US" dirty="0"/>
              <a:t>P-Value of </a:t>
            </a:r>
            <a:r>
              <a:rPr lang="en-US" b="1" dirty="0"/>
              <a:t>4.02 * 10^-11</a:t>
            </a:r>
            <a:r>
              <a:rPr lang="en-US" dirty="0"/>
              <a:t> when comparing researchers’ data to community scientists’ data after criteria lowered to 2 measurements within 3% of each other and number of total measurements lowered to 4.</a:t>
            </a:r>
          </a:p>
          <a:p>
            <a:pPr lvl="3"/>
            <a:r>
              <a:rPr lang="en-US" dirty="0"/>
              <a:t>Standards were </a:t>
            </a:r>
            <a:r>
              <a:rPr lang="en-US" i="1" dirty="0"/>
              <a:t>increased</a:t>
            </a:r>
            <a:r>
              <a:rPr lang="en-US" dirty="0"/>
              <a:t> to 3% to reduce the number of images left to </a:t>
            </a:r>
            <a:r>
              <a:rPr lang="en-US" b="1" dirty="0"/>
              <a:t>178</a:t>
            </a:r>
            <a:r>
              <a:rPr lang="en-US" dirty="0"/>
              <a:t>, a comparable amount of data loss.</a:t>
            </a:r>
          </a:p>
          <a:p>
            <a:pPr lvl="2"/>
            <a:r>
              <a:rPr lang="en-US" dirty="0"/>
              <a:t>P-Value of </a:t>
            </a:r>
            <a:r>
              <a:rPr lang="en-US" b="1" dirty="0"/>
              <a:t>0.033</a:t>
            </a:r>
            <a:r>
              <a:rPr lang="en-US" dirty="0"/>
              <a:t> and </a:t>
            </a:r>
            <a:r>
              <a:rPr lang="en-US" b="1" dirty="0"/>
              <a:t>193 images </a:t>
            </a:r>
            <a:r>
              <a:rPr lang="en-US" dirty="0"/>
              <a:t>left with current standards.</a:t>
            </a:r>
          </a:p>
          <a:p>
            <a:pPr lvl="1"/>
            <a:r>
              <a:rPr lang="en-US" dirty="0"/>
              <a:t>Also reduces chance of conflicting tegula distances.</a:t>
            </a:r>
          </a:p>
          <a:p>
            <a:pPr lvl="2"/>
            <a:r>
              <a:rPr lang="en-US" dirty="0"/>
              <a:t>Conflicting tegula distance = more than one instance of grouped measurements</a:t>
            </a:r>
          </a:p>
          <a:p>
            <a:pPr lvl="3"/>
            <a:r>
              <a:rPr lang="en-US" dirty="0"/>
              <a:t>i.e., measurements [</a:t>
            </a:r>
            <a:r>
              <a:rPr lang="en-US" dirty="0">
                <a:solidFill>
                  <a:srgbClr val="FF0000"/>
                </a:solidFill>
              </a:rPr>
              <a:t>0.19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0.195</a:t>
            </a:r>
            <a:r>
              <a:rPr lang="en-US" dirty="0"/>
              <a:t>, 0.23, </a:t>
            </a:r>
            <a:r>
              <a:rPr lang="en-US" dirty="0">
                <a:solidFill>
                  <a:schemeClr val="accent1"/>
                </a:solidFill>
              </a:rPr>
              <a:t>0.27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0.28</a:t>
            </a:r>
            <a:r>
              <a:rPr lang="en-US" dirty="0"/>
              <a:t>] have two different contenders for the correct tegula distance: average of [</a:t>
            </a:r>
            <a:r>
              <a:rPr lang="en-US" dirty="0">
                <a:solidFill>
                  <a:srgbClr val="FF0000"/>
                </a:solidFill>
              </a:rPr>
              <a:t>0.19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0.195</a:t>
            </a:r>
            <a:r>
              <a:rPr lang="en-US" dirty="0"/>
              <a:t>] OR average of [</a:t>
            </a:r>
            <a:r>
              <a:rPr lang="en-US" dirty="0">
                <a:solidFill>
                  <a:schemeClr val="accent1"/>
                </a:solidFill>
              </a:rPr>
              <a:t>0.27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0.28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Assuming a normal distribution and 5 measurements:</a:t>
            </a:r>
          </a:p>
          <a:p>
            <a:pPr lvl="3"/>
            <a:r>
              <a:rPr lang="en-US" dirty="0"/>
              <a:t>30% chance of conflicting tegula distance when looking for 2 measurements within 10% of each other.</a:t>
            </a:r>
          </a:p>
          <a:p>
            <a:pPr lvl="3"/>
            <a:r>
              <a:rPr lang="en-US" dirty="0"/>
              <a:t>1% chance of conflicting tegula distance when looking for 3 measurements within 10% of each other.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E08C-23AD-1431-2FF9-1E29AF0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700" kern="1200" dirty="0">
                <a:latin typeface="+mj-lt"/>
                <a:ea typeface="+mj-ea"/>
                <a:cs typeface="+mj-cs"/>
              </a:rPr>
              <a:t>Why did some images have more than five measurements?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B581-C10E-E088-819E-905494A0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421432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Distribution of how many measurements answered “Yes” to “Were you able to measure the bee?“ vs. how many answered “No” for a given image and how frequently this occurred.</a:t>
            </a:r>
            <a:endParaRPr lang="en-US" sz="1600" dirty="0"/>
          </a:p>
          <a:p>
            <a:r>
              <a:rPr lang="en-US" sz="2000" dirty="0"/>
              <a:t>Peaks at (1,4), (2,3) and (3,2) indicate 5 total measurements to be the norm despite unconfident answers.</a:t>
            </a:r>
          </a:p>
          <a:p>
            <a:r>
              <a:rPr lang="en-US" sz="2000" dirty="0"/>
              <a:t>People tend to maintain confidence despite inability to measure certain images properly (such as those with antennae covering a tegula).</a:t>
            </a:r>
          </a:p>
          <a:p>
            <a:pPr lvl="1"/>
            <a:r>
              <a:rPr lang="en-US" sz="1600" dirty="0"/>
              <a:t>We expect unconfident answers to be very prevalent on certain images, but we only ever saw three at most.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99C04-4963-939C-EF83-5B4A48AFE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3" r="-2291" b="-7894"/>
          <a:stretch/>
        </p:blipFill>
        <p:spPr>
          <a:xfrm>
            <a:off x="5345597" y="557784"/>
            <a:ext cx="5665304" cy="62083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23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3E2E-8CC9-716C-316F-BBB40B85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61" y="474183"/>
            <a:ext cx="4330377" cy="18941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Why did Notes for Nature Reconciled Data Differ so Significantly from ours?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A9C-E3C6-1785-BBA4-AA08BA70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76124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1700" kern="1200" dirty="0">
                <a:latin typeface="+mn-lt"/>
                <a:ea typeface="+mn-ea"/>
                <a:cs typeface="+mn-cs"/>
              </a:rPr>
              <a:t>Notes for nature averages all measured X-coordinates and Y-coordinates for a given image, NOT individual measurements (as we do).</a:t>
            </a:r>
          </a:p>
          <a:p>
            <a:r>
              <a:rPr lang="en-US" sz="1700" dirty="0"/>
              <a:t>This means if some users select the top of the tegula first and some select the bottom first, the reconciled coordinate average will be in the middle</a:t>
            </a:r>
          </a:p>
          <a:p>
            <a:r>
              <a:rPr lang="en-US" sz="1700" dirty="0"/>
              <a:t>Similarly, users not selecting the exact same block on the scalebar will greatly skew measurements when coordinates are averaged. </a:t>
            </a:r>
          </a:p>
          <a:p>
            <a:r>
              <a:rPr lang="en-US" sz="1700" dirty="0"/>
              <a:t>Blue point = first coordinate.</a:t>
            </a:r>
          </a:p>
          <a:p>
            <a:r>
              <a:rPr lang="en-US" sz="1700" dirty="0"/>
              <a:t>Red point = second coordinate.</a:t>
            </a:r>
          </a:p>
          <a:p>
            <a:r>
              <a:rPr lang="en-US" sz="1700" dirty="0"/>
              <a:t>Red line = line between average of first coordinates and average of second coordinates (reconciled data).</a:t>
            </a:r>
          </a:p>
          <a:p>
            <a:r>
              <a:rPr lang="en-US" sz="1700" b="1" dirty="0"/>
              <a:t>Note: axes are NOT to scale.</a:t>
            </a:r>
          </a:p>
          <a:p>
            <a:pPr marL="0" indent="0">
              <a:buNone/>
            </a:pPr>
            <a:endParaRPr lang="en-US" sz="17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99A192A-C9D2-5D08-E1D1-2BDDAAC9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75" y="926092"/>
            <a:ext cx="3248351" cy="2286181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16ED13B0-1460-B904-239B-0639E1124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910851"/>
            <a:ext cx="3248352" cy="2286182"/>
          </a:xfrm>
          <a:prstGeom prst="rect">
            <a:avLst/>
          </a:prstGeom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306561C4-C544-53A2-285D-493AD7D59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7" y="3550738"/>
            <a:ext cx="3248352" cy="2286182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FCB0096E-7712-1AA2-417D-73C7E7E64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23" y="3550738"/>
            <a:ext cx="3248352" cy="22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678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Four Cheadle Center Researchers Conducted their own Measurements and Results were Compared to Contributions by Community Scientists from Notes for Nature</vt:lpstr>
      <vt:lpstr>Several Methods were Considered to Improve Accuracy of Data</vt:lpstr>
      <vt:lpstr>PowerPoint Presentation</vt:lpstr>
      <vt:lpstr>Why did some images have more than five measurements?</vt:lpstr>
      <vt:lpstr>Why did Notes for Nature Reconciled Data Differ so Significantly from ours?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Cheadle Center Researchers Conducted their own Measurements and Results were Compared to Contributions by Community Scientists from Notes for Nature</dc:title>
  <dc:creator>Alec Buetow</dc:creator>
  <cp:lastModifiedBy>Alec Buetow</cp:lastModifiedBy>
  <cp:revision>1</cp:revision>
  <dcterms:created xsi:type="dcterms:W3CDTF">2022-09-06T18:12:10Z</dcterms:created>
  <dcterms:modified xsi:type="dcterms:W3CDTF">2022-09-07T20:57:33Z</dcterms:modified>
</cp:coreProperties>
</file>