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21388388" cy="30279975"/>
  <p:notesSz cx="9942513" cy="14371638"/>
  <p:defaultTextStyle>
    <a:defPPr>
      <a:defRPr lang="en-US"/>
    </a:defPPr>
    <a:lvl1pPr marL="0" algn="l" defTabSz="2480036" rtl="0" eaLnBrk="1" latinLnBrk="0" hangingPunct="1">
      <a:defRPr sz="4882" kern="1200">
        <a:solidFill>
          <a:schemeClr val="tx1"/>
        </a:solidFill>
        <a:latin typeface="+mn-lt"/>
        <a:ea typeface="+mn-ea"/>
        <a:cs typeface="+mn-cs"/>
      </a:defRPr>
    </a:lvl1pPr>
    <a:lvl2pPr marL="1240018" algn="l" defTabSz="2480036" rtl="0" eaLnBrk="1" latinLnBrk="0" hangingPunct="1">
      <a:defRPr sz="4882" kern="1200">
        <a:solidFill>
          <a:schemeClr val="tx1"/>
        </a:solidFill>
        <a:latin typeface="+mn-lt"/>
        <a:ea typeface="+mn-ea"/>
        <a:cs typeface="+mn-cs"/>
      </a:defRPr>
    </a:lvl2pPr>
    <a:lvl3pPr marL="2480036" algn="l" defTabSz="2480036" rtl="0" eaLnBrk="1" latinLnBrk="0" hangingPunct="1">
      <a:defRPr sz="4882" kern="1200">
        <a:solidFill>
          <a:schemeClr val="tx1"/>
        </a:solidFill>
        <a:latin typeface="+mn-lt"/>
        <a:ea typeface="+mn-ea"/>
        <a:cs typeface="+mn-cs"/>
      </a:defRPr>
    </a:lvl3pPr>
    <a:lvl4pPr marL="3720054" algn="l" defTabSz="2480036" rtl="0" eaLnBrk="1" latinLnBrk="0" hangingPunct="1">
      <a:defRPr sz="4882" kern="1200">
        <a:solidFill>
          <a:schemeClr val="tx1"/>
        </a:solidFill>
        <a:latin typeface="+mn-lt"/>
        <a:ea typeface="+mn-ea"/>
        <a:cs typeface="+mn-cs"/>
      </a:defRPr>
    </a:lvl4pPr>
    <a:lvl5pPr marL="4960071" algn="l" defTabSz="2480036" rtl="0" eaLnBrk="1" latinLnBrk="0" hangingPunct="1">
      <a:defRPr sz="4882" kern="1200">
        <a:solidFill>
          <a:schemeClr val="tx1"/>
        </a:solidFill>
        <a:latin typeface="+mn-lt"/>
        <a:ea typeface="+mn-ea"/>
        <a:cs typeface="+mn-cs"/>
      </a:defRPr>
    </a:lvl5pPr>
    <a:lvl6pPr marL="6200089" algn="l" defTabSz="2480036" rtl="0" eaLnBrk="1" latinLnBrk="0" hangingPunct="1">
      <a:defRPr sz="4882" kern="1200">
        <a:solidFill>
          <a:schemeClr val="tx1"/>
        </a:solidFill>
        <a:latin typeface="+mn-lt"/>
        <a:ea typeface="+mn-ea"/>
        <a:cs typeface="+mn-cs"/>
      </a:defRPr>
    </a:lvl6pPr>
    <a:lvl7pPr marL="7440107" algn="l" defTabSz="2480036" rtl="0" eaLnBrk="1" latinLnBrk="0" hangingPunct="1">
      <a:defRPr sz="4882" kern="1200">
        <a:solidFill>
          <a:schemeClr val="tx1"/>
        </a:solidFill>
        <a:latin typeface="+mn-lt"/>
        <a:ea typeface="+mn-ea"/>
        <a:cs typeface="+mn-cs"/>
      </a:defRPr>
    </a:lvl7pPr>
    <a:lvl8pPr marL="8680125" algn="l" defTabSz="2480036" rtl="0" eaLnBrk="1" latinLnBrk="0" hangingPunct="1">
      <a:defRPr sz="4882" kern="1200">
        <a:solidFill>
          <a:schemeClr val="tx1"/>
        </a:solidFill>
        <a:latin typeface="+mn-lt"/>
        <a:ea typeface="+mn-ea"/>
        <a:cs typeface="+mn-cs"/>
      </a:defRPr>
    </a:lvl8pPr>
    <a:lvl9pPr marL="9920143" algn="l" defTabSz="2480036"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C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86383"/>
  </p:normalViewPr>
  <p:slideViewPr>
    <p:cSldViewPr snapToGrid="0" snapToObjects="1">
      <p:cViewPr varScale="1">
        <p:scale>
          <a:sx n="29" d="100"/>
          <a:sy n="29" d="100"/>
        </p:scale>
        <p:origin x="2995" y="86"/>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5545"/>
            <a:ext cx="18180130" cy="10541917"/>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3998"/>
            <a:ext cx="16041291" cy="731064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0E98C4-2D20-D748-9238-918AE47F57B2}"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E98C4-2D20-D748-9238-918AE47F57B2}"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2128"/>
            <a:ext cx="4611871" cy="25660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2128"/>
            <a:ext cx="13568259" cy="25660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E98C4-2D20-D748-9238-918AE47F57B2}"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E98C4-2D20-D748-9238-918AE47F57B2}"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8975"/>
            <a:ext cx="18447485" cy="12595626"/>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3761"/>
            <a:ext cx="18447485" cy="6623742"/>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E98C4-2D20-D748-9238-918AE47F57B2}"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60641"/>
            <a:ext cx="9090065" cy="19212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871" y="8060641"/>
            <a:ext cx="9090065" cy="19212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0E98C4-2D20-D748-9238-918AE47F57B2}"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2135"/>
            <a:ext cx="18447485" cy="585272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2802"/>
            <a:ext cx="9048289" cy="3637800"/>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4" name="Content Placeholder 3"/>
          <p:cNvSpPr>
            <a:spLocks noGrp="1"/>
          </p:cNvSpPr>
          <p:nvPr>
            <p:ph sz="half" idx="2"/>
          </p:nvPr>
        </p:nvSpPr>
        <p:spPr>
          <a:xfrm>
            <a:off x="1473240" y="11060602"/>
            <a:ext cx="9048289" cy="16268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7872" y="7422802"/>
            <a:ext cx="9092851" cy="3637800"/>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6" name="Content Placeholder 5"/>
          <p:cNvSpPr>
            <a:spLocks noGrp="1"/>
          </p:cNvSpPr>
          <p:nvPr>
            <p:ph sz="quarter" idx="4"/>
          </p:nvPr>
        </p:nvSpPr>
        <p:spPr>
          <a:xfrm>
            <a:off x="10827872" y="11060602"/>
            <a:ext cx="9092851" cy="16268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0E98C4-2D20-D748-9238-918AE47F57B2}"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0E98C4-2D20-D748-9238-918AE47F57B2}"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E98C4-2D20-D748-9238-918AE47F57B2}"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665"/>
            <a:ext cx="6898312" cy="7065328"/>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762"/>
            <a:ext cx="10827871" cy="21518408"/>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237" y="9083992"/>
            <a:ext cx="6898312" cy="16829220"/>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3B0E98C4-2D20-D748-9238-918AE47F57B2}"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665"/>
            <a:ext cx="6898312" cy="7065328"/>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762"/>
            <a:ext cx="10827871" cy="21518408"/>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73237" y="9083992"/>
            <a:ext cx="6898312" cy="16829220"/>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3B0E98C4-2D20-D748-9238-918AE47F57B2}"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50362-D091-EE46-B74A-732426DF05F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2135"/>
            <a:ext cx="18447485" cy="585272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60641"/>
            <a:ext cx="18447485" cy="192123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452" y="28065058"/>
            <a:ext cx="4812387"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B0E98C4-2D20-D748-9238-918AE47F57B2}" type="datetimeFigureOut">
              <a:rPr lang="en-US" smtClean="0"/>
              <a:t>5/13/2019</a:t>
            </a:fld>
            <a:endParaRPr lang="en-US"/>
          </a:p>
        </p:txBody>
      </p:sp>
      <p:sp>
        <p:nvSpPr>
          <p:cNvPr id="5" name="Footer Placeholder 4"/>
          <p:cNvSpPr>
            <a:spLocks noGrp="1"/>
          </p:cNvSpPr>
          <p:nvPr>
            <p:ph type="ftr" sz="quarter" idx="3"/>
          </p:nvPr>
        </p:nvSpPr>
        <p:spPr>
          <a:xfrm>
            <a:off x="7084904" y="28065058"/>
            <a:ext cx="7218581"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5549" y="28065058"/>
            <a:ext cx="4812387"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C8F50362-D091-EE46-B74A-732426DF05F8}" type="slidenum">
              <a:rPr lang="en-US" smtClean="0"/>
              <a:t>‹#›</a:t>
            </a:fld>
            <a:endParaRPr lang="en-US"/>
          </a:p>
        </p:txBody>
      </p:sp>
    </p:spTree>
    <p:extLst>
      <p:ext uri="{BB962C8B-B14F-4D97-AF65-F5344CB8AC3E}">
        <p14:creationId xmlns:p14="http://schemas.microsoft.com/office/powerpoint/2010/main" val="379792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a:extLst>
              <a:ext uri="{FF2B5EF4-FFF2-40B4-BE49-F238E27FC236}">
                <a16:creationId xmlns:a16="http://schemas.microsoft.com/office/drawing/2014/main" id="{3C512828-5E76-4C4A-8851-191AA8735AAD}"/>
              </a:ext>
            </a:extLst>
          </p:cNvPr>
          <p:cNvGrpSpPr/>
          <p:nvPr/>
        </p:nvGrpSpPr>
        <p:grpSpPr>
          <a:xfrm>
            <a:off x="14309" y="0"/>
            <a:ext cx="21374079" cy="30259478"/>
            <a:chOff x="-13304734" y="5478639"/>
            <a:chExt cx="12776215" cy="17566098"/>
          </a:xfrm>
        </p:grpSpPr>
        <p:pic>
          <p:nvPicPr>
            <p:cNvPr id="150" name="Picture 149">
              <a:extLst>
                <a:ext uri="{FF2B5EF4-FFF2-40B4-BE49-F238E27FC236}">
                  <a16:creationId xmlns:a16="http://schemas.microsoft.com/office/drawing/2014/main" id="{FD05660D-04A5-4DD6-BC0F-258C6C4FF897}"/>
                </a:ext>
              </a:extLst>
            </p:cNvPr>
            <p:cNvPicPr>
              <a:picLocks noChangeAspect="1"/>
            </p:cNvPicPr>
            <p:nvPr/>
          </p:nvPicPr>
          <p:blipFill>
            <a:blip r:embed="rId2"/>
            <a:stretch>
              <a:fillRect/>
            </a:stretch>
          </p:blipFill>
          <p:spPr>
            <a:xfrm rot="16200000">
              <a:off x="-15699675" y="7873580"/>
              <a:ext cx="17566098" cy="12776215"/>
            </a:xfrm>
            <a:prstGeom prst="rect">
              <a:avLst/>
            </a:prstGeom>
          </p:spPr>
        </p:pic>
        <p:sp>
          <p:nvSpPr>
            <p:cNvPr id="151" name="Rectangle 150">
              <a:extLst>
                <a:ext uri="{FF2B5EF4-FFF2-40B4-BE49-F238E27FC236}">
                  <a16:creationId xmlns:a16="http://schemas.microsoft.com/office/drawing/2014/main" id="{4A0FD329-3A35-48F7-AB64-9B2208833CF6}"/>
                </a:ext>
              </a:extLst>
            </p:cNvPr>
            <p:cNvSpPr/>
            <p:nvPr/>
          </p:nvSpPr>
          <p:spPr>
            <a:xfrm>
              <a:off x="-7866696" y="6598235"/>
              <a:ext cx="2390964" cy="4557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6" name="Rectangle 205">
            <a:extLst>
              <a:ext uri="{FF2B5EF4-FFF2-40B4-BE49-F238E27FC236}">
                <a16:creationId xmlns:a16="http://schemas.microsoft.com/office/drawing/2014/main" id="{15E10DEE-65E0-4294-83A9-341D6D4D2183}"/>
              </a:ext>
            </a:extLst>
          </p:cNvPr>
          <p:cNvSpPr/>
          <p:nvPr/>
        </p:nvSpPr>
        <p:spPr>
          <a:xfrm>
            <a:off x="0" y="27360403"/>
            <a:ext cx="21416306" cy="2919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352429" y="1593526"/>
            <a:ext cx="4232791" cy="666862"/>
          </a:xfrm>
        </p:spPr>
        <p:txBody>
          <a:bodyPr>
            <a:normAutofit/>
          </a:bodyPr>
          <a:lstStyle/>
          <a:p>
            <a:r>
              <a:rPr lang="en-US" sz="3200" b="1" dirty="0">
                <a:latin typeface="Arial" charset="0"/>
                <a:ea typeface="Arial" charset="0"/>
                <a:cs typeface="Arial" charset="0"/>
              </a:rPr>
              <a:t>Michael Morris</a:t>
            </a:r>
          </a:p>
        </p:txBody>
      </p:sp>
      <p:sp>
        <p:nvSpPr>
          <p:cNvPr id="4" name="Title 1"/>
          <p:cNvSpPr txBox="1">
            <a:spLocks/>
          </p:cNvSpPr>
          <p:nvPr/>
        </p:nvSpPr>
        <p:spPr>
          <a:xfrm>
            <a:off x="1756529" y="703586"/>
            <a:ext cx="18180130" cy="948206"/>
          </a:xfrm>
          <a:prstGeom prst="rect">
            <a:avLst/>
          </a:prstGeom>
        </p:spPr>
        <p:txBody>
          <a:bodyPr vert="horz" lIns="91440" tIns="45720" rIns="91440" bIns="45720" rtlCol="0" anchor="b">
            <a:normAutofit/>
          </a:bodyPr>
          <a:lstStyle>
            <a:lvl1pPr algn="ctr" defTabSz="2138873" rtl="0" eaLnBrk="1" latinLnBrk="0" hangingPunct="1">
              <a:lnSpc>
                <a:spcPct val="90000"/>
              </a:lnSpc>
              <a:spcBef>
                <a:spcPct val="0"/>
              </a:spcBef>
              <a:buNone/>
              <a:defRPr sz="14035" kern="1200">
                <a:solidFill>
                  <a:schemeClr val="tx1"/>
                </a:solidFill>
                <a:latin typeface="+mj-lt"/>
                <a:ea typeface="+mj-ea"/>
                <a:cs typeface="+mj-cs"/>
              </a:defRPr>
            </a:lvl1pPr>
          </a:lstStyle>
          <a:p>
            <a:r>
              <a:rPr lang="en-US" sz="6000" b="1" dirty="0">
                <a:latin typeface="Arial" charset="0"/>
                <a:ea typeface="Arial" charset="0"/>
                <a:cs typeface="Arial" charset="0"/>
              </a:rPr>
              <a:t>Deep Reinforcement Learning for UAV Control</a:t>
            </a:r>
          </a:p>
        </p:txBody>
      </p:sp>
      <p:sp>
        <p:nvSpPr>
          <p:cNvPr id="27" name="Rectangle 8"/>
          <p:cNvSpPr>
            <a:spLocks noChangeArrowheads="1"/>
          </p:cNvSpPr>
          <p:nvPr/>
        </p:nvSpPr>
        <p:spPr bwMode="auto">
          <a:xfrm>
            <a:off x="8273923" y="29070247"/>
            <a:ext cx="48926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58" tIns="45729" rIns="91458" bIns="45729">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GB" altLang="en-US" sz="3200" b="1" dirty="0">
                <a:solidFill>
                  <a:srgbClr val="50565E"/>
                </a:solidFill>
                <a:latin typeface="Helvetica" pitchFamily="34" charset="0"/>
              </a:rPr>
              <a:t>Academic Year </a:t>
            </a:r>
            <a:r>
              <a:rPr lang="en-GB" altLang="en-US" sz="3200" dirty="0">
                <a:solidFill>
                  <a:srgbClr val="50565E"/>
                </a:solidFill>
                <a:latin typeface="Helvetica" pitchFamily="34" charset="0"/>
              </a:rPr>
              <a:t>2018/19</a:t>
            </a:r>
          </a:p>
        </p:txBody>
      </p:sp>
      <p:sp>
        <p:nvSpPr>
          <p:cNvPr id="29" name="Text Box 18"/>
          <p:cNvSpPr txBox="1">
            <a:spLocks noChangeArrowheads="1"/>
          </p:cNvSpPr>
          <p:nvPr/>
        </p:nvSpPr>
        <p:spPr bwMode="auto">
          <a:xfrm>
            <a:off x="751562" y="27497539"/>
            <a:ext cx="19885264" cy="157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4630" tIns="32315" rIns="64630" bIns="32315" numCol="1">
            <a:spAutoFit/>
          </a:bodyPr>
          <a:lstStyle>
            <a:lvl1pPr defTabSz="646113">
              <a:defRPr sz="2400">
                <a:solidFill>
                  <a:schemeClr val="tx1"/>
                </a:solidFill>
                <a:latin typeface="Times New Roman" charset="0"/>
              </a:defRPr>
            </a:lvl1pPr>
            <a:lvl2pPr marL="323850" defTabSz="646113">
              <a:defRPr sz="2400">
                <a:solidFill>
                  <a:schemeClr val="tx1"/>
                </a:solidFill>
                <a:latin typeface="Times New Roman" charset="0"/>
              </a:defRPr>
            </a:lvl2pPr>
            <a:lvl3pPr marL="646113" defTabSz="646113">
              <a:defRPr sz="2400">
                <a:solidFill>
                  <a:schemeClr val="tx1"/>
                </a:solidFill>
                <a:latin typeface="Times New Roman" charset="0"/>
              </a:defRPr>
            </a:lvl3pPr>
            <a:lvl4pPr marL="969963" defTabSz="646113">
              <a:defRPr sz="2400">
                <a:solidFill>
                  <a:schemeClr val="tx1"/>
                </a:solidFill>
                <a:latin typeface="Times New Roman" charset="0"/>
              </a:defRPr>
            </a:lvl4pPr>
            <a:lvl5pPr marL="1292225" defTabSz="646113">
              <a:defRPr sz="2400">
                <a:solidFill>
                  <a:schemeClr val="tx1"/>
                </a:solidFill>
                <a:latin typeface="Times New Roman" charset="0"/>
              </a:defRPr>
            </a:lvl5pPr>
            <a:lvl6pPr marL="1749425" defTabSz="646113" fontAlgn="base">
              <a:spcBef>
                <a:spcPct val="0"/>
              </a:spcBef>
              <a:spcAft>
                <a:spcPct val="0"/>
              </a:spcAft>
              <a:defRPr sz="2400">
                <a:solidFill>
                  <a:schemeClr val="tx1"/>
                </a:solidFill>
                <a:latin typeface="Times New Roman" charset="0"/>
              </a:defRPr>
            </a:lvl6pPr>
            <a:lvl7pPr marL="2206625" defTabSz="646113" fontAlgn="base">
              <a:spcBef>
                <a:spcPct val="0"/>
              </a:spcBef>
              <a:spcAft>
                <a:spcPct val="0"/>
              </a:spcAft>
              <a:defRPr sz="2400">
                <a:solidFill>
                  <a:schemeClr val="tx1"/>
                </a:solidFill>
                <a:latin typeface="Times New Roman" charset="0"/>
              </a:defRPr>
            </a:lvl7pPr>
            <a:lvl8pPr marL="2663825" defTabSz="646113" fontAlgn="base">
              <a:spcBef>
                <a:spcPct val="0"/>
              </a:spcBef>
              <a:spcAft>
                <a:spcPct val="0"/>
              </a:spcAft>
              <a:defRPr sz="2400">
                <a:solidFill>
                  <a:schemeClr val="tx1"/>
                </a:solidFill>
                <a:latin typeface="Times New Roman" charset="0"/>
              </a:defRPr>
            </a:lvl8pPr>
            <a:lvl9pPr marL="3121025" defTabSz="646113" fontAlgn="base">
              <a:spcBef>
                <a:spcPct val="0"/>
              </a:spcBef>
              <a:spcAft>
                <a:spcPct val="0"/>
              </a:spcAft>
              <a:defRPr sz="2400">
                <a:solidFill>
                  <a:schemeClr val="tx1"/>
                </a:solidFill>
                <a:latin typeface="Times New Roman" charset="0"/>
              </a:defRPr>
            </a:lvl9pPr>
          </a:lstStyle>
          <a:p>
            <a:pPr>
              <a:spcBef>
                <a:spcPct val="50000"/>
              </a:spcBef>
            </a:pPr>
            <a:r>
              <a:rPr lang="en-GB" altLang="x-none" sz="2800" b="1" dirty="0">
                <a:latin typeface="Arial" charset="0"/>
              </a:rPr>
              <a:t>REFERENCES</a:t>
            </a:r>
            <a:r>
              <a:rPr lang="en-GB" altLang="x-none" sz="2800" b="1" dirty="0">
                <a:latin typeface="Helvetica" panose="020B0604020202020204" pitchFamily="34" charset="0"/>
                <a:cs typeface="Helvetica" panose="020B0604020202020204" pitchFamily="34" charset="0"/>
              </a:rPr>
              <a:t>: </a:t>
            </a:r>
            <a:r>
              <a:rPr lang="en-GB" sz="2800" dirty="0">
                <a:latin typeface="Helvetica" panose="020B0604020202020204" pitchFamily="34" charset="0"/>
                <a:cs typeface="Helvetica" panose="020B0604020202020204" pitchFamily="34" charset="0"/>
              </a:rPr>
              <a:t>T. P. </a:t>
            </a:r>
            <a:r>
              <a:rPr lang="en-GB" sz="2800" dirty="0" err="1">
                <a:latin typeface="Helvetica" panose="020B0604020202020204" pitchFamily="34" charset="0"/>
                <a:cs typeface="Helvetica" panose="020B0604020202020204" pitchFamily="34" charset="0"/>
              </a:rPr>
              <a:t>Lillicrap</a:t>
            </a:r>
            <a:r>
              <a:rPr lang="en-GB" sz="2800" dirty="0">
                <a:latin typeface="Helvetica" panose="020B0604020202020204" pitchFamily="34" charset="0"/>
                <a:cs typeface="Helvetica" panose="020B0604020202020204" pitchFamily="34" charset="0"/>
              </a:rPr>
              <a:t>, J. J. Hunt, A. </a:t>
            </a:r>
            <a:r>
              <a:rPr lang="en-GB" sz="2800" dirty="0" err="1">
                <a:latin typeface="Helvetica" panose="020B0604020202020204" pitchFamily="34" charset="0"/>
                <a:cs typeface="Helvetica" panose="020B0604020202020204" pitchFamily="34" charset="0"/>
              </a:rPr>
              <a:t>Pritzel</a:t>
            </a:r>
            <a:r>
              <a:rPr lang="en-GB" sz="2800" dirty="0">
                <a:latin typeface="Helvetica" panose="020B0604020202020204" pitchFamily="34" charset="0"/>
                <a:cs typeface="Helvetica" panose="020B0604020202020204" pitchFamily="34" charset="0"/>
              </a:rPr>
              <a:t>, N. </a:t>
            </a:r>
            <a:r>
              <a:rPr lang="en-GB" sz="2800" dirty="0" err="1">
                <a:latin typeface="Helvetica" panose="020B0604020202020204" pitchFamily="34" charset="0"/>
                <a:cs typeface="Helvetica" panose="020B0604020202020204" pitchFamily="34" charset="0"/>
              </a:rPr>
              <a:t>Heess</a:t>
            </a:r>
            <a:r>
              <a:rPr lang="en-GB" sz="2800" dirty="0">
                <a:latin typeface="Helvetica" panose="020B0604020202020204" pitchFamily="34" charset="0"/>
                <a:cs typeface="Helvetica" panose="020B0604020202020204" pitchFamily="34" charset="0"/>
              </a:rPr>
              <a:t>, T. </a:t>
            </a:r>
            <a:r>
              <a:rPr lang="en-GB" sz="2800" dirty="0" err="1">
                <a:latin typeface="Helvetica" panose="020B0604020202020204" pitchFamily="34" charset="0"/>
                <a:cs typeface="Helvetica" panose="020B0604020202020204" pitchFamily="34" charset="0"/>
              </a:rPr>
              <a:t>Erez</a:t>
            </a:r>
            <a:r>
              <a:rPr lang="en-GB" sz="2800" dirty="0">
                <a:latin typeface="Helvetica" panose="020B0604020202020204" pitchFamily="34" charset="0"/>
                <a:cs typeface="Helvetica" panose="020B0604020202020204" pitchFamily="34" charset="0"/>
              </a:rPr>
              <a:t>, Y. </a:t>
            </a:r>
            <a:r>
              <a:rPr lang="en-GB" sz="2800" dirty="0" err="1">
                <a:latin typeface="Helvetica" panose="020B0604020202020204" pitchFamily="34" charset="0"/>
                <a:cs typeface="Helvetica" panose="020B0604020202020204" pitchFamily="34" charset="0"/>
              </a:rPr>
              <a:t>Tassa</a:t>
            </a:r>
            <a:r>
              <a:rPr lang="en-GB" sz="2800" dirty="0">
                <a:latin typeface="Helvetica" panose="020B0604020202020204" pitchFamily="34" charset="0"/>
                <a:cs typeface="Helvetica" panose="020B0604020202020204" pitchFamily="34" charset="0"/>
              </a:rPr>
              <a:t>, D. Silver and D. </a:t>
            </a:r>
            <a:r>
              <a:rPr lang="en-GB" sz="2800" dirty="0" err="1">
                <a:latin typeface="Helvetica" panose="020B0604020202020204" pitchFamily="34" charset="0"/>
                <a:cs typeface="Helvetica" panose="020B0604020202020204" pitchFamily="34" charset="0"/>
              </a:rPr>
              <a:t>Wierstra</a:t>
            </a:r>
            <a:r>
              <a:rPr lang="en-GB" sz="2800" dirty="0">
                <a:latin typeface="Helvetica" panose="020B0604020202020204" pitchFamily="34" charset="0"/>
                <a:cs typeface="Helvetica" panose="020B0604020202020204" pitchFamily="34" charset="0"/>
              </a:rPr>
              <a:t>, “Continuous control with deep reinforcement learning,” </a:t>
            </a:r>
            <a:r>
              <a:rPr lang="en-GB" sz="2800" i="1" dirty="0" err="1">
                <a:latin typeface="Helvetica" panose="020B0604020202020204" pitchFamily="34" charset="0"/>
                <a:cs typeface="Helvetica" panose="020B0604020202020204" pitchFamily="34" charset="0"/>
              </a:rPr>
              <a:t>CoRR</a:t>
            </a:r>
            <a:r>
              <a:rPr lang="en-GB" sz="2800" i="1" dirty="0">
                <a:latin typeface="Helvetica" panose="020B0604020202020204" pitchFamily="34" charset="0"/>
                <a:cs typeface="Helvetica" panose="020B0604020202020204" pitchFamily="34" charset="0"/>
              </a:rPr>
              <a:t>, </a:t>
            </a:r>
            <a:r>
              <a:rPr lang="en-GB" sz="2800" dirty="0">
                <a:latin typeface="Helvetica" panose="020B0604020202020204" pitchFamily="34" charset="0"/>
                <a:cs typeface="Helvetica" panose="020B0604020202020204" pitchFamily="34" charset="0"/>
              </a:rPr>
              <a:t>vol. abs/1509.02971, 2016.</a:t>
            </a:r>
          </a:p>
          <a:p>
            <a:pPr>
              <a:spcBef>
                <a:spcPct val="50000"/>
              </a:spcBef>
            </a:pPr>
            <a:r>
              <a:rPr lang="en-GB" sz="2800" dirty="0">
                <a:latin typeface="Helvetica" panose="020B0604020202020204" pitchFamily="34" charset="0"/>
                <a:cs typeface="Helvetica" panose="020B0604020202020204" pitchFamily="34" charset="0"/>
              </a:rPr>
              <a:t>Background: Freepik.com</a:t>
            </a:r>
            <a:endParaRPr lang="en-GB" altLang="x-none" dirty="0">
              <a:latin typeface="Helvetica" panose="020B0604020202020204" pitchFamily="34" charset="0"/>
              <a:cs typeface="Helvetica" panose="020B0604020202020204" pitchFamily="34" charset="0"/>
            </a:endParaRPr>
          </a:p>
        </p:txBody>
      </p:sp>
      <p:sp>
        <p:nvSpPr>
          <p:cNvPr id="31" name="Rectangle 8"/>
          <p:cNvSpPr>
            <a:spLocks noChangeArrowheads="1"/>
          </p:cNvSpPr>
          <p:nvPr/>
        </p:nvSpPr>
        <p:spPr bwMode="auto">
          <a:xfrm>
            <a:off x="13443117" y="1722448"/>
            <a:ext cx="5751670" cy="107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58" tIns="45729" rIns="91458" bIns="45729">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GB" altLang="en-US" sz="3200" b="1" dirty="0">
                <a:latin typeface="Helvetica" panose="020B0604020202020204" pitchFamily="34" charset="0"/>
                <a:cs typeface="Helvetica" panose="020B0604020202020204" pitchFamily="34" charset="0"/>
              </a:rPr>
              <a:t>Supervisor:</a:t>
            </a:r>
            <a:r>
              <a:rPr lang="en-GB" sz="3200" b="1" dirty="0">
                <a:latin typeface="Helvetica" panose="020B0604020202020204" pitchFamily="34" charset="0"/>
                <a:cs typeface="Helvetica" panose="020B0604020202020204" pitchFamily="34" charset="0"/>
              </a:rPr>
              <a:t> Dr P. </a:t>
            </a:r>
            <a:r>
              <a:rPr lang="en-GB" sz="3200" b="1" dirty="0" err="1">
                <a:latin typeface="Helvetica" panose="020B0604020202020204" pitchFamily="34" charset="0"/>
                <a:cs typeface="Helvetica" panose="020B0604020202020204" pitchFamily="34" charset="0"/>
              </a:rPr>
              <a:t>Iravani</a:t>
            </a:r>
            <a:endParaRPr lang="en-GB" sz="3200" b="1" dirty="0">
              <a:latin typeface="Helvetica" panose="020B0604020202020204" pitchFamily="34" charset="0"/>
              <a:cs typeface="Helvetica" panose="020B0604020202020204" pitchFamily="34" charset="0"/>
            </a:endParaRPr>
          </a:p>
          <a:p>
            <a:pPr algn="ctr">
              <a:defRPr/>
            </a:pPr>
            <a:endParaRPr lang="en-GB" altLang="en-US" sz="3200" b="1" dirty="0">
              <a:latin typeface="Helvetica" panose="020B0604020202020204" pitchFamily="34" charset="0"/>
              <a:cs typeface="Helvetica" panose="020B0604020202020204" pitchFamily="34" charset="0"/>
            </a:endParaRPr>
          </a:p>
        </p:txBody>
      </p:sp>
      <p:sp>
        <p:nvSpPr>
          <p:cNvPr id="33" name="Rectangle 8"/>
          <p:cNvSpPr>
            <a:spLocks noChangeArrowheads="1"/>
          </p:cNvSpPr>
          <p:nvPr/>
        </p:nvSpPr>
        <p:spPr bwMode="auto">
          <a:xfrm>
            <a:off x="658519" y="29115829"/>
            <a:ext cx="6906677" cy="107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58" tIns="45729" rIns="91458" bIns="45729">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GB" altLang="en-US" sz="3200" b="1" dirty="0">
                <a:solidFill>
                  <a:srgbClr val="50565E"/>
                </a:solidFill>
                <a:latin typeface="Helvetica" pitchFamily="34" charset="0"/>
              </a:rPr>
              <a:t>MEng Integrated Mechanical and Electrical Engineering</a:t>
            </a:r>
            <a:endParaRPr lang="en-GB" altLang="en-US" sz="3200" dirty="0">
              <a:solidFill>
                <a:srgbClr val="50565E"/>
              </a:solidFill>
              <a:latin typeface="Helvetica" pitchFamily="34" charset="0"/>
            </a:endParaRPr>
          </a:p>
        </p:txBody>
      </p:sp>
      <p:sp>
        <p:nvSpPr>
          <p:cNvPr id="15" name="Rectangle: Rounded Corners 14">
            <a:extLst>
              <a:ext uri="{FF2B5EF4-FFF2-40B4-BE49-F238E27FC236}">
                <a16:creationId xmlns:a16="http://schemas.microsoft.com/office/drawing/2014/main" id="{9CB5AB11-E6EA-43A8-A529-A79C3F893828}"/>
              </a:ext>
            </a:extLst>
          </p:cNvPr>
          <p:cNvSpPr/>
          <p:nvPr/>
        </p:nvSpPr>
        <p:spPr>
          <a:xfrm>
            <a:off x="396146" y="2520310"/>
            <a:ext cx="7031959" cy="3826123"/>
          </a:xfrm>
          <a:prstGeom prst="roundRect">
            <a:avLst/>
          </a:prstGeom>
          <a:solidFill>
            <a:srgbClr val="DFDCCA">
              <a:alpha val="2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Project Outline</a:t>
            </a:r>
          </a:p>
          <a:p>
            <a:pPr algn="just"/>
            <a:r>
              <a:rPr lang="en-GB" sz="2400" dirty="0">
                <a:solidFill>
                  <a:schemeClr val="tx1"/>
                </a:solidFill>
              </a:rPr>
              <a:t>VTOL aircraft are capable of fast forward flight and precise low speed manoeuvring. Artificial intelligence provides a novel way of learning an aircraft’s characteristics and controlling it despite their complex flight modes. Reinforcement learning was used as to control the aircraft through its transition between vertical and horizontal flight using modern Artificial Intelligence (AI) techniques. </a:t>
            </a:r>
          </a:p>
        </p:txBody>
      </p:sp>
      <p:sp>
        <p:nvSpPr>
          <p:cNvPr id="41" name="Rectangle: Rounded Corners 40">
            <a:extLst>
              <a:ext uri="{FF2B5EF4-FFF2-40B4-BE49-F238E27FC236}">
                <a16:creationId xmlns:a16="http://schemas.microsoft.com/office/drawing/2014/main" id="{1BF9F131-C952-4352-9728-3F5142753FCC}"/>
              </a:ext>
            </a:extLst>
          </p:cNvPr>
          <p:cNvSpPr/>
          <p:nvPr/>
        </p:nvSpPr>
        <p:spPr>
          <a:xfrm>
            <a:off x="7688046" y="4820417"/>
            <a:ext cx="4247452" cy="3292753"/>
          </a:xfrm>
          <a:prstGeom prst="roundRect">
            <a:avLst/>
          </a:prstGeom>
          <a:solidFill>
            <a:srgbClr val="DFDCCA">
              <a:alpha val="4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Simulation</a:t>
            </a:r>
            <a:endParaRPr lang="en-GB" sz="2800" b="1" dirty="0">
              <a:solidFill>
                <a:schemeClr val="tx1"/>
              </a:solidFill>
            </a:endParaRPr>
          </a:p>
          <a:p>
            <a:pPr algn="just"/>
            <a:r>
              <a:rPr lang="en-GB" sz="2400" dirty="0">
                <a:solidFill>
                  <a:schemeClr val="tx1"/>
                </a:solidFill>
              </a:rPr>
              <a:t>A full flight dynamics model and flight controller model were created. The goal of the AI is to act as the pilot, providing suitable controller inputs.</a:t>
            </a:r>
          </a:p>
        </p:txBody>
      </p:sp>
      <p:sp>
        <p:nvSpPr>
          <p:cNvPr id="100" name="Rectangle: Rounded Corners 99">
            <a:extLst>
              <a:ext uri="{FF2B5EF4-FFF2-40B4-BE49-F238E27FC236}">
                <a16:creationId xmlns:a16="http://schemas.microsoft.com/office/drawing/2014/main" id="{BB23DF9E-0A10-4E6F-8486-E3EB7D39AA0C}"/>
              </a:ext>
            </a:extLst>
          </p:cNvPr>
          <p:cNvSpPr/>
          <p:nvPr/>
        </p:nvSpPr>
        <p:spPr>
          <a:xfrm>
            <a:off x="14294572" y="18037717"/>
            <a:ext cx="6828311" cy="7774026"/>
          </a:xfrm>
          <a:prstGeom prst="roundRect">
            <a:avLst>
              <a:gd name="adj" fmla="val 6081"/>
            </a:avLst>
          </a:prstGeom>
          <a:solidFill>
            <a:srgbClr val="DFDCCA">
              <a:alpha val="79000"/>
            </a:srgb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Exploration</a:t>
            </a: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p:txBody>
      </p:sp>
      <p:pic>
        <p:nvPicPr>
          <p:cNvPr id="36" name="Picture 35">
            <a:extLst>
              <a:ext uri="{FF2B5EF4-FFF2-40B4-BE49-F238E27FC236}">
                <a16:creationId xmlns:a16="http://schemas.microsoft.com/office/drawing/2014/main" id="{7654C847-D2B8-40F8-838D-BCD05BAF22E6}"/>
              </a:ext>
            </a:extLst>
          </p:cNvPr>
          <p:cNvPicPr>
            <a:picLocks noChangeAspect="1"/>
          </p:cNvPicPr>
          <p:nvPr/>
        </p:nvPicPr>
        <p:blipFill rotWithShape="1">
          <a:blip r:embed="rId3">
            <a:extLst>
              <a:ext uri="{28A0092B-C50C-407E-A947-70E740481C1C}">
                <a14:useLocalDpi xmlns:a14="http://schemas.microsoft.com/office/drawing/2010/main" val="0"/>
              </a:ext>
            </a:extLst>
          </a:blip>
          <a:srcRect l="3324" t="6029"/>
          <a:stretch/>
        </p:blipFill>
        <p:spPr bwMode="auto">
          <a:xfrm>
            <a:off x="14684618" y="22633071"/>
            <a:ext cx="3793644" cy="2908544"/>
          </a:xfrm>
          <a:prstGeom prst="rect">
            <a:avLst/>
          </a:prstGeom>
          <a:noFill/>
          <a:ln>
            <a:noFill/>
          </a:ln>
          <a:extLst>
            <a:ext uri="{53640926-AAD7-44D8-BBD7-CCE9431645EC}">
              <a14:shadowObscured xmlns:a14="http://schemas.microsoft.com/office/drawing/2010/main"/>
            </a:ext>
          </a:extLst>
        </p:spPr>
      </p:pic>
      <p:pic>
        <p:nvPicPr>
          <p:cNvPr id="38" name="Picture 37">
            <a:extLst>
              <a:ext uri="{FF2B5EF4-FFF2-40B4-BE49-F238E27FC236}">
                <a16:creationId xmlns:a16="http://schemas.microsoft.com/office/drawing/2014/main" id="{65C5A842-6BF6-427F-86FF-A3304E2A89E0}"/>
              </a:ext>
            </a:extLst>
          </p:cNvPr>
          <p:cNvPicPr>
            <a:picLocks noChangeAspect="1"/>
          </p:cNvPicPr>
          <p:nvPr/>
        </p:nvPicPr>
        <p:blipFill rotWithShape="1">
          <a:blip r:embed="rId4">
            <a:extLst>
              <a:ext uri="{28A0092B-C50C-407E-A947-70E740481C1C}">
                <a14:useLocalDpi xmlns:a14="http://schemas.microsoft.com/office/drawing/2010/main" val="0"/>
              </a:ext>
            </a:extLst>
          </a:blip>
          <a:srcRect l="4121" t="5495" r="6669" b="1093"/>
          <a:stretch/>
        </p:blipFill>
        <p:spPr bwMode="auto">
          <a:xfrm>
            <a:off x="14629351" y="19143359"/>
            <a:ext cx="3848910" cy="3178221"/>
          </a:xfrm>
          <a:prstGeom prst="rect">
            <a:avLst/>
          </a:prstGeom>
          <a:ln>
            <a:noFill/>
          </a:ln>
          <a:extLst>
            <a:ext uri="{53640926-AAD7-44D8-BBD7-CCE9431645EC}">
              <a14:shadowObscured xmlns:a14="http://schemas.microsoft.com/office/drawing/2010/main"/>
            </a:ext>
          </a:extLst>
        </p:spPr>
      </p:pic>
      <p:sp>
        <p:nvSpPr>
          <p:cNvPr id="115" name="TextBox 114">
            <a:extLst>
              <a:ext uri="{FF2B5EF4-FFF2-40B4-BE49-F238E27FC236}">
                <a16:creationId xmlns:a16="http://schemas.microsoft.com/office/drawing/2014/main" id="{71CCD99F-5C37-405B-82D8-47F6A89F553E}"/>
              </a:ext>
            </a:extLst>
          </p:cNvPr>
          <p:cNvSpPr txBox="1"/>
          <p:nvPr/>
        </p:nvSpPr>
        <p:spPr>
          <a:xfrm>
            <a:off x="18548575" y="19060294"/>
            <a:ext cx="2574306" cy="1938826"/>
          </a:xfrm>
          <a:prstGeom prst="rect">
            <a:avLst/>
          </a:prstGeom>
          <a:noFill/>
        </p:spPr>
        <p:txBody>
          <a:bodyPr wrap="square" rtlCol="0">
            <a:spAutoFit/>
          </a:bodyPr>
          <a:lstStyle/>
          <a:p>
            <a:r>
              <a:rPr lang="en-GB" sz="2400" dirty="0"/>
              <a:t>Ornstein-Uhlenbeck noise is added to the actor to force exploration</a:t>
            </a:r>
          </a:p>
          <a:p>
            <a:pPr algn="ctr"/>
            <a:endParaRPr lang="en-GB" dirty="0"/>
          </a:p>
        </p:txBody>
      </p:sp>
      <p:sp>
        <p:nvSpPr>
          <p:cNvPr id="116" name="TextBox 115">
            <a:extLst>
              <a:ext uri="{FF2B5EF4-FFF2-40B4-BE49-F238E27FC236}">
                <a16:creationId xmlns:a16="http://schemas.microsoft.com/office/drawing/2014/main" id="{B4130403-CC65-4F6A-84B7-E0908716180B}"/>
              </a:ext>
            </a:extLst>
          </p:cNvPr>
          <p:cNvSpPr txBox="1"/>
          <p:nvPr/>
        </p:nvSpPr>
        <p:spPr>
          <a:xfrm>
            <a:off x="18617000" y="22633071"/>
            <a:ext cx="2574306" cy="2555874"/>
          </a:xfrm>
          <a:prstGeom prst="rect">
            <a:avLst/>
          </a:prstGeom>
          <a:noFill/>
        </p:spPr>
        <p:txBody>
          <a:bodyPr wrap="square" rtlCol="0">
            <a:spAutoFit/>
          </a:bodyPr>
          <a:lstStyle/>
          <a:p>
            <a:r>
              <a:rPr lang="en-GB" sz="2400" dirty="0"/>
              <a:t>Through the training process the agent attempts to fly in many different directions while searching for an optimal solution</a:t>
            </a:r>
          </a:p>
          <a:p>
            <a:pPr algn="ctr"/>
            <a:endParaRPr lang="en-GB" dirty="0"/>
          </a:p>
        </p:txBody>
      </p:sp>
      <p:sp>
        <p:nvSpPr>
          <p:cNvPr id="118" name="Rectangle: Rounded Corners 117">
            <a:extLst>
              <a:ext uri="{FF2B5EF4-FFF2-40B4-BE49-F238E27FC236}">
                <a16:creationId xmlns:a16="http://schemas.microsoft.com/office/drawing/2014/main" id="{54B236CD-3DC2-4096-AA17-07457540A875}"/>
              </a:ext>
            </a:extLst>
          </p:cNvPr>
          <p:cNvSpPr/>
          <p:nvPr/>
        </p:nvSpPr>
        <p:spPr>
          <a:xfrm>
            <a:off x="135399" y="6825574"/>
            <a:ext cx="6256551" cy="4316682"/>
          </a:xfrm>
          <a:prstGeom prst="roundRect">
            <a:avLst/>
          </a:prstGeom>
          <a:solidFill>
            <a:srgbClr val="DFDCCA">
              <a:alpha val="34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Reinforcement Learning</a:t>
            </a:r>
          </a:p>
          <a:p>
            <a:pPr algn="just"/>
            <a:r>
              <a:rPr lang="en-GB" sz="2800" dirty="0">
                <a:solidFill>
                  <a:schemeClr val="tx1"/>
                </a:solidFill>
              </a:rPr>
              <a:t>An agent interacts with an environment and receives a reward based on its performance. Over time it learns to maximise its reward. Many reinforcement learning algorithms were considered. Deep deterministic policy gradients was chosen as it uniquely works in continuous space</a:t>
            </a:r>
            <a:endParaRPr lang="en-GB" sz="2400" dirty="0">
              <a:solidFill>
                <a:schemeClr val="tx1"/>
              </a:solidFill>
            </a:endParaRPr>
          </a:p>
        </p:txBody>
      </p:sp>
      <p:grpSp>
        <p:nvGrpSpPr>
          <p:cNvPr id="198" name="Group 197">
            <a:extLst>
              <a:ext uri="{FF2B5EF4-FFF2-40B4-BE49-F238E27FC236}">
                <a16:creationId xmlns:a16="http://schemas.microsoft.com/office/drawing/2014/main" id="{FF096996-9C97-474E-97DF-9A377FCE9021}"/>
              </a:ext>
            </a:extLst>
          </p:cNvPr>
          <p:cNvGrpSpPr/>
          <p:nvPr/>
        </p:nvGrpSpPr>
        <p:grpSpPr>
          <a:xfrm>
            <a:off x="307566" y="20806329"/>
            <a:ext cx="13171060" cy="6248376"/>
            <a:chOff x="814749" y="20431945"/>
            <a:chExt cx="12956461" cy="6060847"/>
          </a:xfrm>
        </p:grpSpPr>
        <p:sp>
          <p:nvSpPr>
            <p:cNvPr id="97" name="Rectangle: Rounded Corners 96">
              <a:extLst>
                <a:ext uri="{FF2B5EF4-FFF2-40B4-BE49-F238E27FC236}">
                  <a16:creationId xmlns:a16="http://schemas.microsoft.com/office/drawing/2014/main" id="{2D10A4DC-9DF6-45C1-97A6-DDD6A4A388BC}"/>
                </a:ext>
              </a:extLst>
            </p:cNvPr>
            <p:cNvSpPr/>
            <p:nvPr/>
          </p:nvSpPr>
          <p:spPr>
            <a:xfrm>
              <a:off x="814749" y="20431945"/>
              <a:ext cx="12900538" cy="6060847"/>
            </a:xfrm>
            <a:prstGeom prst="roundRect">
              <a:avLst>
                <a:gd name="adj" fmla="val 6081"/>
              </a:avLst>
            </a:prstGeom>
            <a:solidFill>
              <a:srgbClr val="DFDCCA">
                <a:alpha val="85000"/>
              </a:srgb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Actor and Critic</a:t>
              </a:r>
            </a:p>
            <a:p>
              <a:pPr algn="ctr"/>
              <a:endParaRPr lang="en-GB" sz="1400"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p:txBody>
        </p:sp>
        <p:pic>
          <p:nvPicPr>
            <p:cNvPr id="35" name="Graphic 50">
              <a:extLst>
                <a:ext uri="{FF2B5EF4-FFF2-40B4-BE49-F238E27FC236}">
                  <a16:creationId xmlns:a16="http://schemas.microsoft.com/office/drawing/2014/main" id="{B571A38B-C5E9-4B27-9BF2-7086A3D15EF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61746" y="22027671"/>
              <a:ext cx="7509464" cy="4465121"/>
            </a:xfrm>
            <a:prstGeom prst="rect">
              <a:avLst/>
            </a:prstGeom>
          </p:spPr>
        </p:pic>
        <p:sp>
          <p:nvSpPr>
            <p:cNvPr id="45" name="Rectangle: Rounded Corners 44">
              <a:extLst>
                <a:ext uri="{FF2B5EF4-FFF2-40B4-BE49-F238E27FC236}">
                  <a16:creationId xmlns:a16="http://schemas.microsoft.com/office/drawing/2014/main" id="{86915CF5-40CA-425D-A3E8-0C99824AD0C4}"/>
                </a:ext>
              </a:extLst>
            </p:cNvPr>
            <p:cNvSpPr/>
            <p:nvPr/>
          </p:nvSpPr>
          <p:spPr>
            <a:xfrm>
              <a:off x="1642915" y="24083327"/>
              <a:ext cx="1653434" cy="799426"/>
            </a:xfrm>
            <a:prstGeom prst="roundRect">
              <a:avLst/>
            </a:prstGeom>
            <a:solidFill>
              <a:srgbClr val="C0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Critic</a:t>
              </a:r>
            </a:p>
          </p:txBody>
        </p:sp>
        <p:sp>
          <p:nvSpPr>
            <p:cNvPr id="46" name="Rectangle: Rounded Corners 45">
              <a:extLst>
                <a:ext uri="{FF2B5EF4-FFF2-40B4-BE49-F238E27FC236}">
                  <a16:creationId xmlns:a16="http://schemas.microsoft.com/office/drawing/2014/main" id="{4D0AA53F-5E91-44D2-AE47-3FA770A36173}"/>
                </a:ext>
              </a:extLst>
            </p:cNvPr>
            <p:cNvSpPr/>
            <p:nvPr/>
          </p:nvSpPr>
          <p:spPr>
            <a:xfrm>
              <a:off x="4004853" y="23293632"/>
              <a:ext cx="2000574" cy="592822"/>
            </a:xfrm>
            <a:prstGeom prst="roundRect">
              <a:avLst/>
            </a:prstGeom>
            <a:solidFill>
              <a:srgbClr val="C0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Environment</a:t>
              </a:r>
            </a:p>
          </p:txBody>
        </p:sp>
        <p:sp>
          <p:nvSpPr>
            <p:cNvPr id="47" name="Rectangle: Rounded Corners 46">
              <a:extLst>
                <a:ext uri="{FF2B5EF4-FFF2-40B4-BE49-F238E27FC236}">
                  <a16:creationId xmlns:a16="http://schemas.microsoft.com/office/drawing/2014/main" id="{04935DFA-2F15-4EA9-84E9-F4A7370D49C7}"/>
                </a:ext>
              </a:extLst>
            </p:cNvPr>
            <p:cNvSpPr/>
            <p:nvPr/>
          </p:nvSpPr>
          <p:spPr>
            <a:xfrm>
              <a:off x="2216351" y="22304161"/>
              <a:ext cx="1154131" cy="751225"/>
            </a:xfrm>
            <a:prstGeom prst="roundRect">
              <a:avLst/>
            </a:prstGeom>
            <a:solidFill>
              <a:srgbClr val="C0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Actor</a:t>
              </a:r>
            </a:p>
          </p:txBody>
        </p:sp>
        <p:cxnSp>
          <p:nvCxnSpPr>
            <p:cNvPr id="18" name="Connector: Elbow 17">
              <a:extLst>
                <a:ext uri="{FF2B5EF4-FFF2-40B4-BE49-F238E27FC236}">
                  <a16:creationId xmlns:a16="http://schemas.microsoft.com/office/drawing/2014/main" id="{6370139B-4473-4F30-824F-CC374C34EF79}"/>
                </a:ext>
              </a:extLst>
            </p:cNvPr>
            <p:cNvCxnSpPr>
              <a:cxnSpLocks/>
              <a:stCxn id="47" idx="3"/>
              <a:endCxn id="46" idx="0"/>
            </p:cNvCxnSpPr>
            <p:nvPr/>
          </p:nvCxnSpPr>
          <p:spPr>
            <a:xfrm>
              <a:off x="3370482" y="22679774"/>
              <a:ext cx="1634658" cy="613858"/>
            </a:xfrm>
            <a:prstGeom prst="bentConnector2">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ABF92D47-35BC-4F52-9310-EC8B240D7CAB}"/>
                </a:ext>
              </a:extLst>
            </p:cNvPr>
            <p:cNvCxnSpPr>
              <a:cxnSpLocks/>
              <a:stCxn id="46" idx="2"/>
            </p:cNvCxnSpPr>
            <p:nvPr/>
          </p:nvCxnSpPr>
          <p:spPr>
            <a:xfrm rot="5400000">
              <a:off x="3674719" y="23488727"/>
              <a:ext cx="932694" cy="1728149"/>
            </a:xfrm>
            <a:prstGeom prst="bentConnector2">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784CF82-AAB2-475A-A141-AD642E7E005D}"/>
                </a:ext>
              </a:extLst>
            </p:cNvPr>
            <p:cNvCxnSpPr>
              <a:cxnSpLocks/>
              <a:stCxn id="45" idx="1"/>
              <a:endCxn id="47" idx="1"/>
            </p:cNvCxnSpPr>
            <p:nvPr/>
          </p:nvCxnSpPr>
          <p:spPr>
            <a:xfrm rot="10800000" flipH="1">
              <a:off x="1642915" y="22679774"/>
              <a:ext cx="573436" cy="1803266"/>
            </a:xfrm>
            <a:prstGeom prst="bentConnector3">
              <a:avLst>
                <a:gd name="adj1" fmla="val -3986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301739D1-0C71-46C6-894F-1F4242975701}"/>
                </a:ext>
              </a:extLst>
            </p:cNvPr>
            <p:cNvCxnSpPr>
              <a:cxnSpLocks/>
              <a:stCxn id="46" idx="2"/>
              <a:endCxn id="47" idx="1"/>
            </p:cNvCxnSpPr>
            <p:nvPr/>
          </p:nvCxnSpPr>
          <p:spPr>
            <a:xfrm rot="5400000" flipH="1">
              <a:off x="3007406" y="21888720"/>
              <a:ext cx="1206680" cy="2788789"/>
            </a:xfrm>
            <a:prstGeom prst="bentConnector4">
              <a:avLst>
                <a:gd name="adj1" fmla="val -106234"/>
                <a:gd name="adj2" fmla="val 141815"/>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0A2859CA-91CF-4826-81BB-53A1FEC420A5}"/>
                </a:ext>
              </a:extLst>
            </p:cNvPr>
            <p:cNvSpPr/>
            <p:nvPr/>
          </p:nvSpPr>
          <p:spPr>
            <a:xfrm>
              <a:off x="3243043" y="24183355"/>
              <a:ext cx="1028433" cy="788430"/>
            </a:xfrm>
            <a:prstGeom prst="round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State</a:t>
              </a:r>
            </a:p>
          </p:txBody>
        </p:sp>
        <p:sp>
          <p:nvSpPr>
            <p:cNvPr id="80" name="Rectangle: Rounded Corners 79">
              <a:extLst>
                <a:ext uri="{FF2B5EF4-FFF2-40B4-BE49-F238E27FC236}">
                  <a16:creationId xmlns:a16="http://schemas.microsoft.com/office/drawing/2014/main" id="{FADFA7BE-1909-465D-8762-993081F84289}"/>
                </a:ext>
              </a:extLst>
            </p:cNvPr>
            <p:cNvSpPr/>
            <p:nvPr/>
          </p:nvSpPr>
          <p:spPr>
            <a:xfrm>
              <a:off x="3163546" y="23725241"/>
              <a:ext cx="1292911" cy="960792"/>
            </a:xfrm>
            <a:prstGeom prst="round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Reward</a:t>
              </a:r>
            </a:p>
          </p:txBody>
        </p:sp>
        <p:sp>
          <p:nvSpPr>
            <p:cNvPr id="81" name="Rectangle: Rounded Corners 80">
              <a:extLst>
                <a:ext uri="{FF2B5EF4-FFF2-40B4-BE49-F238E27FC236}">
                  <a16:creationId xmlns:a16="http://schemas.microsoft.com/office/drawing/2014/main" id="{F0A4F2D1-C476-436A-A352-4BF37B028EEE}"/>
                </a:ext>
              </a:extLst>
            </p:cNvPr>
            <p:cNvSpPr/>
            <p:nvPr/>
          </p:nvSpPr>
          <p:spPr>
            <a:xfrm>
              <a:off x="3857009" y="22276922"/>
              <a:ext cx="1148131" cy="1147141"/>
            </a:xfrm>
            <a:prstGeom prst="round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Action</a:t>
              </a:r>
            </a:p>
          </p:txBody>
        </p:sp>
        <p:sp>
          <p:nvSpPr>
            <p:cNvPr id="82" name="Rectangle: Rounded Corners 81">
              <a:extLst>
                <a:ext uri="{FF2B5EF4-FFF2-40B4-BE49-F238E27FC236}">
                  <a16:creationId xmlns:a16="http://schemas.microsoft.com/office/drawing/2014/main" id="{7F69604C-2F2C-4562-98D3-CC18D494A79F}"/>
                </a:ext>
              </a:extLst>
            </p:cNvPr>
            <p:cNvSpPr/>
            <p:nvPr/>
          </p:nvSpPr>
          <p:spPr>
            <a:xfrm>
              <a:off x="1368687" y="23173328"/>
              <a:ext cx="435012" cy="611586"/>
            </a:xfrm>
            <a:prstGeom prst="round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Q</a:t>
              </a:r>
            </a:p>
          </p:txBody>
        </p:sp>
        <p:cxnSp>
          <p:nvCxnSpPr>
            <p:cNvPr id="84" name="Straight Arrow Connector 83">
              <a:extLst>
                <a:ext uri="{FF2B5EF4-FFF2-40B4-BE49-F238E27FC236}">
                  <a16:creationId xmlns:a16="http://schemas.microsoft.com/office/drawing/2014/main" id="{FE0483BA-29BA-4726-82E2-23086FEDC7B0}"/>
                </a:ext>
              </a:extLst>
            </p:cNvPr>
            <p:cNvCxnSpPr>
              <a:cxnSpLocks/>
            </p:cNvCxnSpPr>
            <p:nvPr/>
          </p:nvCxnSpPr>
          <p:spPr>
            <a:xfrm flipH="1">
              <a:off x="3296349" y="24351216"/>
              <a:ext cx="1708791"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F22E7EB6-8441-429D-B4FB-AE575883CB7A}"/>
                </a:ext>
              </a:extLst>
            </p:cNvPr>
            <p:cNvSpPr txBox="1"/>
            <p:nvPr/>
          </p:nvSpPr>
          <p:spPr>
            <a:xfrm>
              <a:off x="1756529" y="20999120"/>
              <a:ext cx="11814249" cy="1582293"/>
            </a:xfrm>
            <a:prstGeom prst="rect">
              <a:avLst/>
            </a:prstGeom>
            <a:noFill/>
          </p:spPr>
          <p:txBody>
            <a:bodyPr wrap="square" rtlCol="0">
              <a:spAutoFit/>
            </a:bodyPr>
            <a:lstStyle/>
            <a:p>
              <a:r>
                <a:rPr lang="en-GB" sz="2400" dirty="0"/>
                <a:t>Two neural networks control the agent. The ‘critic’ assesses the quality of the agents moves. The ‘actor’ creates actions based on the gradient of the expected quality of its actions.</a:t>
              </a:r>
            </a:p>
            <a:p>
              <a:pPr algn="ctr"/>
              <a:endParaRPr lang="en-GB" dirty="0"/>
            </a:p>
          </p:txBody>
        </p:sp>
      </p:grpSp>
      <p:grpSp>
        <p:nvGrpSpPr>
          <p:cNvPr id="199" name="Group 198">
            <a:extLst>
              <a:ext uri="{FF2B5EF4-FFF2-40B4-BE49-F238E27FC236}">
                <a16:creationId xmlns:a16="http://schemas.microsoft.com/office/drawing/2014/main" id="{CAF29E5C-2D0B-4B10-99DD-7F1DA6A5F0E7}"/>
              </a:ext>
            </a:extLst>
          </p:cNvPr>
          <p:cNvGrpSpPr/>
          <p:nvPr/>
        </p:nvGrpSpPr>
        <p:grpSpPr>
          <a:xfrm>
            <a:off x="13143291" y="3699932"/>
            <a:ext cx="7811473" cy="5235171"/>
            <a:chOff x="12698340" y="3980650"/>
            <a:chExt cx="7811473" cy="5235171"/>
          </a:xfrm>
        </p:grpSpPr>
        <p:sp>
          <p:nvSpPr>
            <p:cNvPr id="119" name="Rectangle: Rounded Corners 118">
              <a:extLst>
                <a:ext uri="{FF2B5EF4-FFF2-40B4-BE49-F238E27FC236}">
                  <a16:creationId xmlns:a16="http://schemas.microsoft.com/office/drawing/2014/main" id="{40DA200D-6923-448C-A4A3-DAE8FFDA8EFC}"/>
                </a:ext>
              </a:extLst>
            </p:cNvPr>
            <p:cNvSpPr/>
            <p:nvPr/>
          </p:nvSpPr>
          <p:spPr>
            <a:xfrm>
              <a:off x="12698340" y="3980650"/>
              <a:ext cx="7811473" cy="5235171"/>
            </a:xfrm>
            <a:prstGeom prst="roundRect">
              <a:avLst>
                <a:gd name="adj" fmla="val 6081"/>
              </a:avLst>
            </a:prstGeom>
            <a:solidFill>
              <a:srgbClr val="DFDCCA">
                <a:alpha val="48000"/>
              </a:srgb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Forward Planning</a:t>
              </a: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p:txBody>
        </p:sp>
        <p:pic>
          <p:nvPicPr>
            <p:cNvPr id="40" name="Picture 39">
              <a:extLst>
                <a:ext uri="{FF2B5EF4-FFF2-40B4-BE49-F238E27FC236}">
                  <a16:creationId xmlns:a16="http://schemas.microsoft.com/office/drawing/2014/main" id="{013912A1-41A9-40D6-A71D-4C757C3D43A9}"/>
                </a:ext>
              </a:extLst>
            </p:cNvPr>
            <p:cNvPicPr>
              <a:picLocks noChangeAspect="1"/>
            </p:cNvPicPr>
            <p:nvPr/>
          </p:nvPicPr>
          <p:blipFill rotWithShape="1">
            <a:blip r:embed="rId7">
              <a:extLst>
                <a:ext uri="{28A0092B-C50C-407E-A947-70E740481C1C}">
                  <a14:useLocalDpi xmlns:a14="http://schemas.microsoft.com/office/drawing/2010/main" val="0"/>
                </a:ext>
              </a:extLst>
            </a:blip>
            <a:srcRect l="5560" t="5801" r="7294" b="1215"/>
            <a:stretch/>
          </p:blipFill>
          <p:spPr bwMode="auto">
            <a:xfrm>
              <a:off x="12969670" y="4822498"/>
              <a:ext cx="4898033" cy="3818733"/>
            </a:xfrm>
            <a:prstGeom prst="rect">
              <a:avLst/>
            </a:prstGeom>
            <a:ln>
              <a:noFill/>
            </a:ln>
            <a:extLst>
              <a:ext uri="{53640926-AAD7-44D8-BBD7-CCE9431645EC}">
                <a14:shadowObscured xmlns:a14="http://schemas.microsoft.com/office/drawing/2010/main"/>
              </a:ext>
            </a:extLst>
          </p:spPr>
        </p:pic>
      </p:grpSp>
      <p:sp>
        <p:nvSpPr>
          <p:cNvPr id="120" name="TextBox 119">
            <a:extLst>
              <a:ext uri="{FF2B5EF4-FFF2-40B4-BE49-F238E27FC236}">
                <a16:creationId xmlns:a16="http://schemas.microsoft.com/office/drawing/2014/main" id="{C7EEEE2C-5B96-4533-9F15-E611B15162B8}"/>
              </a:ext>
            </a:extLst>
          </p:cNvPr>
          <p:cNvSpPr txBox="1"/>
          <p:nvPr/>
        </p:nvSpPr>
        <p:spPr>
          <a:xfrm>
            <a:off x="18409578" y="4731125"/>
            <a:ext cx="2395034" cy="4906280"/>
          </a:xfrm>
          <a:prstGeom prst="rect">
            <a:avLst/>
          </a:prstGeom>
          <a:noFill/>
        </p:spPr>
        <p:txBody>
          <a:bodyPr wrap="square" rtlCol="0">
            <a:spAutoFit/>
          </a:bodyPr>
          <a:lstStyle/>
          <a:p>
            <a:r>
              <a:rPr lang="en-GB" sz="2400" dirty="0"/>
              <a:t>When attempting to fly to a goal the agent learns plans ahead and slows down before it gets there. This behaviour is learnt rather than being programmed in</a:t>
            </a:r>
          </a:p>
          <a:p>
            <a:pPr algn="just"/>
            <a:endParaRPr lang="en-GB" dirty="0"/>
          </a:p>
        </p:txBody>
      </p:sp>
      <p:sp>
        <p:nvSpPr>
          <p:cNvPr id="146" name="Rectangle: Rounded Corners 145">
            <a:extLst>
              <a:ext uri="{FF2B5EF4-FFF2-40B4-BE49-F238E27FC236}">
                <a16:creationId xmlns:a16="http://schemas.microsoft.com/office/drawing/2014/main" id="{50597741-E26A-4EF6-B063-A479C26E4D65}"/>
              </a:ext>
            </a:extLst>
          </p:cNvPr>
          <p:cNvSpPr/>
          <p:nvPr/>
        </p:nvSpPr>
        <p:spPr>
          <a:xfrm>
            <a:off x="14878973" y="11002926"/>
            <a:ext cx="6236292" cy="6642846"/>
          </a:xfrm>
          <a:prstGeom prst="roundRect">
            <a:avLst>
              <a:gd name="adj" fmla="val 6081"/>
            </a:avLst>
          </a:prstGeom>
          <a:solidFill>
            <a:srgbClr val="DFDCCA">
              <a:alpha val="54000"/>
            </a:srgb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Transition</a:t>
            </a:r>
          </a:p>
          <a:p>
            <a:pPr algn="ctr"/>
            <a:endParaRPr lang="en-GB" sz="1800" dirty="0">
              <a:solidFill>
                <a:schemeClr val="tx1"/>
              </a:solidFill>
            </a:endParaRPr>
          </a:p>
          <a:p>
            <a:pPr algn="ctr"/>
            <a:endParaRPr lang="en-GB" sz="1800" dirty="0">
              <a:solidFill>
                <a:schemeClr val="tx1"/>
              </a:solidFill>
            </a:endParaRPr>
          </a:p>
          <a:p>
            <a:pPr algn="ctr"/>
            <a:endParaRPr lang="en-GB" sz="1800" dirty="0">
              <a:solidFill>
                <a:schemeClr val="tx1"/>
              </a:solidFill>
            </a:endParaRPr>
          </a:p>
          <a:p>
            <a:pPr algn="ctr"/>
            <a:endParaRPr lang="en-GB" sz="1800" dirty="0">
              <a:solidFill>
                <a:schemeClr val="tx1"/>
              </a:solidFill>
            </a:endParaRPr>
          </a:p>
          <a:p>
            <a:pPr algn="ctr"/>
            <a:endParaRPr lang="en-GB" sz="1800"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p:txBody>
      </p:sp>
      <p:pic>
        <p:nvPicPr>
          <p:cNvPr id="37" name="Picture 36">
            <a:extLst>
              <a:ext uri="{FF2B5EF4-FFF2-40B4-BE49-F238E27FC236}">
                <a16:creationId xmlns:a16="http://schemas.microsoft.com/office/drawing/2014/main" id="{61CE075C-105A-4F16-879E-A6C012C808F7}"/>
              </a:ext>
            </a:extLst>
          </p:cNvPr>
          <p:cNvPicPr>
            <a:picLocks noChangeAspect="1"/>
          </p:cNvPicPr>
          <p:nvPr/>
        </p:nvPicPr>
        <p:blipFill rotWithShape="1">
          <a:blip r:embed="rId8">
            <a:extLst>
              <a:ext uri="{28A0092B-C50C-407E-A947-70E740481C1C}">
                <a14:useLocalDpi xmlns:a14="http://schemas.microsoft.com/office/drawing/2010/main" val="0"/>
              </a:ext>
            </a:extLst>
          </a:blip>
          <a:srcRect l="5946" t="5045" r="7027" b="2342"/>
          <a:stretch/>
        </p:blipFill>
        <p:spPr bwMode="auto">
          <a:xfrm>
            <a:off x="15470421" y="11920883"/>
            <a:ext cx="5570262" cy="4445196"/>
          </a:xfrm>
          <a:prstGeom prst="rect">
            <a:avLst/>
          </a:prstGeom>
          <a:ln>
            <a:noFill/>
          </a:ln>
          <a:extLst>
            <a:ext uri="{53640926-AAD7-44D8-BBD7-CCE9431645EC}">
              <a14:shadowObscured xmlns:a14="http://schemas.microsoft.com/office/drawing/2010/main"/>
            </a:ext>
          </a:extLst>
        </p:spPr>
      </p:pic>
      <p:sp>
        <p:nvSpPr>
          <p:cNvPr id="147" name="TextBox 146">
            <a:extLst>
              <a:ext uri="{FF2B5EF4-FFF2-40B4-BE49-F238E27FC236}">
                <a16:creationId xmlns:a16="http://schemas.microsoft.com/office/drawing/2014/main" id="{5B8E609B-DAC3-4969-9263-B794B8E152CD}"/>
              </a:ext>
            </a:extLst>
          </p:cNvPr>
          <p:cNvSpPr txBox="1"/>
          <p:nvPr/>
        </p:nvSpPr>
        <p:spPr>
          <a:xfrm>
            <a:off x="15310209" y="16399184"/>
            <a:ext cx="5756039" cy="1951625"/>
          </a:xfrm>
          <a:prstGeom prst="rect">
            <a:avLst/>
          </a:prstGeom>
          <a:noFill/>
        </p:spPr>
        <p:txBody>
          <a:bodyPr wrap="square" rtlCol="0">
            <a:spAutoFit/>
          </a:bodyPr>
          <a:lstStyle/>
          <a:p>
            <a:r>
              <a:rPr lang="en-GB" sz="2400" dirty="0"/>
              <a:t>The agent learnt to accelerate the aircraft my flying downwards before pulling up when the aircraft was past its stall speed</a:t>
            </a:r>
          </a:p>
          <a:p>
            <a:pPr algn="ctr"/>
            <a:endParaRPr lang="en-GB" dirty="0"/>
          </a:p>
        </p:txBody>
      </p:sp>
      <p:pic>
        <p:nvPicPr>
          <p:cNvPr id="202" name="Picture 201">
            <a:extLst>
              <a:ext uri="{FF2B5EF4-FFF2-40B4-BE49-F238E27FC236}">
                <a16:creationId xmlns:a16="http://schemas.microsoft.com/office/drawing/2014/main" id="{5ECE6FE7-9F77-4D05-919D-9ED4252AAB8D}"/>
              </a:ext>
            </a:extLst>
          </p:cNvPr>
          <p:cNvPicPr>
            <a:picLocks noChangeAspect="1"/>
          </p:cNvPicPr>
          <p:nvPr/>
        </p:nvPicPr>
        <p:blipFill>
          <a:blip r:embed="rId9"/>
          <a:stretch>
            <a:fillRect/>
          </a:stretch>
        </p:blipFill>
        <p:spPr>
          <a:xfrm>
            <a:off x="13857266" y="28459423"/>
            <a:ext cx="7559040" cy="1816608"/>
          </a:xfrm>
          <a:prstGeom prst="rect">
            <a:avLst/>
          </a:prstGeom>
        </p:spPr>
      </p:pic>
      <p:grpSp>
        <p:nvGrpSpPr>
          <p:cNvPr id="226" name="Group 225">
            <a:extLst>
              <a:ext uri="{FF2B5EF4-FFF2-40B4-BE49-F238E27FC236}">
                <a16:creationId xmlns:a16="http://schemas.microsoft.com/office/drawing/2014/main" id="{F5649B66-4A0E-4568-9F0B-6153564623CC}"/>
              </a:ext>
            </a:extLst>
          </p:cNvPr>
          <p:cNvGrpSpPr/>
          <p:nvPr/>
        </p:nvGrpSpPr>
        <p:grpSpPr>
          <a:xfrm>
            <a:off x="1424146" y="16093128"/>
            <a:ext cx="8767349" cy="4815514"/>
            <a:chOff x="21876773" y="11746522"/>
            <a:chExt cx="8767349" cy="4815514"/>
          </a:xfrm>
        </p:grpSpPr>
        <p:sp>
          <p:nvSpPr>
            <p:cNvPr id="223" name="Rectangle: Rounded Corners 222">
              <a:extLst>
                <a:ext uri="{FF2B5EF4-FFF2-40B4-BE49-F238E27FC236}">
                  <a16:creationId xmlns:a16="http://schemas.microsoft.com/office/drawing/2014/main" id="{2E9662D9-5662-4DA5-851A-F17213C4118C}"/>
                </a:ext>
              </a:extLst>
            </p:cNvPr>
            <p:cNvSpPr/>
            <p:nvPr/>
          </p:nvSpPr>
          <p:spPr>
            <a:xfrm>
              <a:off x="21876773" y="11746522"/>
              <a:ext cx="8767349" cy="4503371"/>
            </a:xfrm>
            <a:prstGeom prst="roundRect">
              <a:avLst>
                <a:gd name="adj" fmla="val 6081"/>
              </a:avLst>
            </a:prstGeom>
            <a:solidFill>
              <a:srgbClr val="DFDCCA">
                <a:alpha val="79000"/>
              </a:srgb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Training Progress</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p:txBody>
        </p:sp>
        <p:pic>
          <p:nvPicPr>
            <p:cNvPr id="39" name="Picture 38">
              <a:extLst>
                <a:ext uri="{FF2B5EF4-FFF2-40B4-BE49-F238E27FC236}">
                  <a16:creationId xmlns:a16="http://schemas.microsoft.com/office/drawing/2014/main" id="{6DB37C6F-A882-4084-98AE-A2F4682160ED}"/>
                </a:ext>
              </a:extLst>
            </p:cNvPr>
            <p:cNvPicPr>
              <a:picLocks noChangeAspect="1"/>
            </p:cNvPicPr>
            <p:nvPr/>
          </p:nvPicPr>
          <p:blipFill rotWithShape="1">
            <a:blip r:embed="rId10">
              <a:extLst>
                <a:ext uri="{28A0092B-C50C-407E-A947-70E740481C1C}">
                  <a14:useLocalDpi xmlns:a14="http://schemas.microsoft.com/office/drawing/2010/main" val="0"/>
                </a:ext>
              </a:extLst>
            </a:blip>
            <a:srcRect l="2127" t="6027" r="7069" b="1093"/>
            <a:stretch/>
          </p:blipFill>
          <p:spPr bwMode="auto">
            <a:xfrm>
              <a:off x="22081884" y="12394420"/>
              <a:ext cx="5546447" cy="3722795"/>
            </a:xfrm>
            <a:prstGeom prst="rect">
              <a:avLst/>
            </a:prstGeom>
            <a:ln>
              <a:noFill/>
            </a:ln>
            <a:extLst>
              <a:ext uri="{53640926-AAD7-44D8-BBD7-CCE9431645EC}">
                <a14:shadowObscured xmlns:a14="http://schemas.microsoft.com/office/drawing/2010/main"/>
              </a:ext>
            </a:extLst>
          </p:spPr>
        </p:pic>
        <p:sp>
          <p:nvSpPr>
            <p:cNvPr id="225" name="TextBox 224">
              <a:extLst>
                <a:ext uri="{FF2B5EF4-FFF2-40B4-BE49-F238E27FC236}">
                  <a16:creationId xmlns:a16="http://schemas.microsoft.com/office/drawing/2014/main" id="{64E402C0-7F88-41D2-A6AF-4D8C881E09C5}"/>
                </a:ext>
              </a:extLst>
            </p:cNvPr>
            <p:cNvSpPr txBox="1"/>
            <p:nvPr/>
          </p:nvSpPr>
          <p:spPr>
            <a:xfrm>
              <a:off x="27950473" y="12394420"/>
              <a:ext cx="2295066" cy="4167616"/>
            </a:xfrm>
            <a:prstGeom prst="rect">
              <a:avLst/>
            </a:prstGeom>
            <a:noFill/>
          </p:spPr>
          <p:txBody>
            <a:bodyPr wrap="square" rtlCol="0">
              <a:spAutoFit/>
            </a:bodyPr>
            <a:lstStyle/>
            <a:p>
              <a:r>
                <a:rPr lang="en-GB" sz="2400" dirty="0"/>
                <a:t>The critic trains first (</a:t>
              </a:r>
              <a:r>
                <a:rPr lang="en-GB" sz="2400" i="1" dirty="0"/>
                <a:t>episode Q0) </a:t>
              </a:r>
              <a:r>
                <a:rPr lang="en-GB" sz="2400" dirty="0"/>
                <a:t> then when it has a good approximation of the reward function the actor starts to converge.</a:t>
              </a:r>
            </a:p>
            <a:p>
              <a:pPr algn="ctr"/>
              <a:endParaRPr lang="en-GB" dirty="0"/>
            </a:p>
          </p:txBody>
        </p:sp>
      </p:grpSp>
      <p:pic>
        <p:nvPicPr>
          <p:cNvPr id="24" name="Picture 23">
            <a:extLst>
              <a:ext uri="{FF2B5EF4-FFF2-40B4-BE49-F238E27FC236}">
                <a16:creationId xmlns:a16="http://schemas.microsoft.com/office/drawing/2014/main" id="{C053D103-6681-486E-AB8D-5AAF9F7CC621}"/>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9619" b="89884" l="4901" r="93497">
                        <a14:foregroundMark x1="31857" y1="44610" x2="31857" y2="44610"/>
                        <a14:foregroundMark x1="30254" y1="34328" x2="30254" y2="34328"/>
                        <a14:foregroundMark x1="38172" y1="32007" x2="38172" y2="32007"/>
                        <a14:foregroundMark x1="64844" y1="22388" x2="64844" y2="22388"/>
                        <a14:foregroundMark x1="63054" y1="25373" x2="63054" y2="25373"/>
                        <a14:foregroundMark x1="60415" y1="26368" x2="60415" y2="26368"/>
                        <a14:foregroundMark x1="59849" y1="23549" x2="59849" y2="23549"/>
                        <a14:foregroundMark x1="58812" y1="23549" x2="58812" y2="23549"/>
                        <a14:foregroundMark x1="57493" y1="26368" x2="57493" y2="26368"/>
                        <a14:foregroundMark x1="83789" y1="34992" x2="83789" y2="34992"/>
                        <a14:foregroundMark x1="86145" y1="15257" x2="86145" y2="15257"/>
                        <a14:foregroundMark x1="83412" y1="21725" x2="83412" y2="21725"/>
                        <a14:foregroundMark x1="84354" y1="18574" x2="84354" y2="18574"/>
                        <a14:foregroundMark x1="85391" y1="17745" x2="85391" y2="17745"/>
                        <a14:foregroundMark x1="79171" y1="24710" x2="79171" y2="24710"/>
                        <a14:foregroundMark x1="76343" y1="86235" x2="76532" y2="88226"/>
                        <a14:foregroundMark x1="75778" y1="89221" x2="75778" y2="89221"/>
                        <a14:foregroundMark x1="80113" y1="79768" x2="80113" y2="79768"/>
                        <a14:foregroundMark x1="79548" y1="77280" x2="79548" y2="77280"/>
                        <a14:foregroundMark x1="77097" y1="73134" x2="77097" y2="73134"/>
                        <a14:foregroundMark x1="8011" y1="69154" x2="8011" y2="69154"/>
                        <a14:foregroundMark x1="9142" y1="66667" x2="9142" y2="66667"/>
                        <a14:foregroundMark x1="14703" y1="66169" x2="14703" y2="66169"/>
                        <a14:foregroundMark x1="12253" y1="67330" x2="12253" y2="67330"/>
                        <a14:foregroundMark x1="8106" y1="66667" x2="8106" y2="66667"/>
                        <a14:foregroundMark x1="6598" y1="66667" x2="6598" y2="66667"/>
                        <a14:foregroundMark x1="4995" y1="66501" x2="4995" y2="66501"/>
                        <a14:foregroundMark x1="17813" y1="62852" x2="17813" y2="62852"/>
                        <a14:foregroundMark x1="17813" y1="60365" x2="17813" y2="60365"/>
                        <a14:foregroundMark x1="21489" y1="62023" x2="21489" y2="62023"/>
                        <a14:foregroundMark x1="22903" y1="60697" x2="22903" y2="60697"/>
                        <a14:foregroundMark x1="26013" y1="60697" x2="26013" y2="60697"/>
                        <a14:foregroundMark x1="28369" y1="62023" x2="28369" y2="62023"/>
                        <a14:foregroundMark x1="29406" y1="53731" x2="29406" y2="53731"/>
                        <a14:foregroundMark x1="34496" y1="47098" x2="34496" y2="47098"/>
                        <a14:foregroundMark x1="33648" y1="49088" x2="33648" y2="49088"/>
                        <a14:foregroundMark x1="33836" y1="47595" x2="33836" y2="47595"/>
                        <a14:foregroundMark x1="35438" y1="41294" x2="35438" y2="41294"/>
                        <a14:foregroundMark x1="36569" y1="32338" x2="36569" y2="32338"/>
                        <a14:foregroundMark x1="38266" y1="30017" x2="38266" y2="30017"/>
                        <a14:foregroundMark x1="39208" y1="28690" x2="39208" y2="28690"/>
                        <a14:foregroundMark x1="29689" y1="33002" x2="29689" y2="33002"/>
                        <a14:foregroundMark x1="43073" y1="33831" x2="43073" y2="33831"/>
                        <a14:foregroundMark x1="43167" y1="32504" x2="43167" y2="32504"/>
                        <a14:foregroundMark x1="65221" y1="13765" x2="65221" y2="13765"/>
                        <a14:foregroundMark x1="67295" y1="13433" x2="67295" y2="13433"/>
                        <a14:foregroundMark x1="68709" y1="13433" x2="68709" y2="13433"/>
                        <a14:foregroundMark x1="68709" y1="13433" x2="68709" y2="13433"/>
                        <a14:foregroundMark x1="63054" y1="13267" x2="63054" y2="13267"/>
                        <a14:foregroundMark x1="63996" y1="13930" x2="63996" y2="13930"/>
                        <a14:foregroundMark x1="63713" y1="14594" x2="63713" y2="14594"/>
                        <a14:foregroundMark x1="64562" y1="16418" x2="64562" y2="16418"/>
                        <a14:foregroundMark x1="93497" y1="19900" x2="93497" y2="19900"/>
                      </a14:backgroundRemoval>
                    </a14:imgEffect>
                  </a14:imgLayer>
                </a14:imgProps>
              </a:ext>
            </a:extLst>
          </a:blip>
          <a:stretch>
            <a:fillRect/>
          </a:stretch>
        </p:blipFill>
        <p:spPr>
          <a:xfrm>
            <a:off x="163316" y="8113170"/>
            <a:ext cx="16670215" cy="9474652"/>
          </a:xfrm>
          <a:prstGeom prst="rect">
            <a:avLst/>
          </a:prstGeom>
        </p:spPr>
      </p:pic>
    </p:spTree>
    <p:extLst>
      <p:ext uri="{BB962C8B-B14F-4D97-AF65-F5344CB8AC3E}">
        <p14:creationId xmlns:p14="http://schemas.microsoft.com/office/powerpoint/2010/main" val="979497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TotalTime>
  <Words>379</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Michael Morris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Sabina</dc:creator>
  <cp:lastModifiedBy>Michael</cp:lastModifiedBy>
  <cp:revision>29</cp:revision>
  <cp:lastPrinted>2017-04-26T11:51:18Z</cp:lastPrinted>
  <dcterms:created xsi:type="dcterms:W3CDTF">2017-04-25T18:40:28Z</dcterms:created>
  <dcterms:modified xsi:type="dcterms:W3CDTF">2019-05-13T09:21:03Z</dcterms:modified>
</cp:coreProperties>
</file>