
<file path=[Content_Types].xml><?xml version="1.0" encoding="utf-8"?>
<Types xmlns="http://schemas.openxmlformats.org/package/2006/content-types">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0" r:id="rId4"/>
    <p:sldId id="263" r:id="rId5"/>
    <p:sldId id="267" r:id="rId6"/>
    <p:sldId id="281" r:id="rId7"/>
    <p:sldId id="282" r:id="rId8"/>
    <p:sldId id="269" r:id="rId9"/>
    <p:sldId id="283" r:id="rId10"/>
    <p:sldId id="285" r:id="rId11"/>
    <p:sldId id="284" r:id="rId12"/>
    <p:sldId id="286" r:id="rId13"/>
    <p:sldId id="287" r:id="rId14"/>
    <p:sldId id="272" r:id="rId15"/>
    <p:sldId id="273" r:id="rId16"/>
    <p:sldId id="292" r:id="rId17"/>
    <p:sldId id="261" r:id="rId18"/>
    <p:sldId id="271" r:id="rId19"/>
    <p:sldId id="274" r:id="rId20"/>
    <p:sldId id="288"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456" y="7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114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omptechdoc.org/independent/uml/begin/index.html" TargetMode="External"/><Relationship Id="rId2" Type="http://schemas.openxmlformats.org/officeDocument/2006/relationships/hyperlink" Target="http://agiledata.org/essays/agileDataModeling.html" TargetMode="External"/><Relationship Id="rId1" Type="http://schemas.openxmlformats.org/officeDocument/2006/relationships/slideLayout" Target="../slideLayouts/slideLayout2.xml"/><Relationship Id="rId5" Type="http://schemas.openxmlformats.org/officeDocument/2006/relationships/hyperlink" Target="http://www.martinfowler.com/bliki/AnemicDomainModel.html" TargetMode="External"/><Relationship Id="rId4" Type="http://schemas.openxmlformats.org/officeDocument/2006/relationships/hyperlink" Target="http://www.craiglarman.cn/book_applying/domain_model_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SOEN 341</a:t>
            </a:r>
            <a:endParaRPr lang="en-CA" dirty="0"/>
          </a:p>
        </p:txBody>
      </p:sp>
      <p:sp>
        <p:nvSpPr>
          <p:cNvPr id="3" name="Subtitle 2"/>
          <p:cNvSpPr>
            <a:spLocks noGrp="1"/>
          </p:cNvSpPr>
          <p:nvPr>
            <p:ph type="subTitle" idx="1"/>
          </p:nvPr>
        </p:nvSpPr>
        <p:spPr/>
        <p:txBody>
          <a:bodyPr/>
          <a:lstStyle/>
          <a:p>
            <a:r>
              <a:rPr lang="en-US" dirty="0" smtClean="0"/>
              <a:t>Domain Model</a:t>
            </a:r>
            <a:endParaRPr lang="en-CA" dirty="0"/>
          </a:p>
        </p:txBody>
      </p:sp>
    </p:spTree>
    <p:extLst>
      <p:ext uri="{BB962C8B-B14F-4D97-AF65-F5344CB8AC3E}">
        <p14:creationId xmlns:p14="http://schemas.microsoft.com/office/powerpoint/2010/main" val="3907975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0"/>
            <a:ext cx="7772400" cy="762000"/>
          </a:xfrm>
        </p:spPr>
        <p:txBody>
          <a:bodyPr/>
          <a:lstStyle/>
          <a:p>
            <a:r>
              <a:rPr lang="en-US">
                <a:cs typeface="Times New Roman" charset="0"/>
              </a:rPr>
              <a:t>How do I make a domain model?</a:t>
            </a:r>
            <a:r>
              <a:rPr lang="en-GB"/>
              <a:t> </a:t>
            </a:r>
          </a:p>
        </p:txBody>
      </p:sp>
      <p:sp>
        <p:nvSpPr>
          <p:cNvPr id="6147" name="Rectangle 3"/>
          <p:cNvSpPr>
            <a:spLocks noGrp="1" noChangeArrowheads="1"/>
          </p:cNvSpPr>
          <p:nvPr>
            <p:ph type="body" idx="1"/>
          </p:nvPr>
        </p:nvSpPr>
        <p:spPr>
          <a:xfrm>
            <a:off x="762000" y="1066800"/>
            <a:ext cx="7848600" cy="5562600"/>
          </a:xfrm>
        </p:spPr>
        <p:txBody>
          <a:bodyPr>
            <a:normAutofit lnSpcReduction="10000"/>
          </a:bodyPr>
          <a:lstStyle/>
          <a:p>
            <a:pPr>
              <a:lnSpc>
                <a:spcPct val="90000"/>
              </a:lnSpc>
              <a:buFontTx/>
              <a:buNone/>
            </a:pPr>
            <a:r>
              <a:rPr lang="en-GB" dirty="0">
                <a:cs typeface="Times New Roman" charset="0"/>
              </a:rPr>
              <a:t>Perform the following in very short iterations: </a:t>
            </a:r>
          </a:p>
          <a:p>
            <a:pPr lvl="1">
              <a:lnSpc>
                <a:spcPct val="90000"/>
              </a:lnSpc>
              <a:buFontTx/>
              <a:buChar char="o"/>
            </a:pPr>
            <a:r>
              <a:rPr lang="en-GB" sz="2400" dirty="0">
                <a:cs typeface="Times New Roman" charset="0"/>
              </a:rPr>
              <a:t>Make a list of candidate domain classes.</a:t>
            </a:r>
            <a:endParaRPr lang="en-US" sz="2400" dirty="0">
              <a:cs typeface="Times New Roman" charset="0"/>
            </a:endParaRPr>
          </a:p>
          <a:p>
            <a:pPr lvl="1">
              <a:lnSpc>
                <a:spcPct val="90000"/>
              </a:lnSpc>
              <a:buFontTx/>
              <a:buChar char="o"/>
            </a:pPr>
            <a:r>
              <a:rPr lang="en-GB" sz="2400" dirty="0">
                <a:cs typeface="Times New Roman" charset="0"/>
              </a:rPr>
              <a:t>Draw these classes in a UML class diagram.</a:t>
            </a:r>
          </a:p>
          <a:p>
            <a:pPr lvl="1">
              <a:lnSpc>
                <a:spcPct val="90000"/>
              </a:lnSpc>
              <a:buFontTx/>
              <a:buChar char="o"/>
            </a:pPr>
            <a:r>
              <a:rPr lang="en-GB" sz="2400" dirty="0">
                <a:cs typeface="Times New Roman" charset="0"/>
              </a:rPr>
              <a:t>If possible, add brief descriptions for the classes.</a:t>
            </a:r>
          </a:p>
          <a:p>
            <a:pPr lvl="1">
              <a:lnSpc>
                <a:spcPct val="90000"/>
              </a:lnSpc>
              <a:buFontTx/>
              <a:buChar char="o"/>
            </a:pPr>
            <a:r>
              <a:rPr lang="en-GB" sz="2400" dirty="0">
                <a:cs typeface="Times New Roman" charset="0"/>
              </a:rPr>
              <a:t>Identify any associations that are necessary.</a:t>
            </a:r>
          </a:p>
          <a:p>
            <a:pPr lvl="1">
              <a:lnSpc>
                <a:spcPct val="90000"/>
              </a:lnSpc>
              <a:buFontTx/>
              <a:buChar char="o"/>
            </a:pPr>
            <a:r>
              <a:rPr lang="en-GB" sz="2400" dirty="0">
                <a:cs typeface="Times New Roman" charset="0"/>
              </a:rPr>
              <a:t>Decide if some domain classes are really just attributes.</a:t>
            </a:r>
          </a:p>
          <a:p>
            <a:pPr lvl="1">
              <a:lnSpc>
                <a:spcPct val="90000"/>
              </a:lnSpc>
              <a:buFontTx/>
              <a:buChar char="o"/>
            </a:pPr>
            <a:r>
              <a:rPr lang="en-GB" sz="2400" dirty="0">
                <a:cs typeface="Times New Roman" charset="0"/>
              </a:rPr>
              <a:t>Where helpful, identify role names and multiplicity for associations.</a:t>
            </a:r>
          </a:p>
          <a:p>
            <a:pPr lvl="1">
              <a:lnSpc>
                <a:spcPct val="90000"/>
              </a:lnSpc>
              <a:buFontTx/>
              <a:buChar char="o"/>
            </a:pPr>
            <a:r>
              <a:rPr lang="en-GB" sz="2400" dirty="0">
                <a:cs typeface="Times New Roman" charset="0"/>
              </a:rPr>
              <a:t>Add any additional static rules as UML notes that cannot be conveyed with UML symbols.</a:t>
            </a:r>
          </a:p>
          <a:p>
            <a:pPr lvl="1">
              <a:lnSpc>
                <a:spcPct val="90000"/>
              </a:lnSpc>
              <a:buFontTx/>
              <a:buChar char="o"/>
            </a:pPr>
            <a:r>
              <a:rPr lang="en-GB" sz="2400" dirty="0">
                <a:cs typeface="Times New Roman" charset="0"/>
              </a:rPr>
              <a:t>Group diagrams/domain classes by category into packages.</a:t>
            </a:r>
          </a:p>
          <a:p>
            <a:pPr>
              <a:lnSpc>
                <a:spcPct val="90000"/>
              </a:lnSpc>
              <a:buFontTx/>
              <a:buNone/>
            </a:pPr>
            <a:r>
              <a:rPr lang="en-GB" dirty="0">
                <a:cs typeface="Times New Roman" charset="0"/>
              </a:rPr>
              <a:t>Concentrate more on just identifying domain classes in early iterations !</a:t>
            </a:r>
            <a:r>
              <a:rPr lang="en-GB" sz="2400" dirty="0">
                <a:cs typeface="Times New Roman" charset="0"/>
              </a:rPr>
              <a:t> </a:t>
            </a:r>
          </a:p>
        </p:txBody>
      </p:sp>
    </p:spTree>
    <p:extLst>
      <p:ext uri="{BB962C8B-B14F-4D97-AF65-F5344CB8AC3E}">
        <p14:creationId xmlns:p14="http://schemas.microsoft.com/office/powerpoint/2010/main" val="350177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609600"/>
            <a:ext cx="7772400" cy="609600"/>
          </a:xfrm>
        </p:spPr>
        <p:txBody>
          <a:bodyPr>
            <a:normAutofit fontScale="90000"/>
          </a:bodyPr>
          <a:lstStyle/>
          <a:p>
            <a:r>
              <a:rPr lang="en-GB" b="1">
                <a:cs typeface="Times New Roman" charset="0"/>
              </a:rPr>
              <a:t>Domain classes?</a:t>
            </a:r>
            <a:r>
              <a:rPr lang="en-US">
                <a:cs typeface="Times New Roman" charset="0"/>
              </a:rPr>
              <a:t/>
            </a:r>
            <a:br>
              <a:rPr lang="en-US">
                <a:cs typeface="Times New Roman" charset="0"/>
              </a:rPr>
            </a:br>
            <a:endParaRPr lang="en-GB">
              <a:cs typeface="Times New Roman" charset="0"/>
            </a:endParaRPr>
          </a:p>
        </p:txBody>
      </p:sp>
      <p:sp>
        <p:nvSpPr>
          <p:cNvPr id="5123" name="Rectangle 3"/>
          <p:cNvSpPr>
            <a:spLocks noGrp="1" noChangeArrowheads="1"/>
          </p:cNvSpPr>
          <p:nvPr>
            <p:ph type="body" idx="1"/>
          </p:nvPr>
        </p:nvSpPr>
        <p:spPr>
          <a:xfrm>
            <a:off x="685800" y="1143000"/>
            <a:ext cx="7924800" cy="5486400"/>
          </a:xfrm>
        </p:spPr>
        <p:txBody>
          <a:bodyPr/>
          <a:lstStyle/>
          <a:p>
            <a:pPr>
              <a:lnSpc>
                <a:spcPct val="90000"/>
              </a:lnSpc>
            </a:pPr>
            <a:r>
              <a:rPr lang="en-GB" sz="2800" dirty="0">
                <a:cs typeface="Times New Roman" charset="0"/>
              </a:rPr>
              <a:t>Each domain class denotes a type of object. It is a descriptor for a set of things that share common features. Classes can be:-</a:t>
            </a:r>
          </a:p>
          <a:p>
            <a:pPr lvl="1">
              <a:lnSpc>
                <a:spcPct val="90000"/>
              </a:lnSpc>
              <a:buFontTx/>
              <a:buChar char="o"/>
            </a:pPr>
            <a:r>
              <a:rPr lang="en-GB" sz="2400" i="1" dirty="0" smtClean="0"/>
              <a:t>Business objects</a:t>
            </a:r>
            <a:r>
              <a:rPr lang="en-GB" sz="2400" dirty="0" smtClean="0"/>
              <a:t> - represent things that are manipulated in the business e.g. </a:t>
            </a:r>
            <a:r>
              <a:rPr lang="en-GB" sz="2400" i="1" dirty="0" smtClean="0"/>
              <a:t>Order</a:t>
            </a:r>
            <a:r>
              <a:rPr lang="en-GB" sz="2400" dirty="0" smtClean="0"/>
              <a:t>.</a:t>
            </a:r>
          </a:p>
          <a:p>
            <a:pPr lvl="1">
              <a:lnSpc>
                <a:spcPct val="90000"/>
              </a:lnSpc>
              <a:buFontTx/>
              <a:buChar char="o"/>
            </a:pPr>
            <a:r>
              <a:rPr lang="en-GB" sz="2400" i="1" dirty="0" smtClean="0"/>
              <a:t>Real </a:t>
            </a:r>
            <a:r>
              <a:rPr lang="en-GB" sz="2400" i="1" dirty="0"/>
              <a:t>world objects – </a:t>
            </a:r>
            <a:r>
              <a:rPr lang="en-GB" sz="2400" dirty="0"/>
              <a:t>things that the business keeps track of e.g. </a:t>
            </a:r>
            <a:r>
              <a:rPr lang="en-GB" sz="2400" i="1" dirty="0"/>
              <a:t>Contact</a:t>
            </a:r>
            <a:r>
              <a:rPr lang="en-GB" sz="2400" dirty="0"/>
              <a:t>, </a:t>
            </a:r>
            <a:r>
              <a:rPr lang="en-GB" sz="2400" i="1" dirty="0"/>
              <a:t>Site</a:t>
            </a:r>
            <a:r>
              <a:rPr lang="en-GB" sz="2400" dirty="0"/>
              <a:t>.</a:t>
            </a:r>
          </a:p>
          <a:p>
            <a:pPr lvl="1">
              <a:lnSpc>
                <a:spcPct val="90000"/>
              </a:lnSpc>
              <a:buFontTx/>
              <a:buChar char="o"/>
            </a:pPr>
            <a:r>
              <a:rPr lang="en-GB" sz="2400" i="1" dirty="0" smtClean="0"/>
              <a:t>Events that transpire </a:t>
            </a:r>
            <a:r>
              <a:rPr lang="en-GB" sz="2400" dirty="0" smtClean="0"/>
              <a:t>- e.g. </a:t>
            </a:r>
            <a:r>
              <a:rPr lang="en-GB" sz="2400" i="1" dirty="0" smtClean="0"/>
              <a:t>sale</a:t>
            </a:r>
            <a:r>
              <a:rPr lang="en-GB" sz="2400" dirty="0" smtClean="0"/>
              <a:t> and </a:t>
            </a:r>
            <a:r>
              <a:rPr lang="en-GB" sz="2400" i="1" dirty="0" smtClean="0"/>
              <a:t>payment</a:t>
            </a:r>
            <a:r>
              <a:rPr lang="en-GB" sz="2400" dirty="0" smtClean="0"/>
              <a:t>.</a:t>
            </a:r>
            <a:br>
              <a:rPr lang="en-GB" sz="2400" dirty="0" smtClean="0"/>
            </a:br>
            <a:endParaRPr lang="en-GB" sz="2400" dirty="0" smtClean="0"/>
          </a:p>
          <a:p>
            <a:pPr>
              <a:lnSpc>
                <a:spcPct val="90000"/>
              </a:lnSpc>
            </a:pPr>
            <a:r>
              <a:rPr lang="en-GB" sz="2800" dirty="0" smtClean="0">
                <a:cs typeface="Times New Roman" charset="0"/>
              </a:rPr>
              <a:t>A </a:t>
            </a:r>
            <a:r>
              <a:rPr lang="en-GB" sz="2800" dirty="0">
                <a:cs typeface="Times New Roman" charset="0"/>
              </a:rPr>
              <a:t>domain class has attributes and associations with other classes (discussed below). It is important that a domain class is given a good </a:t>
            </a:r>
            <a:r>
              <a:rPr lang="en-GB" sz="2800" dirty="0" smtClean="0">
                <a:cs typeface="Times New Roman" charset="0"/>
              </a:rPr>
              <a:t>description.</a:t>
            </a:r>
            <a:endParaRPr lang="en-GB" sz="2800" dirty="0">
              <a:cs typeface="Times New Roman" charset="0"/>
            </a:endParaRPr>
          </a:p>
        </p:txBody>
      </p:sp>
    </p:spTree>
    <p:extLst>
      <p:ext uri="{BB962C8B-B14F-4D97-AF65-F5344CB8AC3E}">
        <p14:creationId xmlns:p14="http://schemas.microsoft.com/office/powerpoint/2010/main" val="4225663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GB" b="1">
                <a:cs typeface="Times New Roman" charset="0"/>
              </a:rPr>
              <a:t>Identifying domain classes?</a:t>
            </a:r>
            <a:br>
              <a:rPr lang="en-GB" b="1">
                <a:cs typeface="Times New Roman" charset="0"/>
              </a:rPr>
            </a:br>
            <a:endParaRPr lang="en-GB" b="1">
              <a:cs typeface="Times New Roman" charset="0"/>
            </a:endParaRPr>
          </a:p>
        </p:txBody>
      </p:sp>
      <p:sp>
        <p:nvSpPr>
          <p:cNvPr id="7171" name="Rectangle 3"/>
          <p:cNvSpPr>
            <a:spLocks noGrp="1" noChangeArrowheads="1"/>
          </p:cNvSpPr>
          <p:nvPr>
            <p:ph type="body" idx="1"/>
          </p:nvPr>
        </p:nvSpPr>
        <p:spPr>
          <a:xfrm>
            <a:off x="685800" y="1371600"/>
            <a:ext cx="7772400" cy="4648200"/>
          </a:xfrm>
        </p:spPr>
        <p:txBody>
          <a:bodyPr/>
          <a:lstStyle/>
          <a:p>
            <a:pPr>
              <a:lnSpc>
                <a:spcPct val="90000"/>
              </a:lnSpc>
            </a:pPr>
            <a:r>
              <a:rPr lang="en-GB" dirty="0">
                <a:cs typeface="Times New Roman" charset="0"/>
              </a:rPr>
              <a:t>An obvious way to identify domain classes is to identify nouns and phrases in textual descriptions of a domain.</a:t>
            </a:r>
            <a:endParaRPr lang="en-US" dirty="0">
              <a:cs typeface="Times New Roman" charset="0"/>
            </a:endParaRPr>
          </a:p>
          <a:p>
            <a:pPr>
              <a:lnSpc>
                <a:spcPct val="90000"/>
              </a:lnSpc>
            </a:pPr>
            <a:r>
              <a:rPr lang="en-GB" dirty="0">
                <a:cs typeface="Times New Roman" charset="0"/>
              </a:rPr>
              <a:t>Consider a use case description as follows:-</a:t>
            </a:r>
            <a:endParaRPr lang="en-US" dirty="0">
              <a:cs typeface="Times New Roman" charset="0"/>
            </a:endParaRPr>
          </a:p>
          <a:p>
            <a:pPr lvl="1">
              <a:lnSpc>
                <a:spcPct val="90000"/>
              </a:lnSpc>
            </a:pPr>
            <a:r>
              <a:rPr lang="en-GB" sz="2400" dirty="0" smtClean="0">
                <a:cs typeface="Times New Roman" charset="0"/>
              </a:rPr>
              <a:t>1.      </a:t>
            </a:r>
            <a:r>
              <a:rPr lang="en-GB" sz="2400" b="1" dirty="0" smtClean="0">
                <a:cs typeface="Times New Roman" charset="0"/>
              </a:rPr>
              <a:t>Customer </a:t>
            </a:r>
            <a:r>
              <a:rPr lang="en-GB" sz="2400" dirty="0" smtClean="0">
                <a:cs typeface="Times New Roman" charset="0"/>
              </a:rPr>
              <a:t>arrives at a </a:t>
            </a:r>
            <a:r>
              <a:rPr lang="en-GB" sz="2400" b="1" dirty="0" smtClean="0">
                <a:cs typeface="Times New Roman" charset="0"/>
              </a:rPr>
              <a:t>checkout</a:t>
            </a:r>
            <a:r>
              <a:rPr lang="en-GB" sz="2400" dirty="0" smtClean="0">
                <a:cs typeface="Times New Roman" charset="0"/>
              </a:rPr>
              <a:t> with </a:t>
            </a:r>
            <a:r>
              <a:rPr lang="en-GB" sz="2400" b="1" dirty="0" smtClean="0">
                <a:cs typeface="Times New Roman" charset="0"/>
              </a:rPr>
              <a:t>goods </a:t>
            </a:r>
            <a:r>
              <a:rPr lang="en-GB" sz="2400" dirty="0" smtClean="0">
                <a:cs typeface="Times New Roman" charset="0"/>
              </a:rPr>
              <a:t>and/or </a:t>
            </a:r>
            <a:r>
              <a:rPr lang="en-GB" sz="2400" b="1" dirty="0" smtClean="0">
                <a:cs typeface="Times New Roman" charset="0"/>
              </a:rPr>
              <a:t>services </a:t>
            </a:r>
            <a:r>
              <a:rPr lang="en-GB" sz="2400" dirty="0" smtClean="0">
                <a:cs typeface="Times New Roman" charset="0"/>
              </a:rPr>
              <a:t>to purchase.</a:t>
            </a:r>
            <a:endParaRPr lang="en-US" sz="2400" dirty="0">
              <a:cs typeface="Times New Roman" charset="0"/>
            </a:endParaRPr>
          </a:p>
          <a:p>
            <a:pPr lvl="1">
              <a:lnSpc>
                <a:spcPct val="90000"/>
              </a:lnSpc>
            </a:pPr>
            <a:r>
              <a:rPr lang="en-GB" sz="2400" dirty="0">
                <a:cs typeface="Times New Roman" charset="0"/>
              </a:rPr>
              <a:t>2.      </a:t>
            </a:r>
            <a:r>
              <a:rPr lang="en-GB" sz="2400" b="1" dirty="0">
                <a:cs typeface="Times New Roman" charset="0"/>
              </a:rPr>
              <a:t>Cashier</a:t>
            </a:r>
            <a:r>
              <a:rPr lang="en-GB" sz="2400" dirty="0">
                <a:cs typeface="Times New Roman" charset="0"/>
              </a:rPr>
              <a:t> starts a new </a:t>
            </a:r>
            <a:r>
              <a:rPr lang="en-GB" sz="2400" b="1" dirty="0">
                <a:cs typeface="Times New Roman" charset="0"/>
              </a:rPr>
              <a:t>sale</a:t>
            </a:r>
            <a:r>
              <a:rPr lang="en-GB" sz="2400" dirty="0">
                <a:cs typeface="Times New Roman" charset="0"/>
              </a:rPr>
              <a:t>.</a:t>
            </a:r>
            <a:endParaRPr lang="en-US" sz="2400" dirty="0">
              <a:cs typeface="Times New Roman" charset="0"/>
            </a:endParaRPr>
          </a:p>
          <a:p>
            <a:pPr lvl="1">
              <a:lnSpc>
                <a:spcPct val="90000"/>
              </a:lnSpc>
            </a:pPr>
            <a:r>
              <a:rPr lang="en-GB" sz="2400" dirty="0">
                <a:cs typeface="Times New Roman" charset="0"/>
              </a:rPr>
              <a:t>3.      </a:t>
            </a:r>
            <a:r>
              <a:rPr lang="en-GB" sz="2400" b="1" dirty="0">
                <a:cs typeface="Times New Roman" charset="0"/>
              </a:rPr>
              <a:t>Cashier</a:t>
            </a:r>
            <a:r>
              <a:rPr lang="en-GB" sz="2400" dirty="0">
                <a:cs typeface="Times New Roman" charset="0"/>
              </a:rPr>
              <a:t> enters </a:t>
            </a:r>
            <a:r>
              <a:rPr lang="en-GB" sz="2400" b="1" dirty="0">
                <a:cs typeface="Times New Roman" charset="0"/>
              </a:rPr>
              <a:t>item identifier</a:t>
            </a:r>
            <a:r>
              <a:rPr lang="en-GB" sz="2400" dirty="0">
                <a:cs typeface="Times New Roman" charset="0"/>
              </a:rPr>
              <a:t>.</a:t>
            </a:r>
            <a:endParaRPr lang="en-US" sz="2400" dirty="0">
              <a:cs typeface="Times New Roman" charset="0"/>
            </a:endParaRPr>
          </a:p>
          <a:p>
            <a:pPr lvl="1">
              <a:lnSpc>
                <a:spcPct val="90000"/>
              </a:lnSpc>
            </a:pPr>
            <a:r>
              <a:rPr lang="en-GB" sz="2400" dirty="0">
                <a:cs typeface="Times New Roman" charset="0"/>
              </a:rPr>
              <a:t>4.      System records the </a:t>
            </a:r>
            <a:r>
              <a:rPr lang="en-GB" sz="2400" b="1" dirty="0">
                <a:cs typeface="Times New Roman" charset="0"/>
              </a:rPr>
              <a:t>sale line item </a:t>
            </a:r>
            <a:r>
              <a:rPr lang="en-GB" sz="2400" dirty="0">
                <a:cs typeface="Times New Roman" charset="0"/>
              </a:rPr>
              <a:t>and presents the </a:t>
            </a:r>
            <a:r>
              <a:rPr lang="en-GB" sz="2400" b="1" dirty="0">
                <a:cs typeface="Times New Roman" charset="0"/>
              </a:rPr>
              <a:t>item </a:t>
            </a:r>
            <a:r>
              <a:rPr lang="en-GB" sz="2400" b="1" dirty="0" smtClean="0">
                <a:cs typeface="Times New Roman" charset="0"/>
              </a:rPr>
              <a:t>description</a:t>
            </a:r>
            <a:r>
              <a:rPr lang="en-GB" sz="2400" b="1" dirty="0">
                <a:cs typeface="Times New Roman" charset="0"/>
              </a:rPr>
              <a:t>, price </a:t>
            </a:r>
            <a:r>
              <a:rPr lang="en-GB" sz="2400" dirty="0">
                <a:cs typeface="Times New Roman" charset="0"/>
              </a:rPr>
              <a:t>and running </a:t>
            </a:r>
            <a:r>
              <a:rPr lang="en-GB" sz="2400" b="1" dirty="0">
                <a:cs typeface="Times New Roman" charset="0"/>
              </a:rPr>
              <a:t>total</a:t>
            </a:r>
            <a:r>
              <a:rPr lang="en-GB" sz="2400" dirty="0">
                <a:cs typeface="Times New Roman" charset="0"/>
              </a:rPr>
              <a:t>. </a:t>
            </a:r>
            <a:endParaRPr lang="en-US" sz="2400" dirty="0">
              <a:cs typeface="Times New Roman" charset="0"/>
            </a:endParaRPr>
          </a:p>
          <a:p>
            <a:pPr>
              <a:lnSpc>
                <a:spcPct val="90000"/>
              </a:lnSpc>
            </a:pPr>
            <a:endParaRPr lang="en-GB" dirty="0"/>
          </a:p>
        </p:txBody>
      </p:sp>
    </p:spTree>
    <p:extLst>
      <p:ext uri="{BB962C8B-B14F-4D97-AF65-F5344CB8AC3E}">
        <p14:creationId xmlns:p14="http://schemas.microsoft.com/office/powerpoint/2010/main" val="357469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dirty="0"/>
              <a:t>Identifying attributes ?</a:t>
            </a:r>
          </a:p>
        </p:txBody>
      </p:sp>
      <p:sp>
        <p:nvSpPr>
          <p:cNvPr id="8195" name="Rectangle 3"/>
          <p:cNvSpPr>
            <a:spLocks noGrp="1" noChangeArrowheads="1"/>
          </p:cNvSpPr>
          <p:nvPr>
            <p:ph type="body" idx="1"/>
          </p:nvPr>
        </p:nvSpPr>
        <p:spPr>
          <a:xfrm>
            <a:off x="685800" y="1905000"/>
            <a:ext cx="7772400" cy="4191000"/>
          </a:xfrm>
        </p:spPr>
        <p:txBody>
          <a:bodyPr/>
          <a:lstStyle/>
          <a:p>
            <a:r>
              <a:rPr lang="en-GB" sz="2800" dirty="0">
                <a:cs typeface="Times New Roman" charset="0"/>
              </a:rPr>
              <a:t>A domain class sounds like an attribute if: -</a:t>
            </a:r>
            <a:endParaRPr lang="en-US" sz="2800" dirty="0">
              <a:cs typeface="Times New Roman" charset="0"/>
            </a:endParaRPr>
          </a:p>
          <a:p>
            <a:pPr lvl="1">
              <a:buFontTx/>
              <a:buChar char="o"/>
            </a:pPr>
            <a:r>
              <a:rPr lang="en-GB" sz="2400" dirty="0"/>
              <a:t>It relies on an associated class for it</a:t>
            </a:r>
            <a:r>
              <a:rPr lang="ja-JP" altLang="en-GB" sz="2400" dirty="0">
                <a:latin typeface="Arial"/>
              </a:rPr>
              <a:t>’</a:t>
            </a:r>
            <a:r>
              <a:rPr lang="en-GB" sz="2400" dirty="0"/>
              <a:t>s identity – e.g. </a:t>
            </a:r>
            <a:r>
              <a:rPr lang="ja-JP" altLang="en-GB" sz="2400" dirty="0">
                <a:latin typeface="Arial"/>
              </a:rPr>
              <a:t>‘</a:t>
            </a:r>
            <a:r>
              <a:rPr lang="en-GB" sz="2400" dirty="0"/>
              <a:t>order number</a:t>
            </a:r>
            <a:r>
              <a:rPr lang="ja-JP" altLang="en-GB" sz="2400" dirty="0">
                <a:latin typeface="Arial"/>
              </a:rPr>
              <a:t>’</a:t>
            </a:r>
            <a:r>
              <a:rPr lang="en-GB" sz="2400" dirty="0"/>
              <a:t> class associated to an </a:t>
            </a:r>
            <a:r>
              <a:rPr lang="ja-JP" altLang="en-GB" sz="2400" dirty="0">
                <a:latin typeface="Arial"/>
              </a:rPr>
              <a:t>‘</a:t>
            </a:r>
            <a:r>
              <a:rPr lang="en-GB" sz="2400" dirty="0"/>
              <a:t>order</a:t>
            </a:r>
            <a:r>
              <a:rPr lang="ja-JP" altLang="en-GB" sz="2400" dirty="0">
                <a:latin typeface="Arial"/>
              </a:rPr>
              <a:t>’</a:t>
            </a:r>
            <a:r>
              <a:rPr lang="en-GB" sz="2400" dirty="0"/>
              <a:t> class. The </a:t>
            </a:r>
            <a:r>
              <a:rPr lang="ja-JP" altLang="en-GB" sz="2400" dirty="0">
                <a:latin typeface="Arial"/>
              </a:rPr>
              <a:t>‘</a:t>
            </a:r>
            <a:r>
              <a:rPr lang="en-GB" sz="2400" dirty="0"/>
              <a:t>order number</a:t>
            </a:r>
            <a:r>
              <a:rPr lang="ja-JP" altLang="en-GB" sz="2400" dirty="0">
                <a:latin typeface="Arial"/>
              </a:rPr>
              <a:t>’</a:t>
            </a:r>
            <a:r>
              <a:rPr lang="en-GB" sz="2400" dirty="0"/>
              <a:t> sounds suspiciously like an attribute of </a:t>
            </a:r>
            <a:r>
              <a:rPr lang="ja-JP" altLang="en-GB" sz="2400" dirty="0">
                <a:latin typeface="Arial"/>
              </a:rPr>
              <a:t>‘</a:t>
            </a:r>
            <a:r>
              <a:rPr lang="en-GB" sz="2400" dirty="0"/>
              <a:t>order</a:t>
            </a:r>
            <a:r>
              <a:rPr lang="ja-JP" altLang="en-GB" sz="2400" dirty="0">
                <a:latin typeface="Arial"/>
              </a:rPr>
              <a:t>’</a:t>
            </a:r>
            <a:r>
              <a:rPr lang="en-GB" sz="2400" dirty="0"/>
              <a:t>.</a:t>
            </a:r>
          </a:p>
          <a:p>
            <a:pPr lvl="1">
              <a:buFontTx/>
              <a:buChar char="o"/>
            </a:pPr>
            <a:r>
              <a:rPr lang="en-GB" sz="2400" dirty="0"/>
              <a:t>It is a simple data type – e.g. </a:t>
            </a:r>
            <a:r>
              <a:rPr lang="ja-JP" altLang="en-GB" sz="2400" dirty="0">
                <a:latin typeface="Arial"/>
              </a:rPr>
              <a:t>‘</a:t>
            </a:r>
            <a:r>
              <a:rPr lang="en-GB" sz="2400" dirty="0"/>
              <a:t>order number</a:t>
            </a:r>
            <a:r>
              <a:rPr lang="ja-JP" altLang="en-GB" sz="2400" dirty="0">
                <a:latin typeface="Arial"/>
              </a:rPr>
              <a:t>’</a:t>
            </a:r>
            <a:r>
              <a:rPr lang="en-GB" sz="2400" dirty="0"/>
              <a:t> is a simple integer. Now it really sounds like an attribute!</a:t>
            </a:r>
          </a:p>
          <a:p>
            <a:pPr>
              <a:buFontTx/>
              <a:buNone/>
            </a:pPr>
            <a:endParaRPr lang="en-US" sz="2800" dirty="0">
              <a:cs typeface="Times New Roman" charset="0"/>
            </a:endParaRPr>
          </a:p>
        </p:txBody>
      </p:sp>
    </p:spTree>
    <p:extLst>
      <p:ext uri="{BB962C8B-B14F-4D97-AF65-F5344CB8AC3E}">
        <p14:creationId xmlns:p14="http://schemas.microsoft.com/office/powerpoint/2010/main" val="411219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381000" y="304800"/>
            <a:ext cx="8229600" cy="715963"/>
          </a:xfrm>
        </p:spPr>
        <p:txBody>
          <a:bodyPr>
            <a:normAutofit fontScale="90000"/>
          </a:bodyPr>
          <a:lstStyle/>
          <a:p>
            <a:r>
              <a:rPr lang="en-CA" dirty="0" smtClean="0">
                <a:latin typeface="a_Futurica" charset="0"/>
              </a:rPr>
              <a:t>Domain Detail: Associations</a:t>
            </a:r>
            <a:r>
              <a:rPr lang="en-US" dirty="0">
                <a:latin typeface="a_Futurica" charset="0"/>
              </a:rPr>
              <a:t/>
            </a:r>
            <a:br>
              <a:rPr lang="en-US" dirty="0">
                <a:latin typeface="a_Futurica" charset="0"/>
              </a:rPr>
            </a:br>
            <a:r>
              <a:rPr lang="en-CA" sz="1600" dirty="0">
                <a:latin typeface="a_Futurica" charset="0"/>
              </a:rPr>
              <a:t>http://</a:t>
            </a:r>
            <a:r>
              <a:rPr lang="en-CA" sz="1600" dirty="0" err="1">
                <a:latin typeface="a_Futurica" charset="0"/>
              </a:rPr>
              <a:t>www.comptechdoc.org</a:t>
            </a:r>
            <a:r>
              <a:rPr lang="en-CA" sz="1600" dirty="0">
                <a:latin typeface="a_Futurica" charset="0"/>
              </a:rPr>
              <a:t>/independent/</a:t>
            </a:r>
            <a:r>
              <a:rPr lang="en-CA" sz="1600" dirty="0" err="1">
                <a:latin typeface="a_Futurica" charset="0"/>
              </a:rPr>
              <a:t>uml</a:t>
            </a:r>
            <a:r>
              <a:rPr lang="en-CA" sz="1600" dirty="0">
                <a:latin typeface="a_Futurica" charset="0"/>
              </a:rPr>
              <a:t>/begin/</a:t>
            </a:r>
            <a:r>
              <a:rPr lang="en-CA" sz="1600" dirty="0" err="1">
                <a:latin typeface="a_Futurica" charset="0"/>
              </a:rPr>
              <a:t>umldomainmodel.html</a:t>
            </a:r>
            <a:endParaRPr lang="en-CA" sz="1600" dirty="0">
              <a:latin typeface="a_Futurica" charset="0"/>
            </a:endParaRPr>
          </a:p>
        </p:txBody>
      </p:sp>
      <p:sp>
        <p:nvSpPr>
          <p:cNvPr id="33794" name="Content Placeholder 2"/>
          <p:cNvSpPr>
            <a:spLocks noGrp="1"/>
          </p:cNvSpPr>
          <p:nvPr>
            <p:ph idx="1"/>
          </p:nvPr>
        </p:nvSpPr>
        <p:spPr/>
        <p:txBody>
          <a:bodyPr>
            <a:normAutofit/>
          </a:bodyPr>
          <a:lstStyle/>
          <a:p>
            <a:pPr marL="0" indent="0">
              <a:buFontTx/>
              <a:buNone/>
            </a:pPr>
            <a:r>
              <a:rPr lang="en-CA" sz="1800" dirty="0">
                <a:latin typeface="Arial" charset="0"/>
              </a:rPr>
              <a:t>Associations describe important relationships between concepts and may be bidirectional. Use an association to relate classes, not attributes. Some associations may be: </a:t>
            </a:r>
          </a:p>
          <a:p>
            <a:pPr marL="400050" lvl="1" indent="0">
              <a:buFontTx/>
              <a:buNone/>
            </a:pPr>
            <a:r>
              <a:rPr lang="en-CA" sz="1600" b="1" dirty="0">
                <a:latin typeface="Arial" charset="0"/>
              </a:rPr>
              <a:t>A is a part of B </a:t>
            </a:r>
          </a:p>
          <a:p>
            <a:pPr marL="400050" lvl="1" indent="0">
              <a:buFontTx/>
              <a:buNone/>
            </a:pPr>
            <a:r>
              <a:rPr lang="en-CA" sz="1600" b="1" dirty="0">
                <a:latin typeface="Arial" charset="0"/>
              </a:rPr>
              <a:t>line item of </a:t>
            </a:r>
          </a:p>
          <a:p>
            <a:pPr marL="400050" lvl="1" indent="0">
              <a:buFontTx/>
              <a:buNone/>
            </a:pPr>
            <a:r>
              <a:rPr lang="en-CA" sz="1600" b="1" dirty="0" smtClean="0">
                <a:latin typeface="Arial" charset="0"/>
              </a:rPr>
              <a:t>contained </a:t>
            </a:r>
            <a:r>
              <a:rPr lang="en-CA" sz="1600" b="1" dirty="0">
                <a:latin typeface="Arial" charset="0"/>
              </a:rPr>
              <a:t>inside </a:t>
            </a:r>
          </a:p>
          <a:p>
            <a:pPr marL="400050" lvl="1" indent="0">
              <a:buFontTx/>
              <a:buNone/>
            </a:pPr>
            <a:r>
              <a:rPr lang="en-CA" sz="1600" b="1" dirty="0">
                <a:latin typeface="Arial" charset="0"/>
              </a:rPr>
              <a:t>Is a member of </a:t>
            </a:r>
          </a:p>
          <a:p>
            <a:pPr marL="400050" lvl="1" indent="0">
              <a:buFontTx/>
              <a:buNone/>
            </a:pPr>
            <a:r>
              <a:rPr lang="en-CA" sz="1600" b="1" dirty="0">
                <a:latin typeface="Arial" charset="0"/>
              </a:rPr>
              <a:t>Is a policy of </a:t>
            </a:r>
          </a:p>
          <a:p>
            <a:pPr marL="400050" lvl="1" indent="0">
              <a:buFontTx/>
              <a:buNone/>
            </a:pPr>
            <a:r>
              <a:rPr lang="en-CA" sz="1600" b="1" dirty="0">
                <a:latin typeface="Arial" charset="0"/>
              </a:rPr>
              <a:t>Is next to </a:t>
            </a:r>
          </a:p>
          <a:p>
            <a:pPr marL="400050" lvl="1" indent="0">
              <a:buFontTx/>
              <a:buNone/>
            </a:pPr>
            <a:r>
              <a:rPr lang="en-CA" sz="1600" b="1" dirty="0">
                <a:latin typeface="Arial" charset="0"/>
              </a:rPr>
              <a:t>Uses </a:t>
            </a:r>
          </a:p>
          <a:p>
            <a:pPr marL="400050" lvl="1" indent="0">
              <a:buFontTx/>
              <a:buNone/>
            </a:pPr>
            <a:r>
              <a:rPr lang="en-CA" sz="1600" b="1" dirty="0">
                <a:latin typeface="Arial" charset="0"/>
              </a:rPr>
              <a:t>Communicates with </a:t>
            </a:r>
          </a:p>
          <a:p>
            <a:pPr marL="400050" lvl="1" indent="0">
              <a:buFontTx/>
              <a:buNone/>
            </a:pPr>
            <a:r>
              <a:rPr lang="en-CA" sz="1600" b="1" dirty="0">
                <a:latin typeface="Arial" charset="0"/>
              </a:rPr>
              <a:t>A relates to B due to a transaction </a:t>
            </a:r>
          </a:p>
          <a:p>
            <a:pPr marL="0" indent="0">
              <a:buFontTx/>
              <a:buNone/>
            </a:pPr>
            <a:r>
              <a:rPr lang="en-CA" sz="1800" dirty="0">
                <a:latin typeface="Arial" charset="0"/>
              </a:rPr>
              <a:t>When creating associations, ask yourself, "Does one need to know about the other?". If the answer is yes, there should probably be an association. There may be more than one association between two objects. </a:t>
            </a:r>
          </a:p>
        </p:txBody>
      </p:sp>
    </p:spTree>
    <p:extLst>
      <p:ext uri="{BB962C8B-B14F-4D97-AF65-F5344CB8AC3E}">
        <p14:creationId xmlns:p14="http://schemas.microsoft.com/office/powerpoint/2010/main" val="491438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CA" dirty="0">
                <a:latin typeface="a_Futurica" charset="0"/>
              </a:rPr>
              <a:t>Domain Detail: </a:t>
            </a:r>
            <a:r>
              <a:rPr lang="en-CA" dirty="0" smtClean="0">
                <a:latin typeface="a_Futurica" charset="0"/>
              </a:rPr>
              <a:t>Multiplicity</a:t>
            </a:r>
            <a:r>
              <a:rPr lang="en-CA" dirty="0">
                <a:latin typeface="a_Futurica" charset="0"/>
              </a:rPr>
              <a:t/>
            </a:r>
            <a:br>
              <a:rPr lang="en-CA" dirty="0">
                <a:latin typeface="a_Futurica" charset="0"/>
              </a:rPr>
            </a:br>
            <a:r>
              <a:rPr lang="en-CA" sz="1600" dirty="0">
                <a:latin typeface="a_Futurica" charset="0"/>
              </a:rPr>
              <a:t>http://</a:t>
            </a:r>
            <a:r>
              <a:rPr lang="en-CA" sz="1600" dirty="0" err="1">
                <a:latin typeface="a_Futurica" charset="0"/>
              </a:rPr>
              <a:t>www.comptechdoc.org</a:t>
            </a:r>
            <a:r>
              <a:rPr lang="en-CA" sz="1600" dirty="0">
                <a:latin typeface="a_Futurica" charset="0"/>
              </a:rPr>
              <a:t>/independent/</a:t>
            </a:r>
            <a:r>
              <a:rPr lang="en-CA" sz="1600" dirty="0" err="1">
                <a:latin typeface="a_Futurica" charset="0"/>
              </a:rPr>
              <a:t>uml</a:t>
            </a:r>
            <a:r>
              <a:rPr lang="en-CA" sz="1600" dirty="0">
                <a:latin typeface="a_Futurica" charset="0"/>
              </a:rPr>
              <a:t>/begin/</a:t>
            </a:r>
            <a:r>
              <a:rPr lang="en-CA" sz="1600" dirty="0" err="1">
                <a:latin typeface="a_Futurica" charset="0"/>
              </a:rPr>
              <a:t>umldomainmodel.html</a:t>
            </a:r>
            <a:endParaRPr lang="en-CA" dirty="0">
              <a:latin typeface="a_Futurica" charset="0"/>
            </a:endParaRPr>
          </a:p>
        </p:txBody>
      </p:sp>
      <p:sp>
        <p:nvSpPr>
          <p:cNvPr id="34818" name="Content Placeholder 2"/>
          <p:cNvSpPr>
            <a:spLocks noGrp="1"/>
          </p:cNvSpPr>
          <p:nvPr>
            <p:ph idx="1"/>
          </p:nvPr>
        </p:nvSpPr>
        <p:spPr/>
        <p:txBody>
          <a:bodyPr/>
          <a:lstStyle/>
          <a:p>
            <a:pPr marL="0" indent="0">
              <a:buFontTx/>
              <a:buNone/>
            </a:pPr>
            <a:endParaRPr lang="en-CA" sz="2800">
              <a:latin typeface="Arial" charset="0"/>
            </a:endParaRPr>
          </a:p>
          <a:p>
            <a:pPr marL="0" indent="0">
              <a:buFontTx/>
              <a:buNone/>
            </a:pPr>
            <a:r>
              <a:rPr lang="en-CA" sz="2800">
                <a:latin typeface="Arial" charset="0"/>
              </a:rPr>
              <a:t>Describes how many instances of one concept can be associated with one instance of the related concept. </a:t>
            </a:r>
          </a:p>
          <a:p>
            <a:pPr marL="800100" lvl="2" indent="0">
              <a:buFontTx/>
              <a:buNone/>
            </a:pPr>
            <a:r>
              <a:rPr lang="en-CA" sz="2000">
                <a:latin typeface="Arial" charset="0"/>
              </a:rPr>
              <a:t>* = Zero or more </a:t>
            </a:r>
          </a:p>
          <a:p>
            <a:pPr marL="800100" lvl="2" indent="0">
              <a:buFontTx/>
              <a:buNone/>
            </a:pPr>
            <a:r>
              <a:rPr lang="en-CA" sz="2000">
                <a:latin typeface="Arial" charset="0"/>
              </a:rPr>
              <a:t>0..3 = Zero to three </a:t>
            </a:r>
          </a:p>
          <a:p>
            <a:pPr marL="800100" lvl="2" indent="0">
              <a:buFontTx/>
              <a:buNone/>
            </a:pPr>
            <a:r>
              <a:rPr lang="en-CA" sz="2000">
                <a:latin typeface="Arial" charset="0"/>
              </a:rPr>
              <a:t>2,4,6 = Two, four, or six </a:t>
            </a:r>
          </a:p>
          <a:p>
            <a:pPr marL="800100" lvl="2" indent="0">
              <a:buFontTx/>
              <a:buNone/>
            </a:pPr>
            <a:r>
              <a:rPr lang="en-CA" sz="2000">
                <a:latin typeface="Arial" charset="0"/>
              </a:rPr>
              <a:t>10 = Exactly 10 </a:t>
            </a:r>
          </a:p>
          <a:p>
            <a:pPr marL="800100" lvl="2" indent="0">
              <a:buFontTx/>
              <a:buNone/>
            </a:pPr>
            <a:r>
              <a:rPr lang="en-CA" sz="2000">
                <a:latin typeface="Arial" charset="0"/>
              </a:rPr>
              <a:t>1..* = One or more </a:t>
            </a:r>
          </a:p>
          <a:p>
            <a:pPr marL="800100" lvl="2" indent="0">
              <a:buFontTx/>
              <a:buNone/>
            </a:pPr>
            <a:r>
              <a:rPr lang="en-CA" sz="2000">
                <a:latin typeface="Arial" charset="0"/>
              </a:rPr>
              <a:t>0..* = Zero or more </a:t>
            </a:r>
          </a:p>
          <a:p>
            <a:pPr marL="0" indent="0">
              <a:buFontTx/>
              <a:buNone/>
            </a:pPr>
            <a:endParaRPr lang="en-CA" sz="2800">
              <a:latin typeface="Arial" charset="0"/>
            </a:endParaRPr>
          </a:p>
        </p:txBody>
      </p:sp>
    </p:spTree>
    <p:extLst>
      <p:ext uri="{BB962C8B-B14F-4D97-AF65-F5344CB8AC3E}">
        <p14:creationId xmlns:p14="http://schemas.microsoft.com/office/powerpoint/2010/main" val="215815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81785" y="65722"/>
            <a:ext cx="5980430" cy="6726555"/>
          </a:xfrm>
          <a:prstGeom prst="rect">
            <a:avLst/>
          </a:prstGeom>
          <a:noFill/>
          <a:ln>
            <a:solidFill>
              <a:schemeClr val="bg1">
                <a:lumMod val="65000"/>
              </a:schemeClr>
            </a:solidFill>
          </a:ln>
        </p:spPr>
      </p:pic>
    </p:spTree>
    <p:extLst>
      <p:ext uri="{BB962C8B-B14F-4D97-AF65-F5344CB8AC3E}">
        <p14:creationId xmlns:p14="http://schemas.microsoft.com/office/powerpoint/2010/main" val="1573753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 Detail </a:t>
            </a:r>
            <a:endParaRPr lang="en-CA" b="1"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marL="0" indent="0">
              <a:buNone/>
            </a:pPr>
            <a:r>
              <a:rPr lang="en-CA" dirty="0"/>
              <a:t>The domain model also identifies the relationships among all the entities within the scope of the problem domain, and commonly identifies their </a:t>
            </a:r>
            <a:r>
              <a:rPr lang="en-CA" dirty="0" smtClean="0"/>
              <a:t>attributes.</a:t>
            </a:r>
          </a:p>
          <a:p>
            <a:pPr marL="0" indent="0">
              <a:buNone/>
            </a:pPr>
            <a:endParaRPr lang="en-CA" dirty="0" smtClean="0"/>
          </a:p>
          <a:p>
            <a:pPr marL="0" indent="0">
              <a:buNone/>
            </a:pPr>
            <a:r>
              <a:rPr lang="en-CA" dirty="0"/>
              <a:t>An accurate domain model can also serve as an essential input to solution implementation within a software development cycle since the model elements comprising the problem domain can serve as key inputs to code </a:t>
            </a:r>
            <a:r>
              <a:rPr lang="en-CA" dirty="0" smtClean="0"/>
              <a:t>construction.</a:t>
            </a:r>
            <a:endParaRPr lang="en-US" dirty="0"/>
          </a:p>
          <a:p>
            <a:pPr marL="0" indent="0">
              <a:buNone/>
            </a:pPr>
            <a:endParaRPr lang="en-CA" dirty="0"/>
          </a:p>
        </p:txBody>
      </p:sp>
    </p:spTree>
    <p:extLst>
      <p:ext uri="{BB962C8B-B14F-4D97-AF65-F5344CB8AC3E}">
        <p14:creationId xmlns:p14="http://schemas.microsoft.com/office/powerpoint/2010/main" val="293212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0" y="274638"/>
            <a:ext cx="9067800" cy="1143000"/>
          </a:xfrm>
        </p:spPr>
        <p:txBody>
          <a:bodyPr/>
          <a:lstStyle/>
          <a:p>
            <a:r>
              <a:rPr lang="en-US" sz="2800" b="1" dirty="0" smtClean="0">
                <a:latin typeface="a_Futurica" charset="0"/>
              </a:rPr>
              <a:t>Summary</a:t>
            </a:r>
            <a:r>
              <a:rPr lang="en-US" sz="1600" dirty="0">
                <a:latin typeface="a_Futurica" charset="0"/>
              </a:rPr>
              <a:t/>
            </a:r>
            <a:br>
              <a:rPr lang="en-US" sz="1600" dirty="0">
                <a:latin typeface="a_Futurica" charset="0"/>
              </a:rPr>
            </a:br>
            <a:r>
              <a:rPr lang="en-CA" sz="1800" b="1" dirty="0">
                <a:latin typeface="a_Futurica" charset="0"/>
              </a:rPr>
              <a:t>http://</a:t>
            </a:r>
            <a:r>
              <a:rPr lang="en-CA" sz="1800" b="1" dirty="0" err="1">
                <a:latin typeface="a_Futurica" charset="0"/>
              </a:rPr>
              <a:t>www.comptechdoc.org</a:t>
            </a:r>
            <a:r>
              <a:rPr lang="en-CA" sz="1800" b="1" dirty="0">
                <a:latin typeface="a_Futurica" charset="0"/>
              </a:rPr>
              <a:t>/independent/</a:t>
            </a:r>
            <a:r>
              <a:rPr lang="en-CA" sz="1800" b="1" dirty="0" err="1">
                <a:latin typeface="a_Futurica" charset="0"/>
              </a:rPr>
              <a:t>uml</a:t>
            </a:r>
            <a:r>
              <a:rPr lang="en-CA" sz="1800" b="1" dirty="0">
                <a:latin typeface="a_Futurica" charset="0"/>
              </a:rPr>
              <a:t>/begin/</a:t>
            </a:r>
            <a:r>
              <a:rPr lang="en-CA" sz="1800" b="1" dirty="0" err="1">
                <a:latin typeface="a_Futurica" charset="0"/>
              </a:rPr>
              <a:t>umldomainmodel.html</a:t>
            </a:r>
            <a:endParaRPr lang="en-CA" sz="1800" b="1" dirty="0">
              <a:latin typeface="a_Futurica" charset="0"/>
            </a:endParaRPr>
          </a:p>
        </p:txBody>
      </p:sp>
      <p:sp>
        <p:nvSpPr>
          <p:cNvPr id="32770" name="Content Placeholder 2"/>
          <p:cNvSpPr>
            <a:spLocks noGrp="1"/>
          </p:cNvSpPr>
          <p:nvPr>
            <p:ph idx="1"/>
          </p:nvPr>
        </p:nvSpPr>
        <p:spPr/>
        <p:txBody>
          <a:bodyPr>
            <a:normAutofit/>
          </a:bodyPr>
          <a:lstStyle/>
          <a:p>
            <a:pPr marL="0" indent="0">
              <a:buFontTx/>
              <a:buNone/>
            </a:pPr>
            <a:r>
              <a:rPr lang="en-CA" sz="2800" dirty="0">
                <a:latin typeface="Arial" charset="0"/>
              </a:rPr>
              <a:t>In the </a:t>
            </a:r>
            <a:r>
              <a:rPr lang="en-CA" sz="2800" dirty="0" smtClean="0">
                <a:latin typeface="Arial" charset="0"/>
              </a:rPr>
              <a:t>UML domain </a:t>
            </a:r>
            <a:r>
              <a:rPr lang="en-CA" sz="2800" dirty="0">
                <a:latin typeface="Arial" charset="0"/>
              </a:rPr>
              <a:t>model the following are shown: </a:t>
            </a:r>
          </a:p>
          <a:p>
            <a:pPr marL="857250" lvl="1" indent="-457200">
              <a:buFont typeface="+mj-lt"/>
              <a:buAutoNum type="arabicPeriod"/>
            </a:pPr>
            <a:r>
              <a:rPr lang="en-CA" sz="2400" dirty="0">
                <a:latin typeface="Arial" charset="0"/>
              </a:rPr>
              <a:t>Concepts (Objects) </a:t>
            </a:r>
          </a:p>
          <a:p>
            <a:pPr marL="857250" lvl="1" indent="-457200">
              <a:buFont typeface="+mj-lt"/>
              <a:buAutoNum type="arabicPeriod"/>
            </a:pPr>
            <a:r>
              <a:rPr lang="en-CA" sz="2400" dirty="0">
                <a:latin typeface="Arial" charset="0"/>
              </a:rPr>
              <a:t>Attributes of Objects - </a:t>
            </a:r>
            <a:r>
              <a:rPr lang="en-CA" sz="2400" b="1" dirty="0">
                <a:latin typeface="Arial" charset="0"/>
              </a:rPr>
              <a:t>Attributes must be simple attributes such as numbers.</a:t>
            </a:r>
            <a:r>
              <a:rPr lang="en-CA" sz="2400" dirty="0">
                <a:latin typeface="Arial" charset="0"/>
              </a:rPr>
              <a:t> They cannot be objects, dimensioned numbers, or keys to part of a database. </a:t>
            </a:r>
          </a:p>
          <a:p>
            <a:pPr marL="857250" lvl="1" indent="-457200">
              <a:buFont typeface="+mj-lt"/>
              <a:buAutoNum type="arabicPeriod"/>
            </a:pPr>
            <a:r>
              <a:rPr lang="en-CA" sz="2400" dirty="0">
                <a:latin typeface="Arial" charset="0"/>
              </a:rPr>
              <a:t>Association between objects </a:t>
            </a:r>
          </a:p>
          <a:p>
            <a:pPr marL="857250" lvl="1" indent="-457200">
              <a:buFont typeface="+mj-lt"/>
              <a:buAutoNum type="arabicPeriod"/>
            </a:pPr>
            <a:r>
              <a:rPr lang="en-CA" sz="2400" dirty="0">
                <a:latin typeface="Arial" charset="0"/>
              </a:rPr>
              <a:t>Multiplicity </a:t>
            </a:r>
          </a:p>
          <a:p>
            <a:pPr marL="857250" lvl="1" indent="-457200">
              <a:buFont typeface="+mj-lt"/>
              <a:buAutoNum type="arabicPeriod"/>
            </a:pPr>
            <a:r>
              <a:rPr lang="en-CA" sz="2400" dirty="0">
                <a:latin typeface="Arial" charset="0"/>
              </a:rPr>
              <a:t>Optional direction of relationship arrow </a:t>
            </a:r>
          </a:p>
          <a:p>
            <a:pPr marL="857250" lvl="1" indent="-457200">
              <a:buFont typeface="+mj-lt"/>
              <a:buAutoNum type="arabicPeriod"/>
            </a:pPr>
            <a:r>
              <a:rPr lang="en-CA" sz="2400" dirty="0">
                <a:latin typeface="Arial" charset="0"/>
              </a:rPr>
              <a:t>Optional role of object </a:t>
            </a:r>
          </a:p>
          <a:p>
            <a:pPr marL="0" indent="0">
              <a:buFontTx/>
              <a:buNone/>
            </a:pPr>
            <a:endParaRPr lang="en-CA" sz="2800" dirty="0">
              <a:latin typeface="Arial" charset="0"/>
            </a:endParaRPr>
          </a:p>
        </p:txBody>
      </p:sp>
    </p:spTree>
    <p:extLst>
      <p:ext uri="{BB962C8B-B14F-4D97-AF65-F5344CB8AC3E}">
        <p14:creationId xmlns:p14="http://schemas.microsoft.com/office/powerpoint/2010/main" val="171234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533400" y="228600"/>
            <a:ext cx="8229600" cy="715963"/>
          </a:xfrm>
        </p:spPr>
        <p:txBody>
          <a:bodyPr>
            <a:normAutofit fontScale="90000"/>
          </a:bodyPr>
          <a:lstStyle/>
          <a:p>
            <a:r>
              <a:rPr lang="en-CA" dirty="0">
                <a:latin typeface="a_Futurica" charset="0"/>
              </a:rPr>
              <a:t>Domain Detail: </a:t>
            </a:r>
            <a:r>
              <a:rPr lang="en-CA" dirty="0" smtClean="0">
                <a:latin typeface="a_Futurica" charset="0"/>
              </a:rPr>
              <a:t>Some </a:t>
            </a:r>
            <a:r>
              <a:rPr lang="en-CA" dirty="0">
                <a:latin typeface="a_Futurica" charset="0"/>
              </a:rPr>
              <a:t>Guidelines</a:t>
            </a:r>
            <a:br>
              <a:rPr lang="en-CA" dirty="0">
                <a:latin typeface="a_Futurica" charset="0"/>
              </a:rPr>
            </a:br>
            <a:r>
              <a:rPr lang="en-CA" sz="1600" dirty="0">
                <a:latin typeface="a_Futurica" charset="0"/>
              </a:rPr>
              <a:t>http://</a:t>
            </a:r>
            <a:r>
              <a:rPr lang="en-CA" sz="1600" dirty="0" err="1">
                <a:latin typeface="a_Futurica" charset="0"/>
              </a:rPr>
              <a:t>www.comptechdoc.org</a:t>
            </a:r>
            <a:r>
              <a:rPr lang="en-CA" sz="1600" dirty="0">
                <a:latin typeface="a_Futurica" charset="0"/>
              </a:rPr>
              <a:t>/independent/</a:t>
            </a:r>
            <a:r>
              <a:rPr lang="en-CA" sz="1600" dirty="0" err="1">
                <a:latin typeface="a_Futurica" charset="0"/>
              </a:rPr>
              <a:t>uml</a:t>
            </a:r>
            <a:r>
              <a:rPr lang="en-CA" sz="1600" dirty="0">
                <a:latin typeface="a_Futurica" charset="0"/>
              </a:rPr>
              <a:t>/begin/</a:t>
            </a:r>
            <a:r>
              <a:rPr lang="en-CA" sz="1600" dirty="0" err="1">
                <a:latin typeface="a_Futurica" charset="0"/>
              </a:rPr>
              <a:t>umldomainmodel.html</a:t>
            </a:r>
            <a:endParaRPr lang="en-CA" dirty="0">
              <a:latin typeface="a_Futurica" charset="0"/>
            </a:endParaRPr>
          </a:p>
        </p:txBody>
      </p:sp>
      <p:sp>
        <p:nvSpPr>
          <p:cNvPr id="35842" name="Content Placeholder 2"/>
          <p:cNvSpPr>
            <a:spLocks noGrp="1"/>
          </p:cNvSpPr>
          <p:nvPr>
            <p:ph idx="1"/>
          </p:nvPr>
        </p:nvSpPr>
        <p:spPr>
          <a:xfrm>
            <a:off x="457200" y="1371600"/>
            <a:ext cx="8229600" cy="4754563"/>
          </a:xfrm>
        </p:spPr>
        <p:txBody>
          <a:bodyPr>
            <a:normAutofit fontScale="92500"/>
          </a:bodyPr>
          <a:lstStyle/>
          <a:p>
            <a:pPr marL="0" indent="0">
              <a:buFontTx/>
              <a:buNone/>
            </a:pPr>
            <a:r>
              <a:rPr lang="en-CA" dirty="0">
                <a:latin typeface="Arial" charset="0"/>
              </a:rPr>
              <a:t>Put items up in this order: </a:t>
            </a:r>
          </a:p>
          <a:p>
            <a:pPr marL="971550" lvl="1" indent="-514350">
              <a:buFont typeface="+mj-lt"/>
              <a:buAutoNum type="arabicPeriod"/>
            </a:pPr>
            <a:r>
              <a:rPr lang="en-CA" dirty="0">
                <a:latin typeface="Arial" charset="0"/>
              </a:rPr>
              <a:t>Concepts </a:t>
            </a:r>
          </a:p>
          <a:p>
            <a:pPr marL="971550" lvl="1" indent="-514350">
              <a:buFont typeface="+mj-lt"/>
              <a:buAutoNum type="arabicPeriod"/>
            </a:pPr>
            <a:r>
              <a:rPr lang="en-CA" dirty="0">
                <a:latin typeface="Arial" charset="0"/>
              </a:rPr>
              <a:t>Label associations </a:t>
            </a:r>
          </a:p>
          <a:p>
            <a:pPr marL="971550" lvl="1" indent="-514350">
              <a:buFont typeface="+mj-lt"/>
              <a:buAutoNum type="arabicPeriod"/>
            </a:pPr>
            <a:r>
              <a:rPr lang="en-CA" dirty="0">
                <a:latin typeface="Arial" charset="0"/>
              </a:rPr>
              <a:t>Types on attributes </a:t>
            </a:r>
          </a:p>
          <a:p>
            <a:pPr marL="0" indent="0">
              <a:buFontTx/>
              <a:buNone/>
            </a:pPr>
            <a:r>
              <a:rPr lang="en-CA" dirty="0">
                <a:latin typeface="Arial" charset="0"/>
              </a:rPr>
              <a:t>If concepts have both data (attributes) and </a:t>
            </a:r>
            <a:r>
              <a:rPr lang="en-CA" dirty="0" err="1">
                <a:latin typeface="Arial" charset="0"/>
              </a:rPr>
              <a:t>behavior</a:t>
            </a:r>
            <a:r>
              <a:rPr lang="en-CA" dirty="0">
                <a:latin typeface="Arial" charset="0"/>
              </a:rPr>
              <a:t> (methods) they more likely fit in the domain model</a:t>
            </a:r>
            <a:r>
              <a:rPr lang="en-CA" dirty="0" smtClean="0">
                <a:latin typeface="Arial" charset="0"/>
              </a:rPr>
              <a:t>.  </a:t>
            </a:r>
          </a:p>
          <a:p>
            <a:pPr marL="0" indent="0">
              <a:buFontTx/>
              <a:buNone/>
            </a:pPr>
            <a:r>
              <a:rPr lang="en-CA" dirty="0" smtClean="0">
                <a:latin typeface="Arial" charset="0"/>
              </a:rPr>
              <a:t> </a:t>
            </a:r>
            <a:endParaRPr lang="en-CA" dirty="0">
              <a:latin typeface="Arial" charset="0"/>
            </a:endParaRPr>
          </a:p>
          <a:p>
            <a:pPr marL="0" indent="0">
              <a:buFontTx/>
              <a:buNone/>
            </a:pPr>
            <a:r>
              <a:rPr lang="en-CA" dirty="0">
                <a:latin typeface="Arial" charset="0"/>
              </a:rPr>
              <a:t>Analyze items that may have additional types. </a:t>
            </a:r>
          </a:p>
          <a:p>
            <a:pPr marL="0" indent="0">
              <a:buFontTx/>
              <a:buNone/>
            </a:pPr>
            <a:endParaRPr lang="en-CA" dirty="0">
              <a:latin typeface="Arial" charset="0"/>
            </a:endParaRPr>
          </a:p>
        </p:txBody>
      </p:sp>
    </p:spTree>
    <p:extLst>
      <p:ext uri="{BB962C8B-B14F-4D97-AF65-F5344CB8AC3E}">
        <p14:creationId xmlns:p14="http://schemas.microsoft.com/office/powerpoint/2010/main" val="47075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smtClean="0"/>
              <a:t>Definition</a:t>
            </a:r>
            <a:r>
              <a:rPr lang="en-US" dirty="0" smtClean="0"/>
              <a:t/>
            </a:r>
            <a:br>
              <a:rPr lang="en-US" dirty="0" smtClean="0"/>
            </a:br>
            <a:r>
              <a:rPr lang="en-US" sz="4000" dirty="0" smtClean="0"/>
              <a:t>from</a:t>
            </a:r>
            <a:r>
              <a:rPr lang="en-US" dirty="0" smtClean="0"/>
              <a:t> </a:t>
            </a:r>
            <a:r>
              <a:rPr lang="en-US" sz="3600" dirty="0" smtClean="0"/>
              <a:t>Wikipedia</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a:t>A </a:t>
            </a:r>
            <a:r>
              <a:rPr lang="en-CA" b="1" dirty="0"/>
              <a:t>domain model</a:t>
            </a:r>
            <a:r>
              <a:rPr lang="en-CA" dirty="0"/>
              <a:t> in </a:t>
            </a:r>
            <a:r>
              <a:rPr lang="en-CA" dirty="0" smtClean="0"/>
              <a:t>software </a:t>
            </a:r>
            <a:r>
              <a:rPr lang="en-CA" dirty="0"/>
              <a:t>engineering is a </a:t>
            </a:r>
            <a:r>
              <a:rPr lang="en-CA" b="1" dirty="0"/>
              <a:t>conceptual model </a:t>
            </a:r>
            <a:r>
              <a:rPr lang="en-CA" dirty="0"/>
              <a:t>of all the topics related to a specific problem. </a:t>
            </a:r>
            <a:endParaRPr lang="en-CA" dirty="0" smtClean="0"/>
          </a:p>
          <a:p>
            <a:pPr marL="0" indent="0">
              <a:buNone/>
            </a:pPr>
            <a:endParaRPr lang="en-CA" dirty="0"/>
          </a:p>
          <a:p>
            <a:pPr marL="0" indent="0">
              <a:buNone/>
            </a:pPr>
            <a:r>
              <a:rPr lang="en-CA" dirty="0" smtClean="0"/>
              <a:t>It </a:t>
            </a:r>
            <a:r>
              <a:rPr lang="en-CA" dirty="0"/>
              <a:t>describes the various entities, their attributes, roles, and relationships, plus the constraints that govern the problem domain</a:t>
            </a:r>
            <a:r>
              <a:rPr lang="en-CA" dirty="0" smtClean="0"/>
              <a:t>.</a:t>
            </a:r>
            <a:endParaRPr lang="en-CA" dirty="0"/>
          </a:p>
          <a:p>
            <a:pPr marL="0" indent="0">
              <a:buNone/>
            </a:pPr>
            <a:endParaRPr lang="en-US" dirty="0" smtClean="0"/>
          </a:p>
          <a:p>
            <a:pPr marL="0" indent="0">
              <a:buNone/>
            </a:pPr>
            <a:r>
              <a:rPr lang="en-CA" sz="2800" b="1" dirty="0" smtClean="0"/>
              <a:t>(A </a:t>
            </a:r>
            <a:r>
              <a:rPr lang="en-CA" sz="2800" b="1" dirty="0"/>
              <a:t>conceptual model represents 'concepts' (entities) and relationships between them</a:t>
            </a:r>
            <a:r>
              <a:rPr lang="en-CA" b="1" dirty="0" smtClean="0"/>
              <a:t>.)</a:t>
            </a:r>
            <a:endParaRPr lang="en-CA" b="1" dirty="0"/>
          </a:p>
        </p:txBody>
      </p:sp>
    </p:spTree>
    <p:extLst>
      <p:ext uri="{BB962C8B-B14F-4D97-AF65-F5344CB8AC3E}">
        <p14:creationId xmlns:p14="http://schemas.microsoft.com/office/powerpoint/2010/main" val="1545777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GB" b="1">
                <a:cs typeface="Times New Roman" charset="0"/>
              </a:rPr>
              <a:t>Business Object Model (BOM) versus Domain Model?</a:t>
            </a:r>
            <a:br>
              <a:rPr lang="en-GB" b="1">
                <a:cs typeface="Times New Roman" charset="0"/>
              </a:rPr>
            </a:br>
            <a:endParaRPr lang="en-GB" b="1">
              <a:cs typeface="Times New Roman" charset="0"/>
            </a:endParaRPr>
          </a:p>
        </p:txBody>
      </p:sp>
      <p:sp>
        <p:nvSpPr>
          <p:cNvPr id="9219" name="Rectangle 3"/>
          <p:cNvSpPr>
            <a:spLocks noGrp="1" noChangeArrowheads="1"/>
          </p:cNvSpPr>
          <p:nvPr>
            <p:ph type="body" idx="1"/>
          </p:nvPr>
        </p:nvSpPr>
        <p:spPr>
          <a:xfrm>
            <a:off x="685800" y="1676400"/>
            <a:ext cx="7772400" cy="4876800"/>
          </a:xfrm>
        </p:spPr>
        <p:txBody>
          <a:bodyPr>
            <a:normAutofit lnSpcReduction="10000"/>
          </a:bodyPr>
          <a:lstStyle/>
          <a:p>
            <a:pPr>
              <a:lnSpc>
                <a:spcPct val="90000"/>
              </a:lnSpc>
            </a:pPr>
            <a:r>
              <a:rPr lang="en-GB" sz="2400" dirty="0">
                <a:cs typeface="Times New Roman" charset="0"/>
              </a:rPr>
              <a:t>The domain model is a variant of the RUP BOM. The BOM shows how business workers and business entities need to be related and how they need to collaborate in order to perform business. </a:t>
            </a:r>
          </a:p>
          <a:p>
            <a:pPr>
              <a:lnSpc>
                <a:spcPct val="90000"/>
              </a:lnSpc>
            </a:pPr>
            <a:r>
              <a:rPr lang="en-GB" sz="2400" dirty="0">
                <a:cs typeface="Times New Roman" charset="0"/>
              </a:rPr>
              <a:t>The domain model primarily uses class diagrams to show domain classes. A domain class is synonymous with a business entity in a BOM. Business workers are generally not elaborated.</a:t>
            </a:r>
          </a:p>
          <a:p>
            <a:pPr>
              <a:lnSpc>
                <a:spcPct val="90000"/>
              </a:lnSpc>
            </a:pPr>
            <a:r>
              <a:rPr lang="en-GB" sz="2400" dirty="0">
                <a:cs typeface="Times New Roman" charset="0"/>
              </a:rPr>
              <a:t>Domain classes do not have operations</a:t>
            </a:r>
            <a:endParaRPr lang="en-US" sz="2400" dirty="0">
              <a:cs typeface="Times New Roman" charset="0"/>
            </a:endParaRPr>
          </a:p>
          <a:p>
            <a:pPr>
              <a:lnSpc>
                <a:spcPct val="90000"/>
              </a:lnSpc>
            </a:pPr>
            <a:r>
              <a:rPr lang="en-GB" sz="2400" dirty="0">
                <a:cs typeface="Times New Roman" charset="0"/>
              </a:rPr>
              <a:t>Domain classes are pulled out of the knowledge base of domain experts or from the knowledge represented in existing IT systems. Business entities, on the other hand, are derived by starting from the customers of the business, identifying business use cases etc.</a:t>
            </a:r>
            <a:endParaRPr lang="en-US" sz="2400" dirty="0">
              <a:cs typeface="Times New Roman" charset="0"/>
            </a:endParaRPr>
          </a:p>
        </p:txBody>
      </p:sp>
    </p:spTree>
    <p:extLst>
      <p:ext uri="{BB962C8B-B14F-4D97-AF65-F5344CB8AC3E}">
        <p14:creationId xmlns:p14="http://schemas.microsoft.com/office/powerpoint/2010/main" val="2524134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CA" dirty="0"/>
          </a:p>
        </p:txBody>
      </p:sp>
      <p:sp>
        <p:nvSpPr>
          <p:cNvPr id="3" name="Content Placeholder 2"/>
          <p:cNvSpPr>
            <a:spLocks noGrp="1"/>
          </p:cNvSpPr>
          <p:nvPr>
            <p:ph idx="1"/>
          </p:nvPr>
        </p:nvSpPr>
        <p:spPr>
          <a:xfrm>
            <a:off x="533400" y="1600200"/>
            <a:ext cx="8229600" cy="4525963"/>
          </a:xfrm>
        </p:spPr>
        <p:txBody>
          <a:bodyPr>
            <a:normAutofit fontScale="77500" lnSpcReduction="20000"/>
          </a:bodyPr>
          <a:lstStyle/>
          <a:p>
            <a:pPr marL="0" indent="0">
              <a:buNone/>
            </a:pPr>
            <a:r>
              <a:rPr lang="en-US" dirty="0" smtClean="0"/>
              <a:t>Scott Ambler  (Agile)</a:t>
            </a:r>
          </a:p>
          <a:p>
            <a:pPr marL="0" indent="0">
              <a:buNone/>
            </a:pPr>
            <a:r>
              <a:rPr lang="en-US" dirty="0" smtClean="0"/>
              <a:t> </a:t>
            </a:r>
            <a:r>
              <a:rPr lang="en-US" sz="2800" dirty="0">
                <a:hlinkClick r:id="rId2"/>
              </a:rPr>
              <a:t>http://</a:t>
            </a:r>
            <a:r>
              <a:rPr lang="en-US" sz="2800" dirty="0" smtClean="0">
                <a:hlinkClick r:id="rId2"/>
              </a:rPr>
              <a:t>agiledata.org/essays/agileDataModeling.html</a:t>
            </a:r>
            <a:endParaRPr lang="en-US" sz="2800" dirty="0"/>
          </a:p>
          <a:p>
            <a:pPr marL="0" indent="0">
              <a:buNone/>
            </a:pPr>
            <a:endParaRPr lang="en-US" sz="2800" dirty="0" smtClean="0"/>
          </a:p>
          <a:p>
            <a:pPr marL="0" indent="0">
              <a:buNone/>
            </a:pPr>
            <a:r>
              <a:rPr lang="en-US" sz="2800" b="1" dirty="0" err="1" smtClean="0"/>
              <a:t>Computech.org</a:t>
            </a:r>
            <a:endParaRPr lang="en-US" sz="2800" b="1" dirty="0"/>
          </a:p>
          <a:p>
            <a:pPr marL="0" indent="0">
              <a:buNone/>
            </a:pPr>
            <a:r>
              <a:rPr lang="en-US" sz="2800" dirty="0">
                <a:latin typeface="Arial" charset="0"/>
                <a:hlinkClick r:id="rId3"/>
              </a:rPr>
              <a:t>http://www.comptechdoc.org/independent/uml/begin/</a:t>
            </a:r>
            <a:r>
              <a:rPr lang="en-US" sz="2800" dirty="0" smtClean="0">
                <a:latin typeface="Arial" charset="0"/>
                <a:hlinkClick r:id="rId3"/>
              </a:rPr>
              <a:t>index.html</a:t>
            </a:r>
            <a:endParaRPr lang="en-US" sz="2800" dirty="0" smtClean="0">
              <a:latin typeface="Arial" charset="0"/>
            </a:endParaRPr>
          </a:p>
          <a:p>
            <a:pPr marL="0" indent="0">
              <a:buNone/>
            </a:pPr>
            <a:endParaRPr lang="fr-FR" sz="2800" dirty="0">
              <a:latin typeface="Arial" charset="0"/>
            </a:endParaRPr>
          </a:p>
          <a:p>
            <a:pPr marL="0" indent="0">
              <a:buNone/>
            </a:pPr>
            <a:r>
              <a:rPr lang="fr-FR" sz="2800" dirty="0" err="1" smtClean="0">
                <a:latin typeface="Arial" charset="0"/>
              </a:rPr>
              <a:t>Larman</a:t>
            </a:r>
            <a:endParaRPr lang="fr-FR" sz="2800" dirty="0" smtClean="0">
              <a:latin typeface="Arial" charset="0"/>
            </a:endParaRPr>
          </a:p>
          <a:p>
            <a:pPr marL="0" indent="0">
              <a:buNone/>
            </a:pPr>
            <a:r>
              <a:rPr lang="fr-FR" sz="2800" dirty="0">
                <a:latin typeface="Arial" charset="0"/>
                <a:hlinkClick r:id="rId4"/>
              </a:rPr>
              <a:t>http://www.craiglarman.cn/book_applying/domain_model_1.</a:t>
            </a:r>
            <a:r>
              <a:rPr lang="fr-FR" sz="2800" dirty="0" smtClean="0">
                <a:latin typeface="Arial" charset="0"/>
                <a:hlinkClick r:id="rId4"/>
              </a:rPr>
              <a:t>pdf</a:t>
            </a:r>
            <a:endParaRPr lang="fr-FR" sz="2800" dirty="0" smtClean="0">
              <a:latin typeface="Arial" charset="0"/>
            </a:endParaRPr>
          </a:p>
          <a:p>
            <a:pPr marL="0" indent="0">
              <a:buNone/>
            </a:pPr>
            <a:endParaRPr lang="fr-FR" sz="2800" dirty="0">
              <a:latin typeface="Arial" charset="0"/>
            </a:endParaRPr>
          </a:p>
          <a:p>
            <a:pPr marL="0" indent="0">
              <a:buNone/>
            </a:pPr>
            <a:r>
              <a:rPr lang="fr-FR" sz="2800" dirty="0" smtClean="0">
                <a:latin typeface="Arial" charset="0"/>
              </a:rPr>
              <a:t>Fowler </a:t>
            </a:r>
            <a:r>
              <a:rPr lang="fr-FR" sz="2800" dirty="0" err="1" smtClean="0">
                <a:latin typeface="Arial" charset="0"/>
              </a:rPr>
              <a:t>anemic</a:t>
            </a:r>
            <a:r>
              <a:rPr lang="fr-FR" sz="2800" dirty="0" smtClean="0">
                <a:latin typeface="Arial" charset="0"/>
              </a:rPr>
              <a:t> </a:t>
            </a:r>
            <a:r>
              <a:rPr lang="fr-FR" sz="2800" dirty="0" err="1" smtClean="0">
                <a:latin typeface="Arial" charset="0"/>
              </a:rPr>
              <a:t>domain</a:t>
            </a:r>
            <a:r>
              <a:rPr lang="fr-FR" sz="2800" dirty="0" smtClean="0">
                <a:latin typeface="Arial" charset="0"/>
              </a:rPr>
              <a:t> </a:t>
            </a:r>
            <a:r>
              <a:rPr lang="fr-FR" sz="2800" dirty="0" err="1" smtClean="0">
                <a:latin typeface="Arial" charset="0"/>
              </a:rPr>
              <a:t>models</a:t>
            </a:r>
            <a:endParaRPr lang="fr-FR" sz="2800" dirty="0" smtClean="0">
              <a:latin typeface="Arial" charset="0"/>
            </a:endParaRPr>
          </a:p>
          <a:p>
            <a:pPr marL="0" indent="0">
              <a:buNone/>
            </a:pPr>
            <a:r>
              <a:rPr lang="fr-FR" sz="2800" dirty="0">
                <a:latin typeface="Arial" charset="0"/>
                <a:hlinkClick r:id="rId5"/>
              </a:rPr>
              <a:t>http://www.martinfowler.com/bliki/</a:t>
            </a:r>
            <a:r>
              <a:rPr lang="fr-FR" sz="2800" dirty="0" smtClean="0">
                <a:latin typeface="Arial" charset="0"/>
                <a:hlinkClick r:id="rId5"/>
              </a:rPr>
              <a:t>AnemicDomainModel.html</a:t>
            </a:r>
            <a:endParaRPr lang="fr-FR" sz="2800" dirty="0" smtClean="0">
              <a:latin typeface="Arial" charset="0"/>
            </a:endParaRPr>
          </a:p>
          <a:p>
            <a:pPr marL="0" indent="0">
              <a:buNone/>
            </a:pPr>
            <a:endParaRPr lang="fr-FR" sz="2800" dirty="0">
              <a:latin typeface="Arial" charset="0"/>
            </a:endParaRPr>
          </a:p>
          <a:p>
            <a:pPr marL="0" indent="0">
              <a:buNone/>
            </a:pPr>
            <a:endParaRPr lang="fr-FR" sz="2800" dirty="0" smtClean="0">
              <a:latin typeface="Arial" charset="0"/>
            </a:endParaRPr>
          </a:p>
          <a:p>
            <a:pPr marL="0" indent="0">
              <a:buNone/>
            </a:pPr>
            <a:endParaRPr lang="fr-FR" sz="2800" dirty="0">
              <a:latin typeface="Arial" charset="0"/>
            </a:endParaRPr>
          </a:p>
          <a:p>
            <a:pPr marL="0" indent="0">
              <a:buNone/>
            </a:pPr>
            <a:endParaRPr lang="fr-FR" sz="2800" dirty="0" smtClean="0">
              <a:latin typeface="Arial" charset="0"/>
            </a:endParaRPr>
          </a:p>
          <a:p>
            <a:pPr marL="0" indent="0">
              <a:buNone/>
            </a:pPr>
            <a:endParaRPr lang="fr-FR" sz="2800" dirty="0" smtClean="0">
              <a:latin typeface="Arial" charset="0"/>
            </a:endParaRPr>
          </a:p>
          <a:p>
            <a:pPr marL="0" indent="0">
              <a:buNone/>
            </a:pPr>
            <a:endParaRPr lang="en-US" sz="2800" dirty="0">
              <a:latin typeface="Arial" charset="0"/>
            </a:endParaRPr>
          </a:p>
          <a:p>
            <a:pPr marL="0" indent="0">
              <a:buNone/>
            </a:pPr>
            <a:endParaRPr lang="en-US" sz="2800" dirty="0" smtClean="0"/>
          </a:p>
          <a:p>
            <a:pPr marL="0" indent="0">
              <a:buNone/>
            </a:pPr>
            <a:endParaRPr lang="en-US" sz="2800" dirty="0"/>
          </a:p>
          <a:p>
            <a:pPr marL="0" indent="0">
              <a:buNone/>
            </a:pPr>
            <a:endParaRPr lang="en-US" sz="2800" dirty="0" smtClean="0"/>
          </a:p>
          <a:p>
            <a:pPr marL="0" indent="0">
              <a:buNone/>
            </a:pPr>
            <a:endParaRPr lang="en-US" sz="2800" dirty="0"/>
          </a:p>
          <a:p>
            <a:pPr marL="0" indent="0">
              <a:buNone/>
            </a:pPr>
            <a:endParaRPr lang="en-US" sz="2800" dirty="0"/>
          </a:p>
          <a:p>
            <a:pPr marL="0" indent="0">
              <a:buNone/>
            </a:pPr>
            <a:endParaRPr lang="en-US" sz="2800" dirty="0" smtClean="0"/>
          </a:p>
          <a:p>
            <a:pPr marL="0" indent="0">
              <a:buNone/>
            </a:pPr>
            <a:endParaRPr lang="en-CA" sz="2800" dirty="0"/>
          </a:p>
        </p:txBody>
      </p:sp>
    </p:spTree>
    <p:extLst>
      <p:ext uri="{BB962C8B-B14F-4D97-AF65-F5344CB8AC3E}">
        <p14:creationId xmlns:p14="http://schemas.microsoft.com/office/powerpoint/2010/main" val="4068718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8600" y="304800"/>
            <a:ext cx="8229600" cy="1143000"/>
          </a:xfrm>
        </p:spPr>
        <p:txBody>
          <a:bodyPr>
            <a:normAutofit/>
          </a:bodyPr>
          <a:lstStyle/>
          <a:p>
            <a:r>
              <a:rPr lang="en-GB" b="1" dirty="0">
                <a:cs typeface="Times New Roman" charset="0"/>
              </a:rPr>
              <a:t>What is a domain model?</a:t>
            </a:r>
            <a:r>
              <a:rPr lang="en-US" dirty="0">
                <a:cs typeface="Times New Roman" charset="0"/>
              </a:rPr>
              <a:t/>
            </a:r>
            <a:br>
              <a:rPr lang="en-US" dirty="0">
                <a:cs typeface="Times New Roman" charset="0"/>
              </a:rPr>
            </a:br>
            <a:r>
              <a:rPr lang="fi-FI" sz="2200" dirty="0" smtClean="0"/>
              <a:t>cern.ch/it-div-fio-lcg/stateman/slides/</a:t>
            </a:r>
            <a:r>
              <a:rPr lang="fi-FI" sz="2200" b="1" dirty="0" smtClean="0"/>
              <a:t>Domain</a:t>
            </a:r>
            <a:r>
              <a:rPr lang="fi-FI" sz="2200" dirty="0" smtClean="0"/>
              <a:t>%20</a:t>
            </a:r>
            <a:r>
              <a:rPr lang="fi-FI" sz="2200" b="1" dirty="0" smtClean="0"/>
              <a:t>model</a:t>
            </a:r>
            <a:r>
              <a:rPr lang="fi-FI" sz="2200" dirty="0" smtClean="0"/>
              <a:t>ling.ppt‎</a:t>
            </a:r>
            <a:endParaRPr lang="en-GB" sz="2200" dirty="0"/>
          </a:p>
        </p:txBody>
      </p:sp>
      <p:sp>
        <p:nvSpPr>
          <p:cNvPr id="2051" name="Rectangle 3"/>
          <p:cNvSpPr>
            <a:spLocks noGrp="1" noChangeArrowheads="1"/>
          </p:cNvSpPr>
          <p:nvPr>
            <p:ph type="body" idx="1"/>
          </p:nvPr>
        </p:nvSpPr>
        <p:spPr/>
        <p:txBody>
          <a:bodyPr/>
          <a:lstStyle/>
          <a:p>
            <a:pPr>
              <a:buFontTx/>
              <a:buNone/>
            </a:pPr>
            <a:r>
              <a:rPr lang="ja-JP" altLang="en-GB" dirty="0">
                <a:latin typeface="Arial"/>
                <a:cs typeface="Times New Roman" charset="0"/>
              </a:rPr>
              <a:t>“</a:t>
            </a:r>
            <a:r>
              <a:rPr lang="en-GB" dirty="0">
                <a:cs typeface="Times New Roman" charset="0"/>
              </a:rPr>
              <a:t>A domain model captures the most important types of objects in the context of the business. The domain model represents the </a:t>
            </a:r>
            <a:r>
              <a:rPr lang="ja-JP" altLang="en-GB" dirty="0">
                <a:latin typeface="Arial"/>
                <a:cs typeface="Times New Roman" charset="0"/>
              </a:rPr>
              <a:t>‘</a:t>
            </a:r>
            <a:r>
              <a:rPr lang="en-GB" dirty="0">
                <a:cs typeface="Times New Roman" charset="0"/>
              </a:rPr>
              <a:t>things</a:t>
            </a:r>
            <a:r>
              <a:rPr lang="ja-JP" altLang="en-GB" dirty="0">
                <a:latin typeface="Arial"/>
                <a:cs typeface="Times New Roman" charset="0"/>
              </a:rPr>
              <a:t>’</a:t>
            </a:r>
            <a:r>
              <a:rPr lang="en-GB" dirty="0">
                <a:cs typeface="Times New Roman" charset="0"/>
              </a:rPr>
              <a:t> that exist or events that transpire in the business environment.</a:t>
            </a:r>
            <a:r>
              <a:rPr lang="ja-JP" altLang="en-GB" dirty="0">
                <a:latin typeface="Arial"/>
                <a:cs typeface="Times New Roman" charset="0"/>
              </a:rPr>
              <a:t>”</a:t>
            </a:r>
            <a:r>
              <a:rPr lang="en-GB" dirty="0">
                <a:cs typeface="Times New Roman" charset="0"/>
              </a:rPr>
              <a:t> – I. Jacobsen</a:t>
            </a:r>
          </a:p>
        </p:txBody>
      </p:sp>
    </p:spTree>
    <p:extLst>
      <p:ext uri="{BB962C8B-B14F-4D97-AF65-F5344CB8AC3E}">
        <p14:creationId xmlns:p14="http://schemas.microsoft.com/office/powerpoint/2010/main" val="3791056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CA" b="1" dirty="0">
                <a:latin typeface="a_Futurica" charset="0"/>
              </a:rPr>
              <a:t>Domain Model</a:t>
            </a:r>
          </a:p>
        </p:txBody>
      </p:sp>
      <p:sp>
        <p:nvSpPr>
          <p:cNvPr id="25602" name="Content Placeholder 2"/>
          <p:cNvSpPr>
            <a:spLocks noGrp="1"/>
          </p:cNvSpPr>
          <p:nvPr>
            <p:ph idx="1"/>
          </p:nvPr>
        </p:nvSpPr>
        <p:spPr/>
        <p:txBody>
          <a:bodyPr>
            <a:normAutofit fontScale="92500" lnSpcReduction="20000"/>
          </a:bodyPr>
          <a:lstStyle/>
          <a:p>
            <a:pPr marL="0" indent="0">
              <a:buNone/>
            </a:pPr>
            <a:r>
              <a:rPr lang="en-CA" dirty="0">
                <a:latin typeface="Arial" charset="0"/>
              </a:rPr>
              <a:t>A domain model should document the key concepts in the terminology of the system.</a:t>
            </a:r>
          </a:p>
          <a:p>
            <a:pPr marL="0" indent="0">
              <a:buNone/>
            </a:pPr>
            <a:endParaRPr lang="en-CA" dirty="0">
              <a:latin typeface="Arial" charset="0"/>
            </a:endParaRPr>
          </a:p>
          <a:p>
            <a:pPr marL="0" indent="0">
              <a:buNone/>
            </a:pPr>
            <a:r>
              <a:rPr lang="en-CA" dirty="0">
                <a:latin typeface="Arial" charset="0"/>
              </a:rPr>
              <a:t>It should show the relationships between the major entities of the system, and identify important methods and attributes.</a:t>
            </a:r>
          </a:p>
          <a:p>
            <a:pPr marL="0" indent="0">
              <a:buNone/>
            </a:pPr>
            <a:endParaRPr lang="en-CA" dirty="0">
              <a:latin typeface="Arial" charset="0"/>
            </a:endParaRPr>
          </a:p>
          <a:p>
            <a:pPr marL="0" indent="0">
              <a:buNone/>
            </a:pPr>
            <a:r>
              <a:rPr lang="en-CA" dirty="0">
                <a:latin typeface="Arial" charset="0"/>
              </a:rPr>
              <a:t>It can be used to establish an understanding between the developer and the client, and can help constrain the scope of the project.</a:t>
            </a:r>
          </a:p>
        </p:txBody>
      </p:sp>
    </p:spTree>
    <p:extLst>
      <p:ext uri="{BB962C8B-B14F-4D97-AF65-F5344CB8AC3E}">
        <p14:creationId xmlns:p14="http://schemas.microsoft.com/office/powerpoint/2010/main" val="1852336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CA" b="1" dirty="0">
                <a:latin typeface="a_Futurica" charset="0"/>
              </a:rPr>
              <a:t>UML Domain Model</a:t>
            </a:r>
            <a:br>
              <a:rPr lang="en-CA" b="1" dirty="0">
                <a:latin typeface="a_Futurica" charset="0"/>
              </a:rPr>
            </a:br>
            <a:r>
              <a:rPr lang="en-CA" sz="1600" b="1" dirty="0">
                <a:latin typeface="a_Futurica" charset="0"/>
              </a:rPr>
              <a:t>http://</a:t>
            </a:r>
            <a:r>
              <a:rPr lang="en-CA" sz="1600" b="1" dirty="0" err="1">
                <a:latin typeface="a_Futurica" charset="0"/>
              </a:rPr>
              <a:t>www.comptechdoc.org</a:t>
            </a:r>
            <a:r>
              <a:rPr lang="en-CA" sz="1600" b="1" dirty="0">
                <a:latin typeface="a_Futurica" charset="0"/>
              </a:rPr>
              <a:t>/independent/</a:t>
            </a:r>
            <a:r>
              <a:rPr lang="en-CA" sz="1600" b="1" dirty="0" err="1">
                <a:latin typeface="a_Futurica" charset="0"/>
              </a:rPr>
              <a:t>uml</a:t>
            </a:r>
            <a:r>
              <a:rPr lang="en-CA" sz="1600" b="1" dirty="0">
                <a:latin typeface="a_Futurica" charset="0"/>
              </a:rPr>
              <a:t>/begin/</a:t>
            </a:r>
            <a:r>
              <a:rPr lang="en-CA" sz="1600" b="1" dirty="0" err="1">
                <a:latin typeface="a_Futurica" charset="0"/>
              </a:rPr>
              <a:t>umldomainmodel.html</a:t>
            </a:r>
            <a:endParaRPr lang="en-CA" sz="1600" b="1" dirty="0">
              <a:latin typeface="a_Futurica" charset="0"/>
            </a:endParaRPr>
          </a:p>
        </p:txBody>
      </p:sp>
      <p:sp>
        <p:nvSpPr>
          <p:cNvPr id="3" name="Content Placeholder 2"/>
          <p:cNvSpPr>
            <a:spLocks noGrp="1"/>
          </p:cNvSpPr>
          <p:nvPr>
            <p:ph idx="1"/>
          </p:nvPr>
        </p:nvSpPr>
        <p:spPr/>
        <p:txBody>
          <a:bodyPr/>
          <a:lstStyle/>
          <a:p>
            <a:pPr marL="0" indent="0">
              <a:buFontTx/>
              <a:buNone/>
              <a:defRPr/>
            </a:pPr>
            <a:r>
              <a:rPr lang="en-CA" dirty="0" smtClean="0">
                <a:ea typeface="+mn-ea"/>
                <a:cs typeface="+mn-cs"/>
              </a:rPr>
              <a:t>A UML domain model will relate objects in the system domain to each other. It will define concepts and terms. </a:t>
            </a:r>
          </a:p>
          <a:p>
            <a:pPr marL="0" indent="0">
              <a:buFontTx/>
              <a:buNone/>
              <a:defRPr/>
            </a:pPr>
            <a:endParaRPr lang="en-CA" dirty="0">
              <a:ea typeface="+mn-ea"/>
              <a:cs typeface="+mn-cs"/>
            </a:endParaRPr>
          </a:p>
          <a:p>
            <a:pPr marL="0" indent="0">
              <a:buFontTx/>
              <a:buNone/>
              <a:defRPr/>
            </a:pPr>
            <a:r>
              <a:rPr lang="en-CA" dirty="0" smtClean="0">
                <a:ea typeface="+mn-ea"/>
                <a:cs typeface="+mn-cs"/>
              </a:rPr>
              <a:t>Objects in the domain model can be: </a:t>
            </a:r>
          </a:p>
          <a:p>
            <a:pPr marL="0" indent="0">
              <a:buFontTx/>
              <a:buNone/>
              <a:defRPr/>
            </a:pPr>
            <a:r>
              <a:rPr lang="en-CA" dirty="0" smtClean="0">
                <a:ea typeface="+mn-ea"/>
                <a:cs typeface="+mn-cs"/>
              </a:rPr>
              <a:t>	Physical objects </a:t>
            </a:r>
          </a:p>
          <a:p>
            <a:pPr marL="0" indent="0">
              <a:buFontTx/>
              <a:buNone/>
              <a:defRPr/>
            </a:pPr>
            <a:r>
              <a:rPr lang="en-CA" dirty="0" smtClean="0">
                <a:ea typeface="+mn-ea"/>
                <a:cs typeface="+mn-cs"/>
              </a:rPr>
              <a:t>	Abstract concepts </a:t>
            </a:r>
          </a:p>
          <a:p>
            <a:pPr>
              <a:defRPr/>
            </a:pPr>
            <a:endParaRPr lang="en-CA" dirty="0">
              <a:ea typeface="+mn-ea"/>
              <a:cs typeface="+mn-cs"/>
            </a:endParaRPr>
          </a:p>
        </p:txBody>
      </p:sp>
    </p:spTree>
    <p:extLst>
      <p:ext uri="{BB962C8B-B14F-4D97-AF65-F5344CB8AC3E}">
        <p14:creationId xmlns:p14="http://schemas.microsoft.com/office/powerpoint/2010/main" val="217726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762000"/>
            <a:ext cx="7696200" cy="762000"/>
          </a:xfrm>
        </p:spPr>
        <p:txBody>
          <a:bodyPr>
            <a:normAutofit fontScale="90000"/>
          </a:bodyPr>
          <a:lstStyle/>
          <a:p>
            <a:r>
              <a:rPr lang="en-GB" b="1"/>
              <a:t>Why do a domain model?</a:t>
            </a:r>
            <a:br>
              <a:rPr lang="en-GB" b="1"/>
            </a:br>
            <a:r>
              <a:rPr lang="en-GB"/>
              <a:t/>
            </a:r>
            <a:br>
              <a:rPr lang="en-GB"/>
            </a:br>
            <a:endParaRPr lang="en-GB"/>
          </a:p>
        </p:txBody>
      </p:sp>
      <p:sp>
        <p:nvSpPr>
          <p:cNvPr id="3075" name="Rectangle 3"/>
          <p:cNvSpPr>
            <a:spLocks noGrp="1" noChangeArrowheads="1"/>
          </p:cNvSpPr>
          <p:nvPr>
            <p:ph type="body" idx="1"/>
          </p:nvPr>
        </p:nvSpPr>
        <p:spPr>
          <a:xfrm>
            <a:off x="685800" y="1066800"/>
            <a:ext cx="7772400" cy="5029200"/>
          </a:xfrm>
        </p:spPr>
        <p:txBody>
          <a:bodyPr/>
          <a:lstStyle/>
          <a:p>
            <a:r>
              <a:rPr lang="en-GB" sz="2800"/>
              <a:t>Gives a conceptual framework of the things in the problem space</a:t>
            </a:r>
          </a:p>
          <a:p>
            <a:r>
              <a:rPr lang="en-GB" sz="2800"/>
              <a:t>Helps you think – focus on semantics</a:t>
            </a:r>
          </a:p>
          <a:p>
            <a:r>
              <a:rPr lang="en-GB" sz="2800"/>
              <a:t>Provides a glossary of terms – noun based</a:t>
            </a:r>
          </a:p>
          <a:p>
            <a:r>
              <a:rPr lang="en-GB" sz="2800"/>
              <a:t>It is a static view - meaning it allows us convey time invariant business rules</a:t>
            </a:r>
          </a:p>
          <a:p>
            <a:r>
              <a:rPr lang="en-GB" sz="2800"/>
              <a:t>Foundation for use case/workflow modelling</a:t>
            </a:r>
          </a:p>
          <a:p>
            <a:r>
              <a:rPr lang="en-GB" sz="2800"/>
              <a:t>Based on the defined structure, we can describe the state of the problem domain at any time.</a:t>
            </a:r>
          </a:p>
        </p:txBody>
      </p:sp>
    </p:spTree>
    <p:extLst>
      <p:ext uri="{BB962C8B-B14F-4D97-AF65-F5344CB8AC3E}">
        <p14:creationId xmlns:p14="http://schemas.microsoft.com/office/powerpoint/2010/main" val="417700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50913" y="1981200"/>
            <a:ext cx="7240587" cy="4114800"/>
          </a:xfrm>
          <a:noFill/>
          <a:ln/>
        </p:spPr>
      </p:pic>
      <p:sp>
        <p:nvSpPr>
          <p:cNvPr id="4098" name="Rectangle 2"/>
          <p:cNvSpPr>
            <a:spLocks noGrp="1" noChangeArrowheads="1"/>
          </p:cNvSpPr>
          <p:nvPr>
            <p:ph type="title"/>
          </p:nvPr>
        </p:nvSpPr>
        <p:spPr/>
        <p:txBody>
          <a:bodyPr/>
          <a:lstStyle/>
          <a:p>
            <a:r>
              <a:rPr lang="en-US">
                <a:cs typeface="Times New Roman" charset="0"/>
              </a:rPr>
              <a:t>Simple domain model</a:t>
            </a:r>
            <a:endParaRPr lang="en-GB"/>
          </a:p>
        </p:txBody>
      </p:sp>
      <p:sp>
        <p:nvSpPr>
          <p:cNvPr id="4101" name="Text Box 5"/>
          <p:cNvSpPr txBox="1">
            <a:spLocks noChangeArrowheads="1"/>
          </p:cNvSpPr>
          <p:nvPr/>
        </p:nvSpPr>
        <p:spPr bwMode="auto">
          <a:xfrm>
            <a:off x="3810000" y="5029200"/>
            <a:ext cx="18335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GB"/>
              <a:t>Domain class</a:t>
            </a:r>
          </a:p>
        </p:txBody>
      </p:sp>
      <p:sp>
        <p:nvSpPr>
          <p:cNvPr id="4105" name="Line 9"/>
          <p:cNvSpPr>
            <a:spLocks noChangeShapeType="1"/>
          </p:cNvSpPr>
          <p:nvPr/>
        </p:nvSpPr>
        <p:spPr bwMode="auto">
          <a:xfrm flipH="1" flipV="1">
            <a:off x="3048000" y="4800600"/>
            <a:ext cx="838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106" name="Text Box 10"/>
          <p:cNvSpPr txBox="1">
            <a:spLocks noChangeArrowheads="1"/>
          </p:cNvSpPr>
          <p:nvPr/>
        </p:nvSpPr>
        <p:spPr bwMode="auto">
          <a:xfrm>
            <a:off x="3200400" y="1676400"/>
            <a:ext cx="12827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GB"/>
              <a:t>Attribute</a:t>
            </a:r>
          </a:p>
        </p:txBody>
      </p:sp>
      <p:sp>
        <p:nvSpPr>
          <p:cNvPr id="4107" name="Line 11"/>
          <p:cNvSpPr>
            <a:spLocks noChangeShapeType="1"/>
          </p:cNvSpPr>
          <p:nvPr/>
        </p:nvSpPr>
        <p:spPr bwMode="auto">
          <a:xfrm flipH="1">
            <a:off x="2895600" y="2057400"/>
            <a:ext cx="609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108" name="Text Box 12"/>
          <p:cNvSpPr txBox="1">
            <a:spLocks noChangeArrowheads="1"/>
          </p:cNvSpPr>
          <p:nvPr/>
        </p:nvSpPr>
        <p:spPr bwMode="auto">
          <a:xfrm>
            <a:off x="4648200" y="1981200"/>
            <a:ext cx="16224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GB"/>
              <a:t>Association</a:t>
            </a:r>
          </a:p>
        </p:txBody>
      </p:sp>
      <p:sp>
        <p:nvSpPr>
          <p:cNvPr id="4109" name="Line 13"/>
          <p:cNvSpPr>
            <a:spLocks noChangeShapeType="1"/>
          </p:cNvSpPr>
          <p:nvPr/>
        </p:nvSpPr>
        <p:spPr bwMode="auto">
          <a:xfrm flipH="1">
            <a:off x="4724400" y="2362200"/>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110" name="Text Box 14"/>
          <p:cNvSpPr txBox="1">
            <a:spLocks noChangeArrowheads="1"/>
          </p:cNvSpPr>
          <p:nvPr/>
        </p:nvSpPr>
        <p:spPr bwMode="auto">
          <a:xfrm>
            <a:off x="4403725" y="3165475"/>
            <a:ext cx="7588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GB"/>
              <a:t>Role</a:t>
            </a:r>
          </a:p>
        </p:txBody>
      </p:sp>
      <p:sp>
        <p:nvSpPr>
          <p:cNvPr id="4111" name="Line 15"/>
          <p:cNvSpPr>
            <a:spLocks noChangeShapeType="1"/>
          </p:cNvSpPr>
          <p:nvPr/>
        </p:nvSpPr>
        <p:spPr bwMode="auto">
          <a:xfrm flipV="1">
            <a:off x="5029200" y="3048000"/>
            <a:ext cx="762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47943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838200" y="533400"/>
            <a:ext cx="8686800" cy="990600"/>
          </a:xfrm>
        </p:spPr>
        <p:txBody>
          <a:bodyPr>
            <a:noAutofit/>
          </a:bodyPr>
          <a:lstStyle/>
          <a:p>
            <a:pPr>
              <a:spcBef>
                <a:spcPts val="0"/>
              </a:spcBef>
            </a:pPr>
            <a:r>
              <a:rPr lang="en-CA" sz="2800" b="1" dirty="0" smtClean="0">
                <a:latin typeface="a_Futurica" charset="0"/>
              </a:rPr>
              <a:t>Step 2: Domain </a:t>
            </a:r>
            <a:r>
              <a:rPr lang="en-CA" sz="2800" b="1" dirty="0">
                <a:latin typeface="a_Futurica" charset="0"/>
              </a:rPr>
              <a:t>Model </a:t>
            </a:r>
            <a:r>
              <a:rPr lang="en-CA" sz="2800" b="1" dirty="0" smtClean="0">
                <a:latin typeface="a_Futurica" charset="0"/>
              </a:rPr>
              <a:t>Syntax</a:t>
            </a:r>
            <a:br>
              <a:rPr lang="en-CA" sz="2800" b="1" dirty="0" smtClean="0">
                <a:latin typeface="a_Futurica" charset="0"/>
              </a:rPr>
            </a:br>
            <a:r>
              <a:rPr lang="en-CA" sz="1600" dirty="0" smtClean="0">
                <a:latin typeface="Arial Black"/>
              </a:rPr>
              <a:t>http</a:t>
            </a:r>
            <a:r>
              <a:rPr lang="en-CA" sz="1600" dirty="0">
                <a:latin typeface="Arial Black"/>
              </a:rPr>
              <a:t>://</a:t>
            </a:r>
            <a:r>
              <a:rPr lang="en-CA" sz="1600" dirty="0" err="1">
                <a:latin typeface="Arial Black"/>
              </a:rPr>
              <a:t>www.comptechdoc.org</a:t>
            </a:r>
            <a:r>
              <a:rPr lang="en-CA" sz="1600" dirty="0">
                <a:latin typeface="Arial Black"/>
              </a:rPr>
              <a:t>/independent/</a:t>
            </a:r>
            <a:r>
              <a:rPr lang="en-CA" sz="1600" dirty="0" err="1">
                <a:latin typeface="Arial Black"/>
              </a:rPr>
              <a:t>uml</a:t>
            </a:r>
            <a:r>
              <a:rPr lang="en-CA" sz="1600" dirty="0">
                <a:latin typeface="Arial Black"/>
              </a:rPr>
              <a:t>/begin/</a:t>
            </a:r>
            <a:r>
              <a:rPr lang="en-CA" sz="1600" dirty="0" err="1">
                <a:latin typeface="Arial Black"/>
              </a:rPr>
              <a:t>umldomainmodel.html</a:t>
            </a:r>
            <a:r>
              <a:rPr lang="en-CA" dirty="0">
                <a:latin typeface="a_Futurica" charset="0"/>
              </a:rPr>
              <a:t/>
            </a:r>
            <a:br>
              <a:rPr lang="en-CA" dirty="0">
                <a:latin typeface="a_Futurica" charset="0"/>
              </a:rPr>
            </a:br>
            <a:endParaRPr lang="en-CA" dirty="0">
              <a:latin typeface="a_Futurica" charset="0"/>
            </a:endParaRPr>
          </a:p>
        </p:txBody>
      </p:sp>
      <p:sp>
        <p:nvSpPr>
          <p:cNvPr id="3" name="Content Placeholder 2"/>
          <p:cNvSpPr>
            <a:spLocks noGrp="1"/>
          </p:cNvSpPr>
          <p:nvPr>
            <p:ph idx="1"/>
          </p:nvPr>
        </p:nvSpPr>
        <p:spPr>
          <a:xfrm>
            <a:off x="457200" y="1600200"/>
            <a:ext cx="8229600" cy="4906963"/>
          </a:xfrm>
        </p:spPr>
        <p:txBody>
          <a:bodyPr>
            <a:normAutofit lnSpcReduction="10000"/>
          </a:bodyPr>
          <a:lstStyle/>
          <a:p>
            <a:pPr marL="0" indent="0">
              <a:buFontTx/>
              <a:buNone/>
              <a:defRPr/>
            </a:pPr>
            <a:r>
              <a:rPr lang="en-CA" sz="2400" dirty="0" smtClean="0">
                <a:ea typeface="+mn-ea"/>
                <a:cs typeface="+mn-cs"/>
              </a:rPr>
              <a:t>After the list of concepts is complete a domain model should be made. </a:t>
            </a:r>
          </a:p>
          <a:p>
            <a:pPr marL="0" indent="0">
              <a:buFontTx/>
              <a:buNone/>
              <a:defRPr/>
            </a:pPr>
            <a:r>
              <a:rPr lang="en-CA" sz="2400" dirty="0" smtClean="0">
                <a:ea typeface="+mn-ea"/>
                <a:cs typeface="+mn-cs"/>
              </a:rPr>
              <a:t>Consider which simple items should be attributes of objects. </a:t>
            </a:r>
          </a:p>
          <a:p>
            <a:pPr marL="0" indent="0">
              <a:buFontTx/>
              <a:buNone/>
              <a:defRPr/>
            </a:pPr>
            <a:endParaRPr lang="en-CA" sz="2400" dirty="0" smtClean="0">
              <a:ea typeface="+mn-ea"/>
              <a:cs typeface="+mn-cs"/>
            </a:endParaRPr>
          </a:p>
          <a:p>
            <a:pPr marL="0" indent="0">
              <a:buFontTx/>
              <a:buNone/>
              <a:defRPr/>
            </a:pPr>
            <a:r>
              <a:rPr lang="en-CA" sz="2400" b="1" dirty="0" smtClean="0">
                <a:ea typeface="+mn-ea"/>
                <a:cs typeface="+mn-cs"/>
              </a:rPr>
              <a:t>The domain model is a static model.</a:t>
            </a:r>
            <a:r>
              <a:rPr lang="en-CA" sz="2400" dirty="0" smtClean="0">
                <a:ea typeface="+mn-ea"/>
                <a:cs typeface="+mn-cs"/>
              </a:rPr>
              <a:t> Time flow, with sequence of events or information flow are </a:t>
            </a:r>
            <a:r>
              <a:rPr lang="en-CA" sz="2400" b="1" dirty="0" smtClean="0">
                <a:ea typeface="+mn-ea"/>
                <a:cs typeface="+mn-cs"/>
              </a:rPr>
              <a:t>not</a:t>
            </a:r>
            <a:r>
              <a:rPr lang="en-CA" sz="2400" dirty="0" smtClean="0">
                <a:ea typeface="+mn-ea"/>
                <a:cs typeface="+mn-cs"/>
              </a:rPr>
              <a:t> shown in the domain model. </a:t>
            </a:r>
          </a:p>
          <a:p>
            <a:pPr marL="0" indent="0">
              <a:buFontTx/>
              <a:buNone/>
              <a:defRPr/>
            </a:pPr>
            <a:endParaRPr lang="en-CA" sz="2400" dirty="0" smtClean="0">
              <a:ea typeface="+mn-ea"/>
              <a:cs typeface="+mn-cs"/>
            </a:endParaRPr>
          </a:p>
          <a:p>
            <a:pPr marL="0" indent="0">
              <a:buFontTx/>
              <a:buNone/>
              <a:defRPr/>
            </a:pPr>
            <a:r>
              <a:rPr lang="en-CA" sz="2400" b="1" dirty="0" smtClean="0">
                <a:ea typeface="+mn-ea"/>
                <a:cs typeface="+mn-cs"/>
              </a:rPr>
              <a:t>Avoid showing procedural relationships.</a:t>
            </a:r>
            <a:r>
              <a:rPr lang="en-CA" sz="2400" dirty="0" smtClean="0">
                <a:ea typeface="+mn-ea"/>
                <a:cs typeface="+mn-cs"/>
              </a:rPr>
              <a:t> This model does not include software. The objects in the domain model are candidates for programming objects.</a:t>
            </a:r>
          </a:p>
          <a:p>
            <a:pPr marL="0" indent="0">
              <a:buFontTx/>
              <a:buNone/>
              <a:defRPr/>
            </a:pPr>
            <a:r>
              <a:rPr lang="en-CA" sz="2400" dirty="0" smtClean="0">
                <a:ea typeface="+mn-ea"/>
                <a:cs typeface="+mn-cs"/>
              </a:rPr>
              <a:t> (Note: the UML model </a:t>
            </a:r>
            <a:r>
              <a:rPr lang="en-CA" sz="2400" dirty="0" smtClean="0">
                <a:ea typeface="+mn-ea"/>
                <a:cs typeface="+mn-cs"/>
              </a:rPr>
              <a:t>includes </a:t>
            </a:r>
            <a:r>
              <a:rPr lang="en-CA" sz="2400" dirty="0" smtClean="0">
                <a:ea typeface="+mn-ea"/>
                <a:cs typeface="+mn-cs"/>
              </a:rPr>
              <a:t>attributes, but no methods)</a:t>
            </a:r>
          </a:p>
          <a:p>
            <a:pPr>
              <a:defRPr/>
            </a:pPr>
            <a:endParaRPr lang="en-CA" sz="2400" dirty="0">
              <a:ea typeface="+mn-ea"/>
              <a:cs typeface="+mn-cs"/>
            </a:endParaRPr>
          </a:p>
        </p:txBody>
      </p:sp>
    </p:spTree>
    <p:extLst>
      <p:ext uri="{BB962C8B-B14F-4D97-AF65-F5344CB8AC3E}">
        <p14:creationId xmlns:p14="http://schemas.microsoft.com/office/powerpoint/2010/main" val="215526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228600"/>
            <a:ext cx="7772400" cy="762000"/>
          </a:xfrm>
        </p:spPr>
        <p:txBody>
          <a:bodyPr/>
          <a:lstStyle/>
          <a:p>
            <a:r>
              <a:rPr lang="en-GB"/>
              <a:t>Features of a domain model</a:t>
            </a:r>
          </a:p>
        </p:txBody>
      </p:sp>
      <p:sp>
        <p:nvSpPr>
          <p:cNvPr id="10243" name="Rectangle 3"/>
          <p:cNvSpPr>
            <a:spLocks noGrp="1" noChangeArrowheads="1"/>
          </p:cNvSpPr>
          <p:nvPr>
            <p:ph type="body" idx="1"/>
          </p:nvPr>
        </p:nvSpPr>
        <p:spPr>
          <a:xfrm>
            <a:off x="685800" y="1066800"/>
            <a:ext cx="7924800" cy="5486400"/>
          </a:xfrm>
        </p:spPr>
        <p:txBody>
          <a:bodyPr>
            <a:normAutofit fontScale="92500"/>
          </a:bodyPr>
          <a:lstStyle/>
          <a:p>
            <a:r>
              <a:rPr lang="en-GB" sz="2800" dirty="0">
                <a:cs typeface="Times New Roman" charset="0"/>
              </a:rPr>
              <a:t>The following features enable us to express time invariant static business rules for a domain:-</a:t>
            </a:r>
          </a:p>
          <a:p>
            <a:pPr lvl="2"/>
            <a:r>
              <a:rPr lang="en-GB" b="1" dirty="0">
                <a:cs typeface="Times New Roman" charset="0"/>
              </a:rPr>
              <a:t>Domain classes </a:t>
            </a:r>
            <a:r>
              <a:rPr lang="en-GB" dirty="0">
                <a:cs typeface="Times New Roman" charset="0"/>
              </a:rPr>
              <a:t>– each domain class denotes a type of object.</a:t>
            </a:r>
            <a:r>
              <a:rPr lang="en-GB" dirty="0"/>
              <a:t> </a:t>
            </a:r>
            <a:r>
              <a:rPr lang="en-GB" dirty="0">
                <a:cs typeface="Times New Roman" charset="0"/>
              </a:rPr>
              <a:t> </a:t>
            </a:r>
            <a:endParaRPr lang="en-US" dirty="0">
              <a:cs typeface="Times New Roman" charset="0"/>
            </a:endParaRPr>
          </a:p>
          <a:p>
            <a:pPr lvl="2"/>
            <a:r>
              <a:rPr lang="en-GB" b="1" dirty="0">
                <a:cs typeface="Times New Roman" charset="0"/>
              </a:rPr>
              <a:t>Attributes</a:t>
            </a:r>
            <a:r>
              <a:rPr lang="en-GB" dirty="0">
                <a:cs typeface="Times New Roman" charset="0"/>
              </a:rPr>
              <a:t> – an attribute is the description of a named slot of a specified type in a domain class; each instance of the class separately holds a value.  </a:t>
            </a:r>
            <a:endParaRPr lang="en-US" dirty="0">
              <a:cs typeface="Times New Roman" charset="0"/>
            </a:endParaRPr>
          </a:p>
          <a:p>
            <a:pPr lvl="2"/>
            <a:r>
              <a:rPr lang="en-GB" b="1" dirty="0">
                <a:cs typeface="Times New Roman" charset="0"/>
              </a:rPr>
              <a:t>Associations </a:t>
            </a:r>
            <a:r>
              <a:rPr lang="en-GB" dirty="0">
                <a:cs typeface="Times New Roman" charset="0"/>
              </a:rPr>
              <a:t>– an association is a relationship between two (or more) domain classes that describes links between their object instances. Associations can have roles, describing the multiplicity and participation of a class in the relationship.</a:t>
            </a:r>
          </a:p>
          <a:p>
            <a:pPr lvl="2"/>
            <a:r>
              <a:rPr lang="en-GB" b="1" dirty="0">
                <a:cs typeface="Times New Roman" charset="0"/>
              </a:rPr>
              <a:t>Additional rules</a:t>
            </a:r>
            <a:r>
              <a:rPr lang="en-GB" dirty="0">
                <a:cs typeface="Times New Roman" charset="0"/>
              </a:rPr>
              <a:t> – complex rules that cannot be shown with </a:t>
            </a:r>
            <a:r>
              <a:rPr lang="en-GB" dirty="0" smtClean="0">
                <a:cs typeface="Times New Roman" charset="0"/>
              </a:rPr>
              <a:t>symbols </a:t>
            </a:r>
            <a:r>
              <a:rPr lang="en-GB" dirty="0">
                <a:cs typeface="Times New Roman" charset="0"/>
              </a:rPr>
              <a:t>can be shown with attached notes.</a:t>
            </a:r>
            <a:endParaRPr lang="en-GB" dirty="0"/>
          </a:p>
        </p:txBody>
      </p:sp>
    </p:spTree>
    <p:extLst>
      <p:ext uri="{BB962C8B-B14F-4D97-AF65-F5344CB8AC3E}">
        <p14:creationId xmlns:p14="http://schemas.microsoft.com/office/powerpoint/2010/main" val="4081574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1194</Words>
  <Application>Microsoft Office PowerPoint</Application>
  <PresentationFormat>On-screen Show (4:3)</PresentationFormat>
  <Paragraphs>147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ＭＳ Ｐゴシック</vt:lpstr>
      <vt:lpstr>a_Futurica</vt:lpstr>
      <vt:lpstr>Arial</vt:lpstr>
      <vt:lpstr>Arial Black</vt:lpstr>
      <vt:lpstr>Calibri</vt:lpstr>
      <vt:lpstr>Times New Roman</vt:lpstr>
      <vt:lpstr>Office Theme</vt:lpstr>
      <vt:lpstr>SOEN 341</vt:lpstr>
      <vt:lpstr>Definition from Wikipedia</vt:lpstr>
      <vt:lpstr>What is a domain model? cern.ch/it-div-fio-lcg/stateman/slides/Domain%20modelling.ppt‎</vt:lpstr>
      <vt:lpstr>Domain Model</vt:lpstr>
      <vt:lpstr>UML Domain Model http://www.comptechdoc.org/independent/uml/begin/umldomainmodel.html</vt:lpstr>
      <vt:lpstr>Why do a domain model?  </vt:lpstr>
      <vt:lpstr>Simple domain model</vt:lpstr>
      <vt:lpstr>Step 2: Domain Model Syntax http://www.comptechdoc.org/independent/uml/begin/umldomainmodel.html </vt:lpstr>
      <vt:lpstr>Features of a domain model</vt:lpstr>
      <vt:lpstr>How do I make a domain model? </vt:lpstr>
      <vt:lpstr>Domain classes? </vt:lpstr>
      <vt:lpstr>Identifying domain classes? </vt:lpstr>
      <vt:lpstr>Identifying attributes ?</vt:lpstr>
      <vt:lpstr>Domain Detail: Associations http://www.comptechdoc.org/independent/uml/begin/umldomainmodel.html</vt:lpstr>
      <vt:lpstr>Domain Detail: Multiplicity http://www.comptechdoc.org/independent/uml/begin/umldomainmodel.html</vt:lpstr>
      <vt:lpstr> </vt:lpstr>
      <vt:lpstr>Definition Detail </vt:lpstr>
      <vt:lpstr>Summary http://www.comptechdoc.org/independent/uml/begin/umldomainmodel.html</vt:lpstr>
      <vt:lpstr>Domain Detail: Some Guidelines http://www.comptechdoc.org/independent/uml/begin/umldomainmodel.html</vt:lpstr>
      <vt:lpstr>Business Object Model (BOM) versus Domain Model?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341</dc:title>
  <dc:creator>fancott</dc:creator>
  <cp:lastModifiedBy>touris</cp:lastModifiedBy>
  <cp:revision>33</cp:revision>
  <dcterms:created xsi:type="dcterms:W3CDTF">2006-08-16T00:00:00Z</dcterms:created>
  <dcterms:modified xsi:type="dcterms:W3CDTF">2016-09-07T17:25:08Z</dcterms:modified>
</cp:coreProperties>
</file>