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9" r:id="rId2"/>
    <p:sldId id="270" r:id="rId3"/>
    <p:sldId id="271" r:id="rId4"/>
    <p:sldId id="272" r:id="rId5"/>
    <p:sldId id="273" r:id="rId6"/>
    <p:sldId id="257" r:id="rId7"/>
    <p:sldId id="258" r:id="rId8"/>
    <p:sldId id="259" r:id="rId9"/>
    <p:sldId id="260" r:id="rId10"/>
    <p:sldId id="261" r:id="rId11"/>
    <p:sldId id="262" r:id="rId12"/>
    <p:sldId id="268" r:id="rId13"/>
    <p:sldId id="274" r:id="rId14"/>
    <p:sldId id="263" r:id="rId15"/>
    <p:sldId id="264" r:id="rId16"/>
    <p:sldId id="265" r:id="rId17"/>
    <p:sldId id="266" r:id="rId18"/>
    <p:sldId id="267" r:id="rId19"/>
    <p:sldId id="275" r:id="rId20"/>
    <p:sldId id="276"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8" d="100"/>
          <a:sy n="58" d="100"/>
        </p:scale>
        <p:origin x="-1344" y="-1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297D33-2A5C-4746-B1C2-34ACD2C98CE2}" type="datetimeFigureOut">
              <a:rPr lang="en-US" smtClean="0"/>
              <a:t>2016-01-04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C3906-6A4E-A741-8A1F-4C395E5F6D03}" type="slidenum">
              <a:rPr lang="en-US" smtClean="0"/>
              <a:t>‹#›</a:t>
            </a:fld>
            <a:endParaRPr lang="en-US"/>
          </a:p>
        </p:txBody>
      </p:sp>
    </p:spTree>
    <p:extLst>
      <p:ext uri="{BB962C8B-B14F-4D97-AF65-F5344CB8AC3E}">
        <p14:creationId xmlns:p14="http://schemas.microsoft.com/office/powerpoint/2010/main" val="6509836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316DEE6-3E55-C542-AC55-D3D2EC554D0F}" type="slidenum">
              <a:rPr lang="en-US" sz="1200"/>
              <a:pPr eaLnBrk="1" hangingPunct="1"/>
              <a:t>1</a:t>
            </a:fld>
            <a:endParaRPr lang="en-US" sz="120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793CCC-7C3D-BA49-B67A-E79F2A8ED6D6}" type="slidenum">
              <a:rPr lang="en-US" sz="1200"/>
              <a:pPr eaLnBrk="1" hangingPunct="1"/>
              <a:t>10</a:t>
            </a:fld>
            <a:endParaRPr lang="en-US" sz="120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2206FF-E026-D34F-B853-70D00FFA04A8}" type="slidenum">
              <a:rPr lang="en-US" sz="1200"/>
              <a:pPr eaLnBrk="1" hangingPunct="1"/>
              <a:t>11</a:t>
            </a:fld>
            <a:endParaRPr lang="en-US" sz="1200"/>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6F6B11-AE8C-4E4F-BECC-C9B3201F1100}" type="slidenum">
              <a:rPr lang="en-US" sz="1200"/>
              <a:pPr eaLnBrk="1" hangingPunct="1"/>
              <a:t>14</a:t>
            </a:fld>
            <a:endParaRPr lang="en-US" sz="120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43A2968-AB24-2D4C-9880-E5B80DAC9B88}" type="slidenum">
              <a:rPr lang="en-US" sz="1200"/>
              <a:pPr eaLnBrk="1" hangingPunct="1"/>
              <a:t>15</a:t>
            </a:fld>
            <a:endParaRPr lang="en-US" sz="120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fr-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BDB953-B11B-0C44-BF81-6A34B759985F}" type="slidenum">
              <a:rPr lang="en-US" sz="1200"/>
              <a:pPr eaLnBrk="1" hangingPunct="1"/>
              <a:t>16</a:t>
            </a:fld>
            <a:endParaRPr lang="en-US" sz="120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fr-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F7968D-1067-4E49-98DD-84E568F2769E}" type="slidenum">
              <a:rPr lang="en-US" sz="1200"/>
              <a:pPr eaLnBrk="1" hangingPunct="1"/>
              <a:t>17</a:t>
            </a:fld>
            <a:endParaRPr lang="en-US" sz="120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fr-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F4AE26-1260-3249-BADC-9EFEDD2B168F}" type="slidenum">
              <a:rPr lang="en-US" sz="1200"/>
              <a:pPr eaLnBrk="1" hangingPunct="1"/>
              <a:t>18</a:t>
            </a:fld>
            <a:endParaRPr lang="en-US" sz="1200"/>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fr-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9E9675-2605-D240-8037-9E934DF3A31D}" type="slidenum">
              <a:rPr lang="en-US" sz="1200"/>
              <a:pPr eaLnBrk="1" hangingPunct="1"/>
              <a:t>2</a:t>
            </a:fld>
            <a:endParaRPr lang="en-US" sz="1200"/>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BB64226-4334-B74A-B1AC-AD6FFF301DD3}" type="slidenum">
              <a:rPr lang="en-US" sz="1200"/>
              <a:pPr eaLnBrk="1" hangingPunct="1"/>
              <a:t>3</a:t>
            </a:fld>
            <a:endParaRPr lang="en-US" sz="120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C164E6-32ED-C445-AB77-43DB0452B574}" type="slidenum">
              <a:rPr lang="en-US" sz="1200"/>
              <a:pPr eaLnBrk="1" hangingPunct="1"/>
              <a:t>4</a:t>
            </a:fld>
            <a:endParaRPr lang="en-US" sz="120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3CF26B-9B86-4546-9C0F-7F54CEA5192C}" type="slidenum">
              <a:rPr lang="en-US" sz="1200"/>
              <a:pPr eaLnBrk="1" hangingPunct="1"/>
              <a:t>5</a:t>
            </a:fld>
            <a:endParaRPr lang="en-US" sz="120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0E6150-CE85-D241-B499-756E944140A1}" type="slidenum">
              <a:rPr lang="en-US" sz="1200"/>
              <a:pPr eaLnBrk="1" hangingPunct="1"/>
              <a:t>6</a:t>
            </a:fld>
            <a:endParaRPr lang="en-US" sz="120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682AD16-5832-844E-B032-459DE0A2F2AE}" type="slidenum">
              <a:rPr lang="en-US" sz="1200"/>
              <a:pPr eaLnBrk="1" hangingPunct="1"/>
              <a:t>7</a:t>
            </a:fld>
            <a:endParaRPr lang="en-US" sz="120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2E12EC2-BF23-F943-B081-4276F2FB1991}" type="slidenum">
              <a:rPr lang="en-US" sz="1200"/>
              <a:pPr eaLnBrk="1" hangingPunct="1"/>
              <a:t>8</a:t>
            </a:fld>
            <a:endParaRPr lang="en-US" sz="120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706F338-98B4-B247-8777-466820B7CB4E}" type="slidenum">
              <a:rPr lang="en-US" sz="1200"/>
              <a:pPr eaLnBrk="1" hangingPunct="1"/>
              <a:t>9</a:t>
            </a:fld>
            <a:endParaRPr lang="en-US" sz="120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F6DCB7AC-8CA1-6B45-8D5F-3FFE4A6793CD}" type="datetimeFigureOut">
              <a:rPr lang="en-US" smtClean="0"/>
              <a:t>2016-01-04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102850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F6DCB7AC-8CA1-6B45-8D5F-3FFE4A6793CD}" type="datetimeFigureOut">
              <a:rPr lang="en-US" smtClean="0"/>
              <a:t>2016-01-04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39457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F6DCB7AC-8CA1-6B45-8D5F-3FFE4A6793CD}" type="datetimeFigureOut">
              <a:rPr lang="en-US" smtClean="0"/>
              <a:t>2016-01-04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165757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F6DCB7AC-8CA1-6B45-8D5F-3FFE4A6793CD}" type="datetimeFigureOut">
              <a:rPr lang="en-US" smtClean="0"/>
              <a:t>2016-01-04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260247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F6DCB7AC-8CA1-6B45-8D5F-3FFE4A6793CD}" type="datetimeFigureOut">
              <a:rPr lang="en-US" smtClean="0"/>
              <a:t>2016-01-04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1384307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F6DCB7AC-8CA1-6B45-8D5F-3FFE4A6793CD}" type="datetimeFigureOut">
              <a:rPr lang="en-US" smtClean="0"/>
              <a:t>2016-01-04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124314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F6DCB7AC-8CA1-6B45-8D5F-3FFE4A6793CD}" type="datetimeFigureOut">
              <a:rPr lang="en-US" smtClean="0"/>
              <a:t>2016-01-04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320065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F6DCB7AC-8CA1-6B45-8D5F-3FFE4A6793CD}" type="datetimeFigureOut">
              <a:rPr lang="en-US" smtClean="0"/>
              <a:t>2016-01-04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382083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CB7AC-8CA1-6B45-8D5F-3FFE4A6793CD}" type="datetimeFigureOut">
              <a:rPr lang="en-US" smtClean="0"/>
              <a:t>2016-01-04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163394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F6DCB7AC-8CA1-6B45-8D5F-3FFE4A6793CD}" type="datetimeFigureOut">
              <a:rPr lang="en-US" smtClean="0"/>
              <a:t>2016-01-04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422120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F6DCB7AC-8CA1-6B45-8D5F-3FFE4A6793CD}" type="datetimeFigureOut">
              <a:rPr lang="en-US" smtClean="0"/>
              <a:t>2016-01-04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22056565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CB7AC-8CA1-6B45-8D5F-3FFE4A6793CD}" type="datetimeFigureOut">
              <a:rPr lang="en-US" smtClean="0"/>
              <a:t>2016-01-04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BE35C-8A64-DD46-97CC-362E543CBE34}" type="slidenum">
              <a:rPr lang="en-US" smtClean="0"/>
              <a:t>‹#›</a:t>
            </a:fld>
            <a:endParaRPr lang="en-US"/>
          </a:p>
        </p:txBody>
      </p:sp>
    </p:spTree>
    <p:extLst>
      <p:ext uri="{BB962C8B-B14F-4D97-AF65-F5344CB8AC3E}">
        <p14:creationId xmlns:p14="http://schemas.microsoft.com/office/powerpoint/2010/main" val="227702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Psychological_typ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Inventor_(role_variant)" TargetMode="External"/><Relationship Id="rId4" Type="http://schemas.openxmlformats.org/officeDocument/2006/relationships/hyperlink" Target="http://en.wikipedia.org/wiki/Fieldmarshal_(role_variant)" TargetMode="External"/><Relationship Id="rId1" Type="http://schemas.openxmlformats.org/officeDocument/2006/relationships/slideLayout" Target="../slideLayouts/slideLayout2.xml"/><Relationship Id="rId2" Type="http://schemas.openxmlformats.org/officeDocument/2006/relationships/hyperlink" Target="http://en.wikipedia.org/wiki/Architect_(role_varia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www.humanmetrics.com/cgi-win/jtypes2.asp" TargetMode="External"/><Relationship Id="rId4" Type="http://schemas.openxmlformats.org/officeDocument/2006/relationships/hyperlink" Target="http://www.personalitypathways.com/type_inventory.html" TargetMode="External"/><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ctrTitle"/>
          </p:nvPr>
        </p:nvSpPr>
        <p:spPr>
          <a:xfrm>
            <a:off x="685800" y="2286000"/>
            <a:ext cx="7772400" cy="1143000"/>
          </a:xfrm>
        </p:spPr>
        <p:txBody>
          <a:bodyPr/>
          <a:lstStyle/>
          <a:p>
            <a:pPr eaLnBrk="1" hangingPunct="1"/>
            <a:r>
              <a:rPr lang="en-US" sz="4000" dirty="0">
                <a:latin typeface="a_Futurica" charset="0"/>
              </a:rPr>
              <a:t>Team Development</a:t>
            </a:r>
          </a:p>
        </p:txBody>
      </p:sp>
      <p:sp>
        <p:nvSpPr>
          <p:cNvPr id="120834" name="Rectangle 3"/>
          <p:cNvSpPr>
            <a:spLocks noGrp="1" noChangeArrowheads="1"/>
          </p:cNvSpPr>
          <p:nvPr>
            <p:ph type="subTitle" idx="1"/>
          </p:nvPr>
        </p:nvSpPr>
        <p:spPr/>
        <p:txBody>
          <a:bodyPr/>
          <a:lstStyle/>
          <a:p>
            <a:pPr eaLnBrk="1" hangingPunct="1"/>
            <a:r>
              <a:rPr lang="en-US">
                <a:latin typeface="Arial" charset="0"/>
              </a:rPr>
              <a:t> </a:t>
            </a:r>
          </a:p>
        </p:txBody>
      </p:sp>
    </p:spTree>
    <p:extLst>
      <p:ext uri="{BB962C8B-B14F-4D97-AF65-F5344CB8AC3E}">
        <p14:creationId xmlns:p14="http://schemas.microsoft.com/office/powerpoint/2010/main" val="23054280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pPr eaLnBrk="1" hangingPunct="1"/>
            <a:r>
              <a:rPr lang="en-US" sz="3200">
                <a:latin typeface="a_Futurica" charset="0"/>
              </a:rPr>
              <a:t>Norming</a:t>
            </a:r>
          </a:p>
        </p:txBody>
      </p:sp>
      <p:sp>
        <p:nvSpPr>
          <p:cNvPr id="139266" name="Rectangle 3"/>
          <p:cNvSpPr>
            <a:spLocks noGrp="1" noChangeArrowheads="1"/>
          </p:cNvSpPr>
          <p:nvPr>
            <p:ph type="body" idx="1"/>
          </p:nvPr>
        </p:nvSpPr>
        <p:spPr/>
        <p:txBody>
          <a:bodyPr/>
          <a:lstStyle/>
          <a:p>
            <a:pPr eaLnBrk="1" hangingPunct="1"/>
            <a:r>
              <a:rPr lang="en-US">
                <a:latin typeface="Arial" charset="0"/>
              </a:rPr>
              <a:t>What to expect of each other and how to work together</a:t>
            </a:r>
          </a:p>
          <a:p>
            <a:pPr lvl="1" eaLnBrk="1" hangingPunct="1"/>
            <a:r>
              <a:rPr lang="en-US">
                <a:latin typeface="Arial" charset="0"/>
              </a:rPr>
              <a:t>Talk openly about norms</a:t>
            </a:r>
          </a:p>
          <a:p>
            <a:pPr lvl="1" eaLnBrk="1" hangingPunct="1"/>
            <a:r>
              <a:rPr lang="en-US">
                <a:latin typeface="Arial" charset="0"/>
              </a:rPr>
              <a:t>Distribute tasks fairly and equally,taking into account skills</a:t>
            </a:r>
          </a:p>
          <a:p>
            <a:pPr lvl="1" eaLnBrk="1" hangingPunct="1"/>
            <a:r>
              <a:rPr lang="en-US">
                <a:latin typeface="Arial" charset="0"/>
              </a:rPr>
              <a:t>Develop approaches for recognition</a:t>
            </a:r>
          </a:p>
          <a:p>
            <a:pPr lvl="1" eaLnBrk="1" hangingPunct="1"/>
            <a:r>
              <a:rPr lang="en-US">
                <a:latin typeface="Arial" charset="0"/>
              </a:rPr>
              <a:t>Develop evaluation procedures</a:t>
            </a:r>
          </a:p>
        </p:txBody>
      </p:sp>
    </p:spTree>
    <p:extLst>
      <p:ext uri="{BB962C8B-B14F-4D97-AF65-F5344CB8AC3E}">
        <p14:creationId xmlns:p14="http://schemas.microsoft.com/office/powerpoint/2010/main" val="110481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p:txBody>
          <a:bodyPr/>
          <a:lstStyle/>
          <a:p>
            <a:pPr eaLnBrk="1" hangingPunct="1"/>
            <a:r>
              <a:rPr lang="en-US" sz="3200">
                <a:latin typeface="a_Futurica" charset="0"/>
              </a:rPr>
              <a:t>Performing</a:t>
            </a:r>
          </a:p>
        </p:txBody>
      </p:sp>
      <p:sp>
        <p:nvSpPr>
          <p:cNvPr id="141314" name="Rectangle 3"/>
          <p:cNvSpPr>
            <a:spLocks noGrp="1" noChangeArrowheads="1"/>
          </p:cNvSpPr>
          <p:nvPr>
            <p:ph type="body" idx="1"/>
          </p:nvPr>
        </p:nvSpPr>
        <p:spPr/>
        <p:txBody>
          <a:bodyPr/>
          <a:lstStyle/>
          <a:p>
            <a:pPr eaLnBrk="1" hangingPunct="1"/>
            <a:r>
              <a:rPr lang="en-US" dirty="0">
                <a:latin typeface="Arial" charset="0"/>
              </a:rPr>
              <a:t>Collaboration, synergy, enjoyment of being part of a team</a:t>
            </a:r>
          </a:p>
          <a:p>
            <a:pPr lvl="1" eaLnBrk="1" hangingPunct="1"/>
            <a:r>
              <a:rPr lang="en-US" dirty="0">
                <a:latin typeface="Arial" charset="0"/>
              </a:rPr>
              <a:t>informality</a:t>
            </a:r>
          </a:p>
          <a:p>
            <a:pPr lvl="1" eaLnBrk="1" hangingPunct="1"/>
            <a:r>
              <a:rPr lang="en-US" dirty="0">
                <a:latin typeface="Arial" charset="0"/>
              </a:rPr>
              <a:t>good relationships</a:t>
            </a:r>
          </a:p>
          <a:p>
            <a:pPr lvl="1" eaLnBrk="1" hangingPunct="1"/>
            <a:r>
              <a:rPr lang="en-US" dirty="0">
                <a:latin typeface="Arial" charset="0"/>
              </a:rPr>
              <a:t>acceptance of all members</a:t>
            </a:r>
          </a:p>
        </p:txBody>
      </p:sp>
    </p:spTree>
    <p:extLst>
      <p:ext uri="{BB962C8B-B14F-4D97-AF65-F5344CB8AC3E}">
        <p14:creationId xmlns:p14="http://schemas.microsoft.com/office/powerpoint/2010/main" val="349374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indicator</a:t>
            </a:r>
            <a:br>
              <a:rPr lang="en-US" dirty="0" smtClean="0"/>
            </a:br>
            <a:r>
              <a:rPr lang="en-US" dirty="0" smtClean="0"/>
              <a:t>from</a:t>
            </a:r>
            <a:br>
              <a:rPr lang="en-US" dirty="0" smtClean="0"/>
            </a:br>
            <a:r>
              <a:rPr lang="pl-PL" sz="2200" dirty="0" smtClean="0"/>
              <a:t>http://</a:t>
            </a:r>
            <a:r>
              <a:rPr lang="pl-PL" sz="2200" dirty="0" err="1" smtClean="0"/>
              <a:t>en.wikipedia.org</a:t>
            </a:r>
            <a:r>
              <a:rPr lang="pl-PL" sz="2200" dirty="0" smtClean="0"/>
              <a:t>/</a:t>
            </a:r>
            <a:r>
              <a:rPr lang="pl-PL" sz="2200" dirty="0" err="1" smtClean="0"/>
              <a:t>wiki</a:t>
            </a:r>
            <a:r>
              <a:rPr lang="pl-PL" sz="2200" dirty="0" smtClean="0"/>
              <a:t>/</a:t>
            </a:r>
            <a:r>
              <a:rPr lang="pl-PL" sz="2200" dirty="0" err="1" smtClean="0"/>
              <a:t>Myers-Briggs_Type_Indicator</a:t>
            </a:r>
            <a:endParaRPr lang="en-US" sz="2200" dirty="0"/>
          </a:p>
        </p:txBody>
      </p:sp>
      <p:sp>
        <p:nvSpPr>
          <p:cNvPr id="3" name="Content Placeholder 2"/>
          <p:cNvSpPr>
            <a:spLocks noGrp="1"/>
          </p:cNvSpPr>
          <p:nvPr>
            <p:ph idx="1"/>
          </p:nvPr>
        </p:nvSpPr>
        <p:spPr>
          <a:xfrm>
            <a:off x="457200" y="2054726"/>
            <a:ext cx="8229600" cy="4525963"/>
          </a:xfrm>
        </p:spPr>
        <p:txBody>
          <a:bodyPr>
            <a:normAutofit fontScale="77500" lnSpcReduction="20000"/>
          </a:bodyPr>
          <a:lstStyle/>
          <a:p>
            <a:pPr marL="0" indent="0">
              <a:buNone/>
            </a:pPr>
            <a:r>
              <a:rPr lang="en-US" dirty="0"/>
              <a:t>Fundamental to the Myers-Briggs Type Indicator is </a:t>
            </a:r>
            <a:r>
              <a:rPr lang="en-US" dirty="0" smtClean="0"/>
              <a:t>the theory of psychological type as </a:t>
            </a:r>
            <a:r>
              <a:rPr lang="en-US" dirty="0"/>
              <a:t>originally developed by Carl Jung.[1]</a:t>
            </a:r>
            <a:r>
              <a:rPr lang="en-US" baseline="30000" dirty="0"/>
              <a:t>:xiii</a:t>
            </a:r>
            <a:r>
              <a:rPr lang="en-US" dirty="0"/>
              <a:t> Jung proposed the existence of two dichotomous pairs of cognitive functions:</a:t>
            </a:r>
            <a:endParaRPr lang="en-US" dirty="0">
              <a:hlinkClick r:id="rId2"/>
            </a:endParaRPr>
          </a:p>
          <a:p>
            <a:pPr marL="0" indent="0">
              <a:buNone/>
            </a:pPr>
            <a:endParaRPr lang="en-US" dirty="0">
              <a:hlinkClick r:id="rId2"/>
            </a:endParaRPr>
          </a:p>
          <a:p>
            <a:pPr marL="400050" lvl="1" indent="0">
              <a:buNone/>
            </a:pPr>
            <a:r>
              <a:rPr lang="en-US" dirty="0"/>
              <a:t>The "rational" (judging) functions: </a:t>
            </a:r>
            <a:r>
              <a:rPr lang="en-US" i="1" dirty="0"/>
              <a:t>thinking</a:t>
            </a:r>
            <a:r>
              <a:rPr lang="en-US" dirty="0"/>
              <a:t> and </a:t>
            </a:r>
            <a:r>
              <a:rPr lang="en-US" i="1" dirty="0"/>
              <a:t>feeling</a:t>
            </a:r>
            <a:endParaRPr lang="en-US" dirty="0"/>
          </a:p>
          <a:p>
            <a:pPr marL="400050" lvl="1" indent="0">
              <a:buNone/>
            </a:pPr>
            <a:r>
              <a:rPr lang="en-US" dirty="0"/>
              <a:t>The "irrational" (perceiving) functions: </a:t>
            </a:r>
            <a:r>
              <a:rPr lang="en-US" i="1" dirty="0"/>
              <a:t>sensation</a:t>
            </a:r>
            <a:r>
              <a:rPr lang="en-US" dirty="0"/>
              <a:t> and </a:t>
            </a:r>
            <a:r>
              <a:rPr lang="en-US" i="1" dirty="0" smtClean="0"/>
              <a:t>intuition</a:t>
            </a:r>
          </a:p>
          <a:p>
            <a:pPr marL="400050" lvl="1" indent="0">
              <a:buNone/>
            </a:pPr>
            <a:endParaRPr lang="en-US" dirty="0"/>
          </a:p>
          <a:p>
            <a:pPr marL="0" indent="0">
              <a:buNone/>
            </a:pPr>
            <a:r>
              <a:rPr lang="en-US" dirty="0"/>
              <a:t>Jung believed that for every person each of the functions are expressed primarily in either an introverted or extraverted form.[1]</a:t>
            </a:r>
            <a:r>
              <a:rPr lang="en-US" baseline="30000" dirty="0"/>
              <a:t>:17</a:t>
            </a:r>
            <a:r>
              <a:rPr lang="en-US" dirty="0"/>
              <a:t> From Jung's original concepts, Briggs and Myers developed their own theory of psychological type, described below, on which the MBTI is based.</a:t>
            </a:r>
          </a:p>
        </p:txBody>
      </p:sp>
    </p:spTree>
    <p:extLst>
      <p:ext uri="{BB962C8B-B14F-4D97-AF65-F5344CB8AC3E}">
        <p14:creationId xmlns:p14="http://schemas.microsoft.com/office/powerpoint/2010/main" val="23805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Personality</a:t>
            </a:r>
            <a:r>
              <a:rPr lang="en-US" dirty="0" smtClean="0"/>
              <a:t> </a:t>
            </a:r>
            <a:r>
              <a:rPr lang="sk-SK" b="1" dirty="0" smtClean="0"/>
              <a:t>Dichotomies	</a:t>
            </a:r>
            <a:endParaRPr lang="en-US" dirty="0"/>
          </a:p>
        </p:txBody>
      </p:sp>
      <p:sp>
        <p:nvSpPr>
          <p:cNvPr id="3" name="Content Placeholder 2"/>
          <p:cNvSpPr>
            <a:spLocks noGrp="1"/>
          </p:cNvSpPr>
          <p:nvPr>
            <p:ph idx="1"/>
          </p:nvPr>
        </p:nvSpPr>
        <p:spPr/>
        <p:txBody>
          <a:bodyPr/>
          <a:lstStyle/>
          <a:p>
            <a:pPr marL="0" indent="0" algn="ctr">
              <a:buNone/>
            </a:pPr>
            <a:r>
              <a:rPr lang="sk-SK" b="1" dirty="0"/>
              <a:t>		</a:t>
            </a:r>
          </a:p>
          <a:p>
            <a:pPr marL="0" indent="0" algn="ctr">
              <a:buNone/>
            </a:pPr>
            <a:r>
              <a:rPr lang="fr-FR" dirty="0"/>
              <a:t>Extraversion (</a:t>
            </a:r>
            <a:r>
              <a:rPr lang="fr-FR" b="1" dirty="0"/>
              <a:t>E</a:t>
            </a:r>
            <a:r>
              <a:rPr lang="fr-FR" dirty="0"/>
              <a:t>)	–	(</a:t>
            </a:r>
            <a:r>
              <a:rPr lang="fr-FR" b="1" dirty="0"/>
              <a:t>I</a:t>
            </a:r>
            <a:r>
              <a:rPr lang="fr-FR" dirty="0"/>
              <a:t>) Introversion	</a:t>
            </a:r>
          </a:p>
          <a:p>
            <a:pPr marL="0" indent="0" algn="ctr">
              <a:buNone/>
            </a:pPr>
            <a:r>
              <a:rPr lang="en-US" dirty="0"/>
              <a:t>Sensing (</a:t>
            </a:r>
            <a:r>
              <a:rPr lang="en-US" b="1" dirty="0"/>
              <a:t>S</a:t>
            </a:r>
            <a:r>
              <a:rPr lang="en-US" dirty="0"/>
              <a:t>)	–	(</a:t>
            </a:r>
            <a:r>
              <a:rPr lang="en-US" b="1" dirty="0"/>
              <a:t>N</a:t>
            </a:r>
            <a:r>
              <a:rPr lang="en-US" dirty="0"/>
              <a:t>) Intuition	</a:t>
            </a:r>
          </a:p>
          <a:p>
            <a:pPr marL="0" indent="0" algn="ctr">
              <a:buNone/>
            </a:pPr>
            <a:r>
              <a:rPr lang="en-US" dirty="0"/>
              <a:t>Thinking (</a:t>
            </a:r>
            <a:r>
              <a:rPr lang="en-US" b="1" dirty="0"/>
              <a:t>T</a:t>
            </a:r>
            <a:r>
              <a:rPr lang="en-US" dirty="0"/>
              <a:t>)	–	(</a:t>
            </a:r>
            <a:r>
              <a:rPr lang="en-US" b="1" dirty="0"/>
              <a:t>F</a:t>
            </a:r>
            <a:r>
              <a:rPr lang="en-US" dirty="0"/>
              <a:t>) Feeling	</a:t>
            </a:r>
          </a:p>
          <a:p>
            <a:pPr marL="0" indent="0" algn="ctr">
              <a:buNone/>
            </a:pPr>
            <a:r>
              <a:rPr lang="en-US" dirty="0"/>
              <a:t>Judging (</a:t>
            </a:r>
            <a:r>
              <a:rPr lang="en-US" b="1" dirty="0"/>
              <a:t>J</a:t>
            </a:r>
            <a:r>
              <a:rPr lang="en-US" dirty="0"/>
              <a:t>)	–	(</a:t>
            </a:r>
            <a:r>
              <a:rPr lang="en-US" b="1" dirty="0"/>
              <a:t>P</a:t>
            </a:r>
            <a:r>
              <a:rPr lang="en-US" dirty="0"/>
              <a:t>) Perception	</a:t>
            </a:r>
          </a:p>
          <a:p>
            <a:pPr marL="0" indent="0" algn="ctr">
              <a:buNone/>
            </a:pPr>
            <a:endParaRPr lang="en-US" dirty="0"/>
          </a:p>
        </p:txBody>
      </p:sp>
    </p:spTree>
    <p:extLst>
      <p:ext uri="{BB962C8B-B14F-4D97-AF65-F5344CB8AC3E}">
        <p14:creationId xmlns:p14="http://schemas.microsoft.com/office/powerpoint/2010/main" val="3011743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p:txBody>
          <a:bodyPr/>
          <a:lstStyle/>
          <a:p>
            <a:pPr eaLnBrk="1" hangingPunct="1"/>
            <a:r>
              <a:rPr lang="en-US" sz="3200">
                <a:latin typeface="a_Futurica" charset="0"/>
              </a:rPr>
              <a:t>Personality and teamwork</a:t>
            </a:r>
          </a:p>
        </p:txBody>
      </p:sp>
      <p:sp>
        <p:nvSpPr>
          <p:cNvPr id="143362" name="Rectangle 3"/>
          <p:cNvSpPr>
            <a:spLocks noGrp="1" noChangeArrowheads="1"/>
          </p:cNvSpPr>
          <p:nvPr>
            <p:ph type="body" idx="1"/>
          </p:nvPr>
        </p:nvSpPr>
        <p:spPr/>
        <p:txBody>
          <a:bodyPr/>
          <a:lstStyle/>
          <a:p>
            <a:pPr marL="0" indent="0" eaLnBrk="1" hangingPunct="1">
              <a:buNone/>
            </a:pPr>
            <a:r>
              <a:rPr lang="en-US" dirty="0">
                <a:latin typeface="Arial" charset="0"/>
              </a:rPr>
              <a:t>Personality Characteristics (Meyer Briggs)</a:t>
            </a:r>
          </a:p>
          <a:p>
            <a:pPr marL="0" indent="0" eaLnBrk="1" hangingPunct="1">
              <a:buNone/>
            </a:pPr>
            <a:endParaRPr lang="en-US" dirty="0">
              <a:latin typeface="Arial" charset="0"/>
            </a:endParaRPr>
          </a:p>
          <a:p>
            <a:pPr marL="0" indent="0" algn="ctr" eaLnBrk="1" hangingPunct="1">
              <a:buNone/>
            </a:pPr>
            <a:r>
              <a:rPr lang="en-US" sz="4400" dirty="0">
                <a:latin typeface="Arial" charset="0"/>
              </a:rPr>
              <a:t>Extravert/Introvert</a:t>
            </a:r>
          </a:p>
          <a:p>
            <a:pPr marL="0" indent="0" algn="ctr" eaLnBrk="1" hangingPunct="1">
              <a:buNone/>
            </a:pPr>
            <a:r>
              <a:rPr lang="en-US" sz="4400" dirty="0">
                <a:latin typeface="Arial" charset="0"/>
              </a:rPr>
              <a:t>Sensing/intuition</a:t>
            </a:r>
          </a:p>
          <a:p>
            <a:pPr marL="0" indent="0" algn="ctr" eaLnBrk="1" hangingPunct="1">
              <a:buNone/>
            </a:pPr>
            <a:r>
              <a:rPr lang="en-US" sz="4400" dirty="0">
                <a:latin typeface="Arial" charset="0"/>
              </a:rPr>
              <a:t>Thinking/feeling</a:t>
            </a:r>
          </a:p>
          <a:p>
            <a:pPr marL="0" indent="0" algn="ctr" eaLnBrk="1" hangingPunct="1">
              <a:buNone/>
            </a:pPr>
            <a:r>
              <a:rPr lang="en-US" sz="4400" dirty="0">
                <a:latin typeface="Arial" charset="0"/>
              </a:rPr>
              <a:t>Judging/Perceiving</a:t>
            </a:r>
          </a:p>
        </p:txBody>
      </p:sp>
    </p:spTree>
    <p:extLst>
      <p:ext uri="{BB962C8B-B14F-4D97-AF65-F5344CB8AC3E}">
        <p14:creationId xmlns:p14="http://schemas.microsoft.com/office/powerpoint/2010/main" val="60366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p:txBody>
          <a:bodyPr/>
          <a:lstStyle/>
          <a:p>
            <a:r>
              <a:rPr lang="en-US" sz="5400">
                <a:latin typeface="a_Futurica" charset="0"/>
              </a:rPr>
              <a:t>Extravert/Introvert</a:t>
            </a:r>
          </a:p>
        </p:txBody>
      </p:sp>
      <p:sp>
        <p:nvSpPr>
          <p:cNvPr id="145410" name="Rectangle 3"/>
          <p:cNvSpPr>
            <a:spLocks noGrp="1" noChangeArrowheads="1"/>
          </p:cNvSpPr>
          <p:nvPr>
            <p:ph type="body" idx="1"/>
          </p:nvPr>
        </p:nvSpPr>
        <p:spPr/>
        <p:txBody>
          <a:bodyPr>
            <a:normAutofit fontScale="92500" lnSpcReduction="10000"/>
          </a:bodyPr>
          <a:lstStyle/>
          <a:p>
            <a:pPr marL="0" indent="0">
              <a:lnSpc>
                <a:spcPct val="90000"/>
              </a:lnSpc>
              <a:buNone/>
            </a:pPr>
            <a:r>
              <a:rPr lang="en-US" u="sng" dirty="0">
                <a:latin typeface="Arial" charset="0"/>
              </a:rPr>
              <a:t>Extravert:</a:t>
            </a:r>
          </a:p>
          <a:p>
            <a:pPr marL="0" indent="0">
              <a:lnSpc>
                <a:spcPct val="90000"/>
              </a:lnSpc>
              <a:buNone/>
            </a:pPr>
            <a:r>
              <a:rPr lang="en-US" dirty="0">
                <a:latin typeface="Arial" charset="0"/>
              </a:rPr>
              <a:t>verbal, interacts, talks and discusses first, then works</a:t>
            </a:r>
          </a:p>
          <a:p>
            <a:pPr marL="0" indent="0">
              <a:lnSpc>
                <a:spcPct val="90000"/>
              </a:lnSpc>
              <a:buNone/>
            </a:pPr>
            <a:r>
              <a:rPr lang="en-US" dirty="0">
                <a:latin typeface="Arial" charset="0"/>
              </a:rPr>
              <a:t>Meetings important for establishing relationships and getting work done</a:t>
            </a:r>
          </a:p>
          <a:p>
            <a:pPr marL="0" indent="0">
              <a:lnSpc>
                <a:spcPct val="90000"/>
              </a:lnSpc>
              <a:buNone/>
            </a:pPr>
            <a:endParaRPr lang="en-US" dirty="0">
              <a:latin typeface="Arial" charset="0"/>
            </a:endParaRPr>
          </a:p>
          <a:p>
            <a:pPr marL="0" indent="0">
              <a:lnSpc>
                <a:spcPct val="90000"/>
              </a:lnSpc>
              <a:buNone/>
            </a:pPr>
            <a:r>
              <a:rPr lang="en-US" u="sng" dirty="0">
                <a:latin typeface="Arial" charset="0"/>
              </a:rPr>
              <a:t>Introvert:</a:t>
            </a:r>
          </a:p>
          <a:p>
            <a:pPr marL="0" indent="0">
              <a:lnSpc>
                <a:spcPct val="90000"/>
              </a:lnSpc>
              <a:buNone/>
            </a:pPr>
            <a:r>
              <a:rPr lang="en-US" dirty="0">
                <a:latin typeface="Arial" charset="0"/>
              </a:rPr>
              <a:t>Works alone first, then involves others</a:t>
            </a:r>
          </a:p>
          <a:p>
            <a:pPr marL="0" indent="0">
              <a:lnSpc>
                <a:spcPct val="90000"/>
              </a:lnSpc>
              <a:buNone/>
            </a:pPr>
            <a:r>
              <a:rPr lang="en-US" dirty="0">
                <a:latin typeface="Arial" charset="0"/>
              </a:rPr>
              <a:t>Meetings: time away from work - not constructive</a:t>
            </a:r>
          </a:p>
          <a:p>
            <a:pPr marL="0" indent="0">
              <a:lnSpc>
                <a:spcPct val="90000"/>
              </a:lnSpc>
              <a:buNone/>
            </a:pPr>
            <a:endParaRPr lang="en-US" dirty="0">
              <a:latin typeface="Arial" charset="0"/>
            </a:endParaRPr>
          </a:p>
        </p:txBody>
      </p:sp>
    </p:spTree>
    <p:extLst>
      <p:ext uri="{BB962C8B-B14F-4D97-AF65-F5344CB8AC3E}">
        <p14:creationId xmlns:p14="http://schemas.microsoft.com/office/powerpoint/2010/main" val="366800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p:txBody>
          <a:bodyPr>
            <a:normAutofit fontScale="90000"/>
          </a:bodyPr>
          <a:lstStyle/>
          <a:p>
            <a:r>
              <a:rPr lang="en-US" sz="5400">
                <a:latin typeface="a_Futurica" charset="0"/>
              </a:rPr>
              <a:t>Sensing/intuition</a:t>
            </a:r>
            <a:r>
              <a:rPr lang="en-US" sz="4000">
                <a:latin typeface="a_Futurica" charset="0"/>
              </a:rPr>
              <a:t/>
            </a:r>
            <a:br>
              <a:rPr lang="en-US" sz="4000">
                <a:latin typeface="a_Futurica" charset="0"/>
              </a:rPr>
            </a:br>
            <a:endParaRPr lang="en-US" sz="4000">
              <a:latin typeface="a_Futurica" charset="0"/>
            </a:endParaRPr>
          </a:p>
        </p:txBody>
      </p:sp>
      <p:sp>
        <p:nvSpPr>
          <p:cNvPr id="147458" name="Rectangle 3"/>
          <p:cNvSpPr>
            <a:spLocks noGrp="1" noChangeArrowheads="1"/>
          </p:cNvSpPr>
          <p:nvPr>
            <p:ph type="body" idx="1"/>
          </p:nvPr>
        </p:nvSpPr>
        <p:spPr/>
        <p:txBody>
          <a:bodyPr>
            <a:normAutofit fontScale="92500" lnSpcReduction="10000"/>
          </a:bodyPr>
          <a:lstStyle/>
          <a:p>
            <a:pPr marL="0" indent="0">
              <a:lnSpc>
                <a:spcPct val="90000"/>
              </a:lnSpc>
              <a:buNone/>
            </a:pPr>
            <a:r>
              <a:rPr lang="en-US" u="sng" dirty="0">
                <a:latin typeface="Arial" charset="0"/>
              </a:rPr>
              <a:t>Sensing:</a:t>
            </a:r>
            <a:r>
              <a:rPr lang="en-US" dirty="0">
                <a:latin typeface="Arial" charset="0"/>
              </a:rPr>
              <a:t> </a:t>
            </a:r>
          </a:p>
          <a:p>
            <a:pPr marL="0" indent="0">
              <a:lnSpc>
                <a:spcPct val="90000"/>
              </a:lnSpc>
              <a:buNone/>
            </a:pPr>
            <a:r>
              <a:rPr lang="en-US" dirty="0">
                <a:latin typeface="Arial" charset="0"/>
              </a:rPr>
              <a:t>steady pace, one thing at a </a:t>
            </a:r>
            <a:r>
              <a:rPr lang="en-US" dirty="0" err="1">
                <a:latin typeface="Arial" charset="0"/>
              </a:rPr>
              <a:t>time,clear</a:t>
            </a:r>
            <a:r>
              <a:rPr lang="en-US" dirty="0">
                <a:latin typeface="Arial" charset="0"/>
              </a:rPr>
              <a:t> instructions</a:t>
            </a:r>
          </a:p>
          <a:p>
            <a:pPr marL="0" indent="0">
              <a:lnSpc>
                <a:spcPct val="90000"/>
              </a:lnSpc>
              <a:buNone/>
            </a:pPr>
            <a:r>
              <a:rPr lang="en-US" dirty="0">
                <a:latin typeface="Arial" charset="0"/>
              </a:rPr>
              <a:t>Wants clear goals, accurate information, </a:t>
            </a:r>
          </a:p>
          <a:p>
            <a:pPr marL="0" indent="0">
              <a:lnSpc>
                <a:spcPct val="90000"/>
              </a:lnSpc>
              <a:buNone/>
            </a:pPr>
            <a:endParaRPr lang="en-US" dirty="0">
              <a:latin typeface="Arial" charset="0"/>
            </a:endParaRPr>
          </a:p>
          <a:p>
            <a:pPr marL="0" indent="0">
              <a:lnSpc>
                <a:spcPct val="90000"/>
              </a:lnSpc>
              <a:buNone/>
            </a:pPr>
            <a:r>
              <a:rPr lang="en-US" u="sng" dirty="0">
                <a:latin typeface="Arial" charset="0"/>
              </a:rPr>
              <a:t>Intuition:</a:t>
            </a:r>
            <a:r>
              <a:rPr lang="en-US" dirty="0">
                <a:latin typeface="Arial" charset="0"/>
              </a:rPr>
              <a:t> </a:t>
            </a:r>
          </a:p>
          <a:p>
            <a:pPr marL="0" indent="0">
              <a:lnSpc>
                <a:spcPct val="90000"/>
              </a:lnSpc>
              <a:buNone/>
            </a:pPr>
            <a:r>
              <a:rPr lang="en-US" dirty="0">
                <a:latin typeface="Arial" charset="0"/>
              </a:rPr>
              <a:t>works in bursts, awaits inspiration several things at a time</a:t>
            </a:r>
          </a:p>
          <a:p>
            <a:pPr marL="0" indent="0">
              <a:lnSpc>
                <a:spcPct val="90000"/>
              </a:lnSpc>
              <a:buNone/>
            </a:pPr>
            <a:r>
              <a:rPr lang="en-US" dirty="0">
                <a:latin typeface="Arial" charset="0"/>
              </a:rPr>
              <a:t>Wants a vision, moves ahead with incomplete information</a:t>
            </a:r>
          </a:p>
        </p:txBody>
      </p:sp>
    </p:spTree>
    <p:extLst>
      <p:ext uri="{BB962C8B-B14F-4D97-AF65-F5344CB8AC3E}">
        <p14:creationId xmlns:p14="http://schemas.microsoft.com/office/powerpoint/2010/main" val="3311733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p:txBody>
          <a:bodyPr/>
          <a:lstStyle/>
          <a:p>
            <a:r>
              <a:rPr lang="en-US" sz="5400">
                <a:latin typeface="a_Futurica" charset="0"/>
              </a:rPr>
              <a:t>Thinking/Feeling</a:t>
            </a:r>
          </a:p>
        </p:txBody>
      </p:sp>
      <p:sp>
        <p:nvSpPr>
          <p:cNvPr id="149506" name="Rectangle 3"/>
          <p:cNvSpPr>
            <a:spLocks noGrp="1" noChangeArrowheads="1"/>
          </p:cNvSpPr>
          <p:nvPr>
            <p:ph type="body" idx="1"/>
          </p:nvPr>
        </p:nvSpPr>
        <p:spPr/>
        <p:txBody>
          <a:bodyPr>
            <a:normAutofit lnSpcReduction="10000"/>
          </a:bodyPr>
          <a:lstStyle/>
          <a:p>
            <a:pPr marL="0" indent="0">
              <a:buNone/>
            </a:pPr>
            <a:r>
              <a:rPr lang="en-US" u="sng" dirty="0">
                <a:latin typeface="Arial" charset="0"/>
              </a:rPr>
              <a:t>Thinking:</a:t>
            </a:r>
          </a:p>
          <a:p>
            <a:pPr marL="0" indent="0">
              <a:buNone/>
            </a:pPr>
            <a:r>
              <a:rPr lang="en-US" dirty="0">
                <a:latin typeface="Arial" charset="0"/>
              </a:rPr>
              <a:t>Focuses on work at hand, critical, needs structure</a:t>
            </a:r>
          </a:p>
          <a:p>
            <a:pPr marL="0" indent="0">
              <a:buNone/>
            </a:pPr>
            <a:r>
              <a:rPr lang="en-US" dirty="0">
                <a:latin typeface="Arial" charset="0"/>
              </a:rPr>
              <a:t>Accomplishment, business-like</a:t>
            </a:r>
          </a:p>
          <a:p>
            <a:pPr marL="0" indent="0">
              <a:buNone/>
            </a:pPr>
            <a:endParaRPr lang="en-US" dirty="0">
              <a:latin typeface="Arial" charset="0"/>
            </a:endParaRPr>
          </a:p>
          <a:p>
            <a:pPr marL="0" indent="0">
              <a:buNone/>
            </a:pPr>
            <a:r>
              <a:rPr lang="en-US" u="sng" dirty="0">
                <a:latin typeface="Arial" charset="0"/>
              </a:rPr>
              <a:t>Feeling:</a:t>
            </a:r>
            <a:r>
              <a:rPr lang="en-US" dirty="0">
                <a:latin typeface="Arial" charset="0"/>
              </a:rPr>
              <a:t> </a:t>
            </a:r>
          </a:p>
          <a:p>
            <a:pPr marL="0" indent="0">
              <a:buNone/>
            </a:pPr>
            <a:r>
              <a:rPr lang="en-US" dirty="0">
                <a:latin typeface="Arial" charset="0"/>
              </a:rPr>
              <a:t>Interactions, relationships important</a:t>
            </a:r>
          </a:p>
          <a:p>
            <a:pPr marL="0" indent="0">
              <a:buNone/>
            </a:pPr>
            <a:r>
              <a:rPr lang="en-US" dirty="0">
                <a:latin typeface="Arial" charset="0"/>
              </a:rPr>
              <a:t>Team dynamics, cooperation, consensus</a:t>
            </a:r>
          </a:p>
        </p:txBody>
      </p:sp>
    </p:spTree>
    <p:extLst>
      <p:ext uri="{BB962C8B-B14F-4D97-AF65-F5344CB8AC3E}">
        <p14:creationId xmlns:p14="http://schemas.microsoft.com/office/powerpoint/2010/main" val="213491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p:txBody>
          <a:bodyPr/>
          <a:lstStyle/>
          <a:p>
            <a:r>
              <a:rPr lang="en-US" sz="5400">
                <a:latin typeface="a_Futurica" charset="0"/>
              </a:rPr>
              <a:t>Judging/Perceiving</a:t>
            </a:r>
          </a:p>
        </p:txBody>
      </p:sp>
      <p:sp>
        <p:nvSpPr>
          <p:cNvPr id="151554" name="Rectangle 3"/>
          <p:cNvSpPr>
            <a:spLocks noGrp="1" noChangeArrowheads="1"/>
          </p:cNvSpPr>
          <p:nvPr>
            <p:ph type="body" idx="1"/>
          </p:nvPr>
        </p:nvSpPr>
        <p:spPr/>
        <p:txBody>
          <a:bodyPr>
            <a:normAutofit lnSpcReduction="10000"/>
          </a:bodyPr>
          <a:lstStyle/>
          <a:p>
            <a:pPr marL="0" indent="0">
              <a:buNone/>
            </a:pPr>
            <a:r>
              <a:rPr lang="en-US" u="sng" dirty="0">
                <a:latin typeface="Arial" charset="0"/>
              </a:rPr>
              <a:t>Judging:</a:t>
            </a:r>
          </a:p>
          <a:p>
            <a:pPr marL="0" indent="0">
              <a:buNone/>
            </a:pPr>
            <a:r>
              <a:rPr lang="en-US" dirty="0">
                <a:latin typeface="Arial" charset="0"/>
              </a:rPr>
              <a:t>systematic, likes structure, procedures</a:t>
            </a:r>
          </a:p>
          <a:p>
            <a:pPr marL="0" indent="0">
              <a:buNone/>
            </a:pPr>
            <a:r>
              <a:rPr lang="en-US" dirty="0">
                <a:latin typeface="Arial" charset="0"/>
              </a:rPr>
              <a:t>Let</a:t>
            </a:r>
            <a:r>
              <a:rPr lang="ja-JP" altLang="en-US" dirty="0">
                <a:latin typeface="Arial" charset="0"/>
              </a:rPr>
              <a:t>’</a:t>
            </a:r>
            <a:r>
              <a:rPr lang="en-US" altLang="ja-JP" dirty="0">
                <a:latin typeface="Arial" charset="0"/>
              </a:rPr>
              <a:t>s get on with </a:t>
            </a:r>
            <a:r>
              <a:rPr lang="en-US" altLang="ja-JP" dirty="0" err="1">
                <a:latin typeface="Arial" charset="0"/>
              </a:rPr>
              <a:t>it..definite</a:t>
            </a:r>
            <a:r>
              <a:rPr lang="en-US" altLang="ja-JP" dirty="0">
                <a:latin typeface="Arial" charset="0"/>
              </a:rPr>
              <a:t> goals</a:t>
            </a:r>
          </a:p>
          <a:p>
            <a:pPr marL="0" indent="0">
              <a:buNone/>
            </a:pPr>
            <a:endParaRPr lang="en-US" dirty="0">
              <a:latin typeface="Arial" charset="0"/>
            </a:endParaRPr>
          </a:p>
          <a:p>
            <a:pPr marL="0" indent="0">
              <a:buNone/>
            </a:pPr>
            <a:r>
              <a:rPr lang="en-US" u="sng" dirty="0">
                <a:latin typeface="Arial" charset="0"/>
              </a:rPr>
              <a:t>Perceiving:</a:t>
            </a:r>
          </a:p>
          <a:p>
            <a:pPr marL="0" indent="0">
              <a:buNone/>
            </a:pPr>
            <a:r>
              <a:rPr lang="en-US" dirty="0">
                <a:latin typeface="Arial" charset="0"/>
              </a:rPr>
              <a:t>adaptable, flexible, innovative</a:t>
            </a:r>
          </a:p>
          <a:p>
            <a:pPr marL="0" indent="0">
              <a:buNone/>
            </a:pPr>
            <a:r>
              <a:rPr lang="en-US" dirty="0">
                <a:latin typeface="Arial" charset="0"/>
              </a:rPr>
              <a:t>Let</a:t>
            </a:r>
            <a:r>
              <a:rPr lang="ja-JP" altLang="en-US" dirty="0">
                <a:latin typeface="Arial" charset="0"/>
              </a:rPr>
              <a:t>’</a:t>
            </a:r>
            <a:r>
              <a:rPr lang="en-US" altLang="ja-JP" dirty="0">
                <a:latin typeface="Arial" charset="0"/>
              </a:rPr>
              <a:t>s see what happens, can work without definite goal, focus on process</a:t>
            </a:r>
            <a:endParaRPr lang="en-US" dirty="0">
              <a:latin typeface="Arial" charset="0"/>
            </a:endParaRPr>
          </a:p>
        </p:txBody>
      </p:sp>
    </p:spTree>
    <p:extLst>
      <p:ext uri="{BB962C8B-B14F-4D97-AF65-F5344CB8AC3E}">
        <p14:creationId xmlns:p14="http://schemas.microsoft.com/office/powerpoint/2010/main" val="264904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270"/>
            <a:ext cx="8229600" cy="1143000"/>
          </a:xfrm>
        </p:spPr>
        <p:txBody>
          <a:bodyPr>
            <a:normAutofit/>
          </a:bodyPr>
          <a:lstStyle/>
          <a:p>
            <a:pPr marL="0" indent="0"/>
            <a:r>
              <a:rPr lang="en-US" b="1" dirty="0" smtClean="0"/>
              <a:t>The Sixteen Types					</a:t>
            </a:r>
            <a:endParaRPr lang="en-US" dirty="0"/>
          </a:p>
        </p:txBody>
      </p:sp>
      <p:sp>
        <p:nvSpPr>
          <p:cNvPr id="3" name="Content Placeholder 2"/>
          <p:cNvSpPr>
            <a:spLocks noGrp="1"/>
          </p:cNvSpPr>
          <p:nvPr>
            <p:ph idx="1"/>
          </p:nvPr>
        </p:nvSpPr>
        <p:spPr/>
        <p:txBody>
          <a:bodyPr>
            <a:normAutofit fontScale="92500"/>
          </a:bodyPr>
          <a:lstStyle/>
          <a:p>
            <a:pPr marL="0" indent="0" algn="ctr">
              <a:buNone/>
            </a:pPr>
            <a:r>
              <a:rPr lang="en-US" b="1" dirty="0" smtClean="0">
                <a:solidFill>
                  <a:prstClr val="black"/>
                </a:solidFill>
                <a:latin typeface="Helvetica"/>
              </a:rPr>
              <a:t>IS</a:t>
            </a:r>
            <a:r>
              <a:rPr lang="en-US" sz="1800" dirty="0" smtClean="0">
                <a:solidFill>
                  <a:prstClr val="black"/>
                </a:solidFill>
                <a:latin typeface="Helvetica"/>
              </a:rPr>
              <a:t>I</a:t>
            </a:r>
            <a:r>
              <a:rPr lang="en-US" b="1" dirty="0" smtClean="0">
                <a:solidFill>
                  <a:prstClr val="black"/>
                </a:solidFill>
                <a:latin typeface="Helvetica"/>
              </a:rPr>
              <a:t>T</a:t>
            </a:r>
            <a:r>
              <a:rPr lang="en-US" sz="1800" dirty="0" smtClean="0">
                <a:solidFill>
                  <a:prstClr val="black"/>
                </a:solidFill>
                <a:latin typeface="Helvetica"/>
              </a:rPr>
              <a:t>E</a:t>
            </a:r>
            <a:r>
              <a:rPr lang="en-US" b="1" dirty="0" smtClean="0">
                <a:solidFill>
                  <a:prstClr val="black"/>
                </a:solidFill>
                <a:latin typeface="Helvetica"/>
              </a:rPr>
              <a:t>J</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IS</a:t>
            </a:r>
            <a:r>
              <a:rPr lang="en-US" sz="1800" dirty="0" smtClean="0">
                <a:solidFill>
                  <a:prstClr val="black"/>
                </a:solidFill>
                <a:latin typeface="Helvetica"/>
              </a:rPr>
              <a:t>I</a:t>
            </a:r>
            <a:r>
              <a:rPr lang="en-US" b="1" dirty="0" smtClean="0">
                <a:solidFill>
                  <a:prstClr val="black"/>
                </a:solidFill>
                <a:latin typeface="Helvetica"/>
              </a:rPr>
              <a:t>F</a:t>
            </a:r>
            <a:r>
              <a:rPr lang="en-US" sz="1800" dirty="0" smtClean="0">
                <a:solidFill>
                  <a:prstClr val="black"/>
                </a:solidFill>
                <a:latin typeface="Helvetica"/>
              </a:rPr>
              <a:t>E</a:t>
            </a:r>
            <a:r>
              <a:rPr lang="en-US" b="1" dirty="0" smtClean="0">
                <a:solidFill>
                  <a:prstClr val="black"/>
                </a:solidFill>
                <a:latin typeface="Helvetica"/>
              </a:rPr>
              <a:t>J</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IN</a:t>
            </a:r>
            <a:r>
              <a:rPr lang="en-US" sz="1800" dirty="0" smtClean="0">
                <a:solidFill>
                  <a:prstClr val="black"/>
                </a:solidFill>
                <a:latin typeface="Helvetica"/>
              </a:rPr>
              <a:t>I</a:t>
            </a:r>
            <a:r>
              <a:rPr lang="en-US" b="1" dirty="0" smtClean="0">
                <a:solidFill>
                  <a:prstClr val="black"/>
                </a:solidFill>
                <a:latin typeface="Helvetica"/>
              </a:rPr>
              <a:t>F</a:t>
            </a:r>
            <a:r>
              <a:rPr lang="en-US" sz="1800" dirty="0" smtClean="0">
                <a:solidFill>
                  <a:prstClr val="black"/>
                </a:solidFill>
                <a:latin typeface="Helvetica"/>
              </a:rPr>
              <a:t>E</a:t>
            </a:r>
            <a:r>
              <a:rPr lang="en-US" b="1" dirty="0" smtClean="0">
                <a:solidFill>
                  <a:prstClr val="black"/>
                </a:solidFill>
                <a:latin typeface="Helvetica"/>
              </a:rPr>
              <a:t>J</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IN</a:t>
            </a:r>
            <a:r>
              <a:rPr lang="en-US" sz="1800" dirty="0" smtClean="0">
                <a:solidFill>
                  <a:prstClr val="black"/>
                </a:solidFill>
                <a:latin typeface="Helvetica"/>
              </a:rPr>
              <a:t>I</a:t>
            </a:r>
            <a:r>
              <a:rPr lang="en-US" b="1" dirty="0" smtClean="0">
                <a:solidFill>
                  <a:prstClr val="black"/>
                </a:solidFill>
                <a:latin typeface="Helvetica"/>
              </a:rPr>
              <a:t>T</a:t>
            </a:r>
            <a:r>
              <a:rPr lang="en-US" sz="1800" dirty="0" smtClean="0">
                <a:solidFill>
                  <a:prstClr val="black"/>
                </a:solidFill>
                <a:latin typeface="Helvetica"/>
              </a:rPr>
              <a:t>E</a:t>
            </a:r>
            <a:r>
              <a:rPr lang="en-US" b="1" dirty="0" smtClean="0">
                <a:solidFill>
                  <a:prstClr val="black"/>
                </a:solidFill>
                <a:latin typeface="Helvetica"/>
              </a:rPr>
              <a:t>J</a:t>
            </a:r>
            <a:r>
              <a:rPr lang="en-US" dirty="0">
                <a:solidFill>
                  <a:prstClr val="black"/>
                </a:solidFill>
                <a:latin typeface="Helvetica"/>
              </a:rPr>
              <a:t>	</a:t>
            </a:r>
          </a:p>
          <a:p>
            <a:pPr marL="0" indent="0" algn="ctr">
              <a:buNone/>
            </a:pPr>
            <a:r>
              <a:rPr lang="ro-RO" b="0" dirty="0" smtClean="0">
                <a:solidFill>
                  <a:srgbClr val="092F9D"/>
                </a:solidFill>
                <a:latin typeface="Helvetica"/>
              </a:rPr>
              <a:t>Inspector</a:t>
            </a:r>
            <a:r>
              <a:rPr lang="ro-RO" dirty="0">
                <a:solidFill>
                  <a:prstClr val="black"/>
                </a:solidFill>
                <a:latin typeface="Helvetica"/>
              </a:rPr>
              <a:t>	</a:t>
            </a:r>
            <a:r>
              <a:rPr lang="ro-RO" b="0" dirty="0" smtClean="0">
                <a:solidFill>
                  <a:srgbClr val="092F9D"/>
                </a:solidFill>
                <a:latin typeface="Helvetica"/>
              </a:rPr>
              <a:t>Protector</a:t>
            </a:r>
            <a:r>
              <a:rPr lang="ro-RO" dirty="0">
                <a:solidFill>
                  <a:prstClr val="black"/>
                </a:solidFill>
                <a:latin typeface="Helvetica"/>
              </a:rPr>
              <a:t>	</a:t>
            </a:r>
            <a:r>
              <a:rPr lang="ro-RO" b="0" dirty="0" smtClean="0">
                <a:solidFill>
                  <a:srgbClr val="092F9D"/>
                </a:solidFill>
                <a:latin typeface="Helvetica"/>
              </a:rPr>
              <a:t>Counselor</a:t>
            </a:r>
            <a:r>
              <a:rPr lang="ro-RO" dirty="0">
                <a:solidFill>
                  <a:prstClr val="black"/>
                </a:solidFill>
                <a:latin typeface="Helvetica"/>
              </a:rPr>
              <a:t>	</a:t>
            </a:r>
            <a:r>
              <a:rPr lang="ro-RO" b="0" dirty="0" smtClean="0">
                <a:solidFill>
                  <a:srgbClr val="092F9D"/>
                </a:solidFill>
                <a:latin typeface="Helvetica"/>
              </a:rPr>
              <a:t>Mastermind</a:t>
            </a:r>
            <a:endParaRPr lang="ro-RO" dirty="0">
              <a:solidFill>
                <a:prstClr val="black"/>
              </a:solidFill>
              <a:latin typeface="Helvetica"/>
            </a:endParaRPr>
          </a:p>
          <a:p>
            <a:pPr marL="0" indent="0" algn="ctr">
              <a:buNone/>
            </a:pPr>
            <a:r>
              <a:rPr lang="en-US" b="1" dirty="0" smtClean="0">
                <a:solidFill>
                  <a:prstClr val="black"/>
                </a:solidFill>
                <a:latin typeface="Helvetica"/>
              </a:rPr>
              <a:t>IS</a:t>
            </a:r>
            <a:r>
              <a:rPr lang="en-US" sz="1800" dirty="0" smtClean="0">
                <a:solidFill>
                  <a:prstClr val="black"/>
                </a:solidFill>
                <a:latin typeface="Helvetica"/>
              </a:rPr>
              <a:t>E</a:t>
            </a:r>
            <a:r>
              <a:rPr lang="en-US" b="1" dirty="0" smtClean="0">
                <a:solidFill>
                  <a:prstClr val="black"/>
                </a:solidFill>
                <a:latin typeface="Helvetica"/>
              </a:rPr>
              <a:t>T</a:t>
            </a:r>
            <a:r>
              <a:rPr lang="en-US" sz="1800" dirty="0" smtClean="0">
                <a:solidFill>
                  <a:prstClr val="black"/>
                </a:solidFill>
                <a:latin typeface="Helvetica"/>
              </a:rPr>
              <a:t>I</a:t>
            </a:r>
            <a:r>
              <a:rPr lang="en-US" b="1" dirty="0" smtClean="0">
                <a:solidFill>
                  <a:prstClr val="black"/>
                </a:solidFill>
                <a:latin typeface="Helvetica"/>
              </a:rPr>
              <a:t>P	</a:t>
            </a:r>
            <a:r>
              <a:rPr lang="en-US" dirty="0">
                <a:solidFill>
                  <a:prstClr val="black"/>
                </a:solidFill>
                <a:latin typeface="Helvetica"/>
              </a:rPr>
              <a:t>	</a:t>
            </a:r>
            <a:r>
              <a:rPr lang="en-US" b="1" dirty="0">
                <a:solidFill>
                  <a:prstClr val="black"/>
                </a:solidFill>
                <a:latin typeface="Helvetica"/>
              </a:rPr>
              <a:t>IS</a:t>
            </a:r>
            <a:r>
              <a:rPr lang="en-US" sz="1800" dirty="0">
                <a:solidFill>
                  <a:prstClr val="black"/>
                </a:solidFill>
                <a:latin typeface="Helvetica"/>
              </a:rPr>
              <a:t>E</a:t>
            </a:r>
            <a:r>
              <a:rPr lang="en-US" b="1" dirty="0">
                <a:solidFill>
                  <a:prstClr val="black"/>
                </a:solidFill>
                <a:latin typeface="Helvetica"/>
              </a:rPr>
              <a:t>F</a:t>
            </a:r>
            <a:r>
              <a:rPr lang="en-US" sz="1800" dirty="0">
                <a:solidFill>
                  <a:prstClr val="black"/>
                </a:solidFill>
                <a:latin typeface="Helvetica"/>
              </a:rPr>
              <a:t>I</a:t>
            </a:r>
            <a:r>
              <a:rPr lang="en-US" b="1" dirty="0">
                <a:solidFill>
                  <a:prstClr val="black"/>
                </a:solidFill>
                <a:latin typeface="Helvetica"/>
              </a:rPr>
              <a:t>P</a:t>
            </a:r>
            <a:r>
              <a:rPr lang="en-US" dirty="0">
                <a:solidFill>
                  <a:prstClr val="black"/>
                </a:solidFill>
                <a:latin typeface="Helvetica"/>
              </a:rPr>
              <a:t>	</a:t>
            </a:r>
            <a:r>
              <a:rPr lang="en-US" b="1" dirty="0">
                <a:solidFill>
                  <a:prstClr val="black"/>
                </a:solidFill>
                <a:latin typeface="Helvetica"/>
              </a:rPr>
              <a:t>IN</a:t>
            </a:r>
            <a:r>
              <a:rPr lang="en-US" sz="1800" dirty="0">
                <a:solidFill>
                  <a:prstClr val="black"/>
                </a:solidFill>
                <a:latin typeface="Helvetica"/>
              </a:rPr>
              <a:t>E</a:t>
            </a:r>
            <a:r>
              <a:rPr lang="en-US" b="1" dirty="0">
                <a:solidFill>
                  <a:prstClr val="black"/>
                </a:solidFill>
                <a:latin typeface="Helvetica"/>
              </a:rPr>
              <a:t>F</a:t>
            </a:r>
            <a:r>
              <a:rPr lang="en-US" sz="1800" dirty="0">
                <a:solidFill>
                  <a:prstClr val="black"/>
                </a:solidFill>
                <a:latin typeface="Helvetica"/>
              </a:rPr>
              <a:t>I</a:t>
            </a:r>
            <a:r>
              <a:rPr lang="en-US" b="1" dirty="0">
                <a:solidFill>
                  <a:prstClr val="black"/>
                </a:solidFill>
                <a:latin typeface="Helvetica"/>
              </a:rPr>
              <a:t>P</a:t>
            </a:r>
            <a:r>
              <a:rPr lang="en-US" dirty="0">
                <a:solidFill>
                  <a:prstClr val="black"/>
                </a:solidFill>
                <a:latin typeface="Helvetica"/>
              </a:rPr>
              <a:t>	</a:t>
            </a:r>
            <a:r>
              <a:rPr lang="en-US" b="1" dirty="0">
                <a:solidFill>
                  <a:prstClr val="black"/>
                </a:solidFill>
                <a:latin typeface="Helvetica"/>
              </a:rPr>
              <a:t>IN</a:t>
            </a:r>
            <a:r>
              <a:rPr lang="en-US" sz="1800" dirty="0">
                <a:solidFill>
                  <a:prstClr val="black"/>
                </a:solidFill>
                <a:latin typeface="Helvetica"/>
              </a:rPr>
              <a:t>E</a:t>
            </a:r>
            <a:r>
              <a:rPr lang="en-US" b="1" dirty="0">
                <a:solidFill>
                  <a:prstClr val="black"/>
                </a:solidFill>
                <a:latin typeface="Helvetica"/>
              </a:rPr>
              <a:t>T</a:t>
            </a:r>
            <a:r>
              <a:rPr lang="en-US" sz="1800" dirty="0">
                <a:solidFill>
                  <a:prstClr val="black"/>
                </a:solidFill>
                <a:latin typeface="Helvetica"/>
              </a:rPr>
              <a:t>I</a:t>
            </a:r>
            <a:r>
              <a:rPr lang="en-US" b="1" dirty="0">
                <a:solidFill>
                  <a:prstClr val="black"/>
                </a:solidFill>
                <a:latin typeface="Helvetica"/>
              </a:rPr>
              <a:t>P</a:t>
            </a:r>
            <a:r>
              <a:rPr lang="en-US" dirty="0">
                <a:solidFill>
                  <a:prstClr val="black"/>
                </a:solidFill>
                <a:latin typeface="Helvetica"/>
              </a:rPr>
              <a:t>	</a:t>
            </a:r>
          </a:p>
          <a:p>
            <a:pPr marL="0" indent="0" algn="ctr">
              <a:buNone/>
            </a:pPr>
            <a:r>
              <a:rPr lang="en-US" b="0" dirty="0" smtClean="0">
                <a:solidFill>
                  <a:srgbClr val="092F9D"/>
                </a:solidFill>
                <a:latin typeface="Helvetica"/>
              </a:rPr>
              <a:t>Crafter</a:t>
            </a:r>
            <a:r>
              <a:rPr lang="en-US" dirty="0">
                <a:solidFill>
                  <a:prstClr val="black"/>
                </a:solidFill>
                <a:latin typeface="Helvetica"/>
              </a:rPr>
              <a:t>	</a:t>
            </a:r>
            <a:r>
              <a:rPr lang="en-US" b="0" dirty="0" smtClean="0">
                <a:solidFill>
                  <a:srgbClr val="092F9D"/>
                </a:solidFill>
                <a:latin typeface="Helvetica"/>
              </a:rPr>
              <a:t>Composer</a:t>
            </a:r>
            <a:r>
              <a:rPr lang="en-US" dirty="0">
                <a:solidFill>
                  <a:prstClr val="black"/>
                </a:solidFill>
                <a:latin typeface="Helvetica"/>
              </a:rPr>
              <a:t>	</a:t>
            </a:r>
            <a:r>
              <a:rPr lang="en-US" b="0" dirty="0" smtClean="0">
                <a:solidFill>
                  <a:srgbClr val="092F9D"/>
                </a:solidFill>
                <a:latin typeface="Helvetica"/>
              </a:rPr>
              <a:t>Healer</a:t>
            </a:r>
            <a:r>
              <a:rPr lang="en-US" dirty="0">
                <a:solidFill>
                  <a:prstClr val="black"/>
                </a:solidFill>
                <a:latin typeface="Helvetica"/>
              </a:rPr>
              <a:t>	</a:t>
            </a:r>
            <a:r>
              <a:rPr lang="en-US" b="0" u="sng" dirty="0" smtClean="0">
                <a:solidFill>
                  <a:srgbClr val="092F9D"/>
                </a:solidFill>
                <a:latin typeface="Helvetica"/>
                <a:hlinkClick r:id="rId2"/>
              </a:rPr>
              <a:t>Architect</a:t>
            </a:r>
            <a:endParaRPr lang="en-US" u="sng" dirty="0">
              <a:solidFill>
                <a:prstClr val="black"/>
              </a:solidFill>
              <a:latin typeface="Helvetica"/>
              <a:hlinkClick r:id="rId2"/>
            </a:endParaRPr>
          </a:p>
          <a:p>
            <a:pPr marL="0" indent="0" algn="ctr">
              <a:buNone/>
            </a:pPr>
            <a:r>
              <a:rPr lang="en-US" b="1" dirty="0" smtClean="0">
                <a:solidFill>
                  <a:prstClr val="black"/>
                </a:solidFill>
                <a:latin typeface="Helvetica"/>
              </a:rPr>
              <a:t>ES</a:t>
            </a:r>
            <a:r>
              <a:rPr lang="en-US" sz="1800" dirty="0" smtClean="0">
                <a:solidFill>
                  <a:prstClr val="black"/>
                </a:solidFill>
                <a:latin typeface="Helvetica"/>
              </a:rPr>
              <a:t>E</a:t>
            </a:r>
            <a:r>
              <a:rPr lang="en-US" b="1" dirty="0" smtClean="0">
                <a:solidFill>
                  <a:prstClr val="black"/>
                </a:solidFill>
                <a:latin typeface="Helvetica"/>
              </a:rPr>
              <a:t>T</a:t>
            </a:r>
            <a:r>
              <a:rPr lang="en-US" sz="1800" dirty="0" smtClean="0">
                <a:solidFill>
                  <a:prstClr val="black"/>
                </a:solidFill>
                <a:latin typeface="Helvetica"/>
              </a:rPr>
              <a:t>I</a:t>
            </a:r>
            <a:r>
              <a:rPr lang="en-US" b="1" dirty="0" smtClean="0">
                <a:solidFill>
                  <a:prstClr val="black"/>
                </a:solidFill>
                <a:latin typeface="Helvetica"/>
              </a:rPr>
              <a:t>P</a:t>
            </a:r>
            <a:r>
              <a:rPr lang="en-US" dirty="0" smtClean="0">
                <a:solidFill>
                  <a:prstClr val="black"/>
                </a:solidFill>
                <a:latin typeface="Helvetica"/>
              </a:rPr>
              <a:t>	</a:t>
            </a:r>
            <a:r>
              <a:rPr lang="en-US" b="1" dirty="0" smtClean="0">
                <a:solidFill>
                  <a:prstClr val="black"/>
                </a:solidFill>
                <a:latin typeface="Helvetica"/>
              </a:rPr>
              <a:t>ES</a:t>
            </a:r>
            <a:r>
              <a:rPr lang="en-US" sz="1800" dirty="0" smtClean="0">
                <a:solidFill>
                  <a:prstClr val="black"/>
                </a:solidFill>
                <a:latin typeface="Helvetica"/>
              </a:rPr>
              <a:t>E</a:t>
            </a:r>
            <a:r>
              <a:rPr lang="en-US" b="1" dirty="0" smtClean="0">
                <a:solidFill>
                  <a:prstClr val="black"/>
                </a:solidFill>
                <a:latin typeface="Helvetica"/>
              </a:rPr>
              <a:t>F</a:t>
            </a:r>
            <a:r>
              <a:rPr lang="en-US" sz="1800" dirty="0" smtClean="0">
                <a:solidFill>
                  <a:prstClr val="black"/>
                </a:solidFill>
                <a:latin typeface="Helvetica"/>
              </a:rPr>
              <a:t>I</a:t>
            </a:r>
            <a:r>
              <a:rPr lang="en-US" b="1" dirty="0" smtClean="0">
                <a:solidFill>
                  <a:prstClr val="black"/>
                </a:solidFill>
                <a:latin typeface="Helvetica"/>
              </a:rPr>
              <a:t>P</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EN</a:t>
            </a:r>
            <a:r>
              <a:rPr lang="en-US" sz="1800" dirty="0" smtClean="0">
                <a:solidFill>
                  <a:prstClr val="black"/>
                </a:solidFill>
                <a:latin typeface="Helvetica"/>
              </a:rPr>
              <a:t>E</a:t>
            </a:r>
            <a:r>
              <a:rPr lang="en-US" b="1" dirty="0" smtClean="0">
                <a:solidFill>
                  <a:prstClr val="black"/>
                </a:solidFill>
                <a:latin typeface="Helvetica"/>
              </a:rPr>
              <a:t>F</a:t>
            </a:r>
            <a:r>
              <a:rPr lang="en-US" sz="1800" dirty="0" smtClean="0">
                <a:solidFill>
                  <a:prstClr val="black"/>
                </a:solidFill>
                <a:latin typeface="Helvetica"/>
              </a:rPr>
              <a:t>I</a:t>
            </a:r>
            <a:r>
              <a:rPr lang="en-US" b="1" dirty="0" smtClean="0">
                <a:solidFill>
                  <a:prstClr val="black"/>
                </a:solidFill>
                <a:latin typeface="Helvetica"/>
              </a:rPr>
              <a:t>P	</a:t>
            </a:r>
            <a:r>
              <a:rPr lang="en-US" dirty="0">
                <a:solidFill>
                  <a:prstClr val="black"/>
                </a:solidFill>
                <a:latin typeface="Helvetica"/>
              </a:rPr>
              <a:t>	</a:t>
            </a:r>
            <a:r>
              <a:rPr lang="en-US" b="1" dirty="0">
                <a:solidFill>
                  <a:prstClr val="black"/>
                </a:solidFill>
                <a:latin typeface="Helvetica"/>
              </a:rPr>
              <a:t>EN</a:t>
            </a:r>
            <a:r>
              <a:rPr lang="en-US" sz="1800" dirty="0">
                <a:solidFill>
                  <a:prstClr val="black"/>
                </a:solidFill>
                <a:latin typeface="Helvetica"/>
              </a:rPr>
              <a:t>E</a:t>
            </a:r>
            <a:r>
              <a:rPr lang="en-US" b="1" dirty="0">
                <a:solidFill>
                  <a:prstClr val="black"/>
                </a:solidFill>
                <a:latin typeface="Helvetica"/>
              </a:rPr>
              <a:t>T</a:t>
            </a:r>
            <a:r>
              <a:rPr lang="en-US" sz="1800" dirty="0">
                <a:solidFill>
                  <a:prstClr val="black"/>
                </a:solidFill>
                <a:latin typeface="Helvetica"/>
              </a:rPr>
              <a:t>I</a:t>
            </a:r>
            <a:r>
              <a:rPr lang="en-US" b="1" dirty="0">
                <a:solidFill>
                  <a:prstClr val="black"/>
                </a:solidFill>
                <a:latin typeface="Helvetica"/>
              </a:rPr>
              <a:t>P</a:t>
            </a:r>
            <a:r>
              <a:rPr lang="en-US" dirty="0">
                <a:solidFill>
                  <a:prstClr val="black"/>
                </a:solidFill>
                <a:latin typeface="Helvetica"/>
              </a:rPr>
              <a:t>	</a:t>
            </a:r>
          </a:p>
          <a:p>
            <a:pPr marL="0" indent="0" algn="ctr">
              <a:buNone/>
            </a:pPr>
            <a:r>
              <a:rPr lang="en-US" b="0" dirty="0" smtClean="0">
                <a:solidFill>
                  <a:srgbClr val="092F9D"/>
                </a:solidFill>
                <a:latin typeface="Helvetica"/>
              </a:rPr>
              <a:t>Promoter</a:t>
            </a:r>
            <a:r>
              <a:rPr lang="en-US" dirty="0">
                <a:solidFill>
                  <a:prstClr val="black"/>
                </a:solidFill>
                <a:latin typeface="Helvetica"/>
              </a:rPr>
              <a:t>	</a:t>
            </a:r>
            <a:r>
              <a:rPr lang="en-US" b="0" dirty="0" smtClean="0">
                <a:solidFill>
                  <a:srgbClr val="092F9D"/>
                </a:solidFill>
                <a:latin typeface="Helvetica"/>
              </a:rPr>
              <a:t>Performer</a:t>
            </a:r>
            <a:r>
              <a:rPr lang="en-US" dirty="0">
                <a:solidFill>
                  <a:prstClr val="black"/>
                </a:solidFill>
                <a:latin typeface="Helvetica"/>
              </a:rPr>
              <a:t>	</a:t>
            </a:r>
            <a:r>
              <a:rPr lang="en-US" b="0" dirty="0" smtClean="0">
                <a:solidFill>
                  <a:srgbClr val="092F9D"/>
                </a:solidFill>
                <a:latin typeface="Helvetica"/>
              </a:rPr>
              <a:t>Champion</a:t>
            </a:r>
            <a:r>
              <a:rPr lang="en-US" dirty="0">
                <a:solidFill>
                  <a:prstClr val="black"/>
                </a:solidFill>
                <a:latin typeface="Helvetica"/>
              </a:rPr>
              <a:t>	</a:t>
            </a:r>
            <a:r>
              <a:rPr lang="en-US" b="0" dirty="0" smtClean="0">
                <a:solidFill>
                  <a:srgbClr val="092F9D"/>
                </a:solidFill>
                <a:latin typeface="Helvetica"/>
                <a:hlinkClick r:id="rId3"/>
              </a:rPr>
              <a:t>Inventor</a:t>
            </a:r>
            <a:endParaRPr lang="en-US" dirty="0">
              <a:solidFill>
                <a:prstClr val="black"/>
              </a:solidFill>
              <a:latin typeface="Helvetica"/>
              <a:hlinkClick r:id="rId3"/>
            </a:endParaRPr>
          </a:p>
          <a:p>
            <a:pPr marL="0" indent="0" algn="ctr">
              <a:buNone/>
            </a:pPr>
            <a:r>
              <a:rPr lang="en-US" b="1" dirty="0">
                <a:solidFill>
                  <a:prstClr val="black"/>
                </a:solidFill>
                <a:latin typeface="Helvetica"/>
              </a:rPr>
              <a:t>ES</a:t>
            </a:r>
            <a:r>
              <a:rPr lang="en-US" sz="1800" dirty="0">
                <a:solidFill>
                  <a:prstClr val="black"/>
                </a:solidFill>
                <a:latin typeface="Helvetica"/>
              </a:rPr>
              <a:t>I</a:t>
            </a:r>
            <a:r>
              <a:rPr lang="en-US" b="1" dirty="0">
                <a:solidFill>
                  <a:prstClr val="black"/>
                </a:solidFill>
                <a:latin typeface="Helvetica"/>
              </a:rPr>
              <a:t>T</a:t>
            </a:r>
            <a:r>
              <a:rPr lang="en-US" sz="1800" dirty="0">
                <a:solidFill>
                  <a:prstClr val="black"/>
                </a:solidFill>
                <a:latin typeface="Helvetica"/>
              </a:rPr>
              <a:t>E</a:t>
            </a:r>
            <a:r>
              <a:rPr lang="en-US" b="1" dirty="0">
                <a:solidFill>
                  <a:prstClr val="black"/>
                </a:solidFill>
                <a:latin typeface="Helvetica"/>
              </a:rPr>
              <a:t>J</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ES</a:t>
            </a:r>
            <a:r>
              <a:rPr lang="en-US" sz="1800" dirty="0" smtClean="0">
                <a:solidFill>
                  <a:prstClr val="black"/>
                </a:solidFill>
                <a:latin typeface="Helvetica"/>
              </a:rPr>
              <a:t>I</a:t>
            </a:r>
            <a:r>
              <a:rPr lang="en-US" b="1" dirty="0" smtClean="0">
                <a:solidFill>
                  <a:prstClr val="black"/>
                </a:solidFill>
                <a:latin typeface="Helvetica"/>
              </a:rPr>
              <a:t>F</a:t>
            </a:r>
            <a:r>
              <a:rPr lang="en-US" sz="1800" dirty="0" smtClean="0">
                <a:solidFill>
                  <a:prstClr val="black"/>
                </a:solidFill>
                <a:latin typeface="Helvetica"/>
              </a:rPr>
              <a:t>E</a:t>
            </a:r>
            <a:r>
              <a:rPr lang="en-US" b="1" dirty="0" smtClean="0">
                <a:solidFill>
                  <a:prstClr val="black"/>
                </a:solidFill>
                <a:latin typeface="Helvetica"/>
              </a:rPr>
              <a:t>J</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EN</a:t>
            </a:r>
            <a:r>
              <a:rPr lang="en-US" sz="1800" dirty="0" smtClean="0">
                <a:solidFill>
                  <a:prstClr val="black"/>
                </a:solidFill>
                <a:latin typeface="Helvetica"/>
              </a:rPr>
              <a:t>I</a:t>
            </a:r>
            <a:r>
              <a:rPr lang="en-US" b="1" dirty="0" smtClean="0">
                <a:solidFill>
                  <a:prstClr val="black"/>
                </a:solidFill>
                <a:latin typeface="Helvetica"/>
              </a:rPr>
              <a:t>F</a:t>
            </a:r>
            <a:r>
              <a:rPr lang="en-US" sz="1800" dirty="0" smtClean="0">
                <a:solidFill>
                  <a:prstClr val="black"/>
                </a:solidFill>
                <a:latin typeface="Helvetica"/>
              </a:rPr>
              <a:t>E</a:t>
            </a:r>
            <a:r>
              <a:rPr lang="en-US" b="1" dirty="0" smtClean="0">
                <a:solidFill>
                  <a:prstClr val="black"/>
                </a:solidFill>
                <a:latin typeface="Helvetica"/>
              </a:rPr>
              <a:t>J	</a:t>
            </a:r>
            <a:r>
              <a:rPr lang="en-US" dirty="0">
                <a:solidFill>
                  <a:prstClr val="black"/>
                </a:solidFill>
                <a:latin typeface="Helvetica"/>
              </a:rPr>
              <a:t>	</a:t>
            </a:r>
            <a:r>
              <a:rPr lang="en-US" b="1" dirty="0" smtClean="0">
                <a:solidFill>
                  <a:prstClr val="black"/>
                </a:solidFill>
                <a:latin typeface="Helvetica"/>
              </a:rPr>
              <a:t>EN</a:t>
            </a:r>
            <a:r>
              <a:rPr lang="en-US" sz="1800" dirty="0" smtClean="0">
                <a:solidFill>
                  <a:prstClr val="black"/>
                </a:solidFill>
                <a:latin typeface="Helvetica"/>
              </a:rPr>
              <a:t>I</a:t>
            </a:r>
            <a:r>
              <a:rPr lang="en-US" b="1" dirty="0" smtClean="0">
                <a:solidFill>
                  <a:prstClr val="black"/>
                </a:solidFill>
                <a:latin typeface="Helvetica"/>
              </a:rPr>
              <a:t>T</a:t>
            </a:r>
            <a:r>
              <a:rPr lang="en-US" sz="1800" dirty="0" smtClean="0">
                <a:solidFill>
                  <a:prstClr val="black"/>
                </a:solidFill>
                <a:latin typeface="Helvetica"/>
              </a:rPr>
              <a:t>E</a:t>
            </a:r>
            <a:r>
              <a:rPr lang="en-US" b="1" dirty="0" smtClean="0">
                <a:solidFill>
                  <a:prstClr val="black"/>
                </a:solidFill>
                <a:latin typeface="Helvetica"/>
              </a:rPr>
              <a:t>J</a:t>
            </a:r>
            <a:endParaRPr lang="en-US" dirty="0" smtClean="0">
              <a:solidFill>
                <a:prstClr val="black"/>
              </a:solidFill>
              <a:latin typeface="Helvetica"/>
            </a:endParaRPr>
          </a:p>
          <a:p>
            <a:pPr marL="0" indent="0" algn="ctr">
              <a:buNone/>
            </a:pPr>
            <a:r>
              <a:rPr lang="en-US" b="0" dirty="0" smtClean="0">
                <a:solidFill>
                  <a:srgbClr val="092F9D"/>
                </a:solidFill>
                <a:latin typeface="Helvetica"/>
              </a:rPr>
              <a:t>Supervisor </a:t>
            </a:r>
            <a:r>
              <a:rPr lang="en-US" dirty="0" smtClean="0">
                <a:solidFill>
                  <a:prstClr val="black"/>
                </a:solidFill>
                <a:latin typeface="Helvetica"/>
              </a:rPr>
              <a:t>	</a:t>
            </a:r>
            <a:r>
              <a:rPr lang="en-US" b="0" dirty="0" smtClean="0">
                <a:solidFill>
                  <a:srgbClr val="092F9D"/>
                </a:solidFill>
                <a:latin typeface="Helvetica"/>
              </a:rPr>
              <a:t>Provider</a:t>
            </a:r>
            <a:r>
              <a:rPr lang="en-US" dirty="0" smtClean="0">
                <a:solidFill>
                  <a:prstClr val="black"/>
                </a:solidFill>
                <a:latin typeface="Helvetica"/>
              </a:rPr>
              <a:t>	</a:t>
            </a:r>
            <a:r>
              <a:rPr lang="en-US" b="0" dirty="0" smtClean="0">
                <a:solidFill>
                  <a:srgbClr val="092F9D"/>
                </a:solidFill>
                <a:latin typeface="Helvetica"/>
              </a:rPr>
              <a:t>Teacher </a:t>
            </a:r>
            <a:r>
              <a:rPr lang="en-US" b="0" dirty="0" smtClean="0">
                <a:solidFill>
                  <a:srgbClr val="092F9D"/>
                </a:solidFill>
                <a:latin typeface="Helvetica"/>
                <a:hlinkClick r:id="rId4"/>
              </a:rPr>
              <a:t>Fieldmarshal</a:t>
            </a:r>
            <a:r>
              <a:rPr lang="en-US" dirty="0" smtClean="0">
                <a:solidFill>
                  <a:prstClr val="black"/>
                </a:solidFill>
                <a:latin typeface="Helvetica"/>
                <a:hlinkClick r:id="rId4"/>
              </a:rPr>
              <a:t>	</a:t>
            </a:r>
          </a:p>
          <a:p>
            <a:endParaRPr lang="en-US" dirty="0"/>
          </a:p>
        </p:txBody>
      </p:sp>
    </p:spTree>
    <p:extLst>
      <p:ext uri="{BB962C8B-B14F-4D97-AF65-F5344CB8AC3E}">
        <p14:creationId xmlns:p14="http://schemas.microsoft.com/office/powerpoint/2010/main" val="31923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pPr eaLnBrk="1" hangingPunct="1"/>
            <a:r>
              <a:rPr lang="en-US" sz="3200">
                <a:latin typeface="a_Futurica" charset="0"/>
              </a:rPr>
              <a:t> Working in Teams</a:t>
            </a:r>
            <a:br>
              <a:rPr lang="en-US" sz="3200">
                <a:latin typeface="a_Futurica" charset="0"/>
              </a:rPr>
            </a:br>
            <a:endParaRPr lang="en-US" sz="3200">
              <a:latin typeface="a_Futurica" charset="0"/>
            </a:endParaRPr>
          </a:p>
        </p:txBody>
      </p:sp>
      <p:sp>
        <p:nvSpPr>
          <p:cNvPr id="122882" name="Rectangle 3"/>
          <p:cNvSpPr>
            <a:spLocks noGrp="1" noChangeArrowheads="1"/>
          </p:cNvSpPr>
          <p:nvPr>
            <p:ph type="body" idx="1"/>
          </p:nvPr>
        </p:nvSpPr>
        <p:spPr/>
        <p:txBody>
          <a:bodyPr/>
          <a:lstStyle/>
          <a:p>
            <a:pPr eaLnBrk="1" hangingPunct="1"/>
            <a:r>
              <a:rPr lang="en-US" b="1" dirty="0">
                <a:latin typeface="Arial" charset="0"/>
              </a:rPr>
              <a:t>Why teams?</a:t>
            </a:r>
          </a:p>
          <a:p>
            <a:pPr eaLnBrk="1" hangingPunct="1"/>
            <a:r>
              <a:rPr lang="en-US" dirty="0">
                <a:latin typeface="Arial" charset="0"/>
              </a:rPr>
              <a:t>Industrial programming is always done in teams.</a:t>
            </a:r>
          </a:p>
          <a:p>
            <a:pPr eaLnBrk="1" hangingPunct="1"/>
            <a:r>
              <a:rPr lang="en-US" dirty="0">
                <a:latin typeface="Arial" charset="0"/>
              </a:rPr>
              <a:t>Employers want collaborators not stars.</a:t>
            </a:r>
          </a:p>
          <a:p>
            <a:pPr eaLnBrk="1" hangingPunct="1"/>
            <a:r>
              <a:rPr lang="en-US" dirty="0">
                <a:latin typeface="Arial" charset="0"/>
              </a:rPr>
              <a:t>You can complete a larger project by working with others.</a:t>
            </a:r>
          </a:p>
          <a:p>
            <a:pPr eaLnBrk="1" hangingPunct="1"/>
            <a:endParaRPr lang="en-US" dirty="0">
              <a:latin typeface="Arial" charset="0"/>
            </a:endParaRPr>
          </a:p>
        </p:txBody>
      </p:sp>
    </p:spTree>
    <p:extLst>
      <p:ext uri="{BB962C8B-B14F-4D97-AF65-F5344CB8AC3E}">
        <p14:creationId xmlns:p14="http://schemas.microsoft.com/office/powerpoint/2010/main" val="2440940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Conclusion</a:t>
            </a:r>
            <a:endParaRPr lang="en-US" dirty="0"/>
          </a:p>
        </p:txBody>
      </p:sp>
      <p:sp>
        <p:nvSpPr>
          <p:cNvPr id="3" name="Content Placeholder 2"/>
          <p:cNvSpPr>
            <a:spLocks noGrp="1"/>
          </p:cNvSpPr>
          <p:nvPr>
            <p:ph idx="1"/>
          </p:nvPr>
        </p:nvSpPr>
        <p:spPr/>
        <p:txBody>
          <a:bodyPr/>
          <a:lstStyle/>
          <a:p>
            <a:pPr marL="0" indent="0">
              <a:buNone/>
            </a:pPr>
            <a:r>
              <a:rPr lang="en-US" dirty="0" smtClean="0"/>
              <a:t>We specify teams of 10-12 students</a:t>
            </a:r>
          </a:p>
          <a:p>
            <a:pPr marL="0" indent="0">
              <a:buNone/>
            </a:pPr>
            <a:endParaRPr lang="en-US" dirty="0" smtClean="0"/>
          </a:p>
          <a:p>
            <a:pPr marL="0" indent="0">
              <a:buNone/>
            </a:pPr>
            <a:r>
              <a:rPr lang="en-US" dirty="0" smtClean="0"/>
              <a:t>We are aware that teams of this size are more difficult to manage. </a:t>
            </a:r>
          </a:p>
          <a:p>
            <a:pPr marL="0" indent="0">
              <a:buNone/>
            </a:pPr>
            <a:endParaRPr lang="en-US" dirty="0" smtClean="0"/>
          </a:p>
          <a:p>
            <a:pPr marL="0" indent="0">
              <a:buNone/>
            </a:pPr>
            <a:r>
              <a:rPr lang="en-US" dirty="0" smtClean="0"/>
              <a:t>We choose this size because you will learn both the advantages and difficulties of teamwork.  This is a true and full introduction to teamwork.</a:t>
            </a:r>
          </a:p>
        </p:txBody>
      </p:sp>
    </p:spTree>
    <p:extLst>
      <p:ext uri="{BB962C8B-B14F-4D97-AF65-F5344CB8AC3E}">
        <p14:creationId xmlns:p14="http://schemas.microsoft.com/office/powerpoint/2010/main" val="33227814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idx="1"/>
          </p:nvPr>
        </p:nvSpPr>
        <p:spPr/>
        <p:txBody>
          <a:bodyPr/>
          <a:lstStyle/>
          <a:p>
            <a:pPr marL="0" indent="0">
              <a:buNone/>
            </a:pPr>
            <a:r>
              <a:rPr lang="en-US" dirty="0"/>
              <a:t>Team members are all individual, </a:t>
            </a:r>
            <a:r>
              <a:rPr lang="en-US" dirty="0" smtClean="0"/>
              <a:t>and as illustrated by Myer Briggs, all will have different approaches to work.</a:t>
            </a:r>
          </a:p>
          <a:p>
            <a:pPr marL="0" indent="0">
              <a:buNone/>
            </a:pPr>
            <a:endParaRPr lang="en-US" dirty="0" smtClean="0"/>
          </a:p>
          <a:p>
            <a:pPr marL="0" indent="0">
              <a:buNone/>
            </a:pPr>
            <a:r>
              <a:rPr lang="en-US" dirty="0" smtClean="0"/>
              <a:t>Do not expect the others to be the same as you.  Learn to live and work with their different styles, and take advantage of this rich experience. </a:t>
            </a:r>
            <a:endParaRPr lang="en-US" dirty="0"/>
          </a:p>
          <a:p>
            <a:pPr marL="0" indent="0">
              <a:buNone/>
            </a:pPr>
            <a:endParaRPr lang="en-US" dirty="0"/>
          </a:p>
        </p:txBody>
      </p:sp>
    </p:spTree>
    <p:extLst>
      <p:ext uri="{BB962C8B-B14F-4D97-AF65-F5344CB8AC3E}">
        <p14:creationId xmlns:p14="http://schemas.microsoft.com/office/powerpoint/2010/main" val="32558681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If any team member drops out of site, or does not attempt to cooperate, the team leader must inform the TA or the professor at the earliest possible moment.  </a:t>
            </a:r>
          </a:p>
          <a:p>
            <a:pPr marL="0" indent="0">
              <a:buNone/>
            </a:pPr>
            <a:endParaRPr lang="en-US" dirty="0" smtClean="0"/>
          </a:p>
          <a:p>
            <a:pPr marL="0" indent="0">
              <a:buNone/>
            </a:pPr>
            <a:r>
              <a:rPr lang="en-US" dirty="0" smtClean="0"/>
              <a:t>It is up to us to find a way to ensure that “dropouts” gain this experience. We can only do this if we can work with them at the earliest possible time.</a:t>
            </a:r>
          </a:p>
          <a:p>
            <a:pPr marL="0" indent="0">
              <a:buNone/>
            </a:pPr>
            <a:endParaRPr lang="en-US" dirty="0" smtClean="0"/>
          </a:p>
          <a:p>
            <a:pPr marL="0" indent="0">
              <a:buNone/>
            </a:pPr>
            <a:r>
              <a:rPr lang="en-US" dirty="0" smtClean="0"/>
              <a:t>It is our responsibility to ensure that all students take advantage of this experience.</a:t>
            </a:r>
          </a:p>
        </p:txBody>
      </p:sp>
    </p:spTree>
    <p:extLst>
      <p:ext uri="{BB962C8B-B14F-4D97-AF65-F5344CB8AC3E}">
        <p14:creationId xmlns:p14="http://schemas.microsoft.com/office/powerpoint/2010/main" val="37862080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pPr eaLnBrk="1" hangingPunct="1"/>
            <a:r>
              <a:rPr lang="en-US" sz="3200">
                <a:latin typeface="a_Futurica" charset="0"/>
              </a:rPr>
              <a:t>Roles of Team</a:t>
            </a:r>
            <a:r>
              <a:rPr lang="en-US">
                <a:latin typeface="a_Futurica" charset="0"/>
              </a:rPr>
              <a:t> </a:t>
            </a:r>
            <a:r>
              <a:rPr lang="en-US" sz="3200">
                <a:latin typeface="a_Futurica" charset="0"/>
              </a:rPr>
              <a:t>Members</a:t>
            </a:r>
          </a:p>
        </p:txBody>
      </p:sp>
      <p:sp>
        <p:nvSpPr>
          <p:cNvPr id="124930" name="Rectangle 3"/>
          <p:cNvSpPr>
            <a:spLocks noGrp="1" noChangeArrowheads="1"/>
          </p:cNvSpPr>
          <p:nvPr>
            <p:ph type="body" idx="1"/>
          </p:nvPr>
        </p:nvSpPr>
        <p:spPr/>
        <p:txBody>
          <a:bodyPr>
            <a:normAutofit/>
          </a:bodyPr>
          <a:lstStyle/>
          <a:p>
            <a:pPr eaLnBrk="1" hangingPunct="1">
              <a:lnSpc>
                <a:spcPct val="80000"/>
              </a:lnSpc>
            </a:pPr>
            <a:endParaRPr lang="en-US" sz="2000" b="1" dirty="0">
              <a:latin typeface="Arial" charset="0"/>
            </a:endParaRPr>
          </a:p>
          <a:p>
            <a:pPr eaLnBrk="1" hangingPunct="1">
              <a:lnSpc>
                <a:spcPct val="80000"/>
              </a:lnSpc>
            </a:pPr>
            <a:r>
              <a:rPr lang="en-US" sz="2000" dirty="0">
                <a:latin typeface="Arial" charset="0"/>
              </a:rPr>
              <a:t>One member of the team will be chosen by the team </a:t>
            </a:r>
            <a:r>
              <a:rPr lang="en-US" sz="2000" dirty="0" smtClean="0">
                <a:latin typeface="Arial" charset="0"/>
              </a:rPr>
              <a:t>as </a:t>
            </a:r>
            <a:r>
              <a:rPr lang="en-US" sz="2000" dirty="0">
                <a:latin typeface="Arial" charset="0"/>
              </a:rPr>
              <a:t>its leader. The team leader acts </a:t>
            </a:r>
            <a:r>
              <a:rPr lang="en-US" sz="2000" dirty="0" smtClean="0">
                <a:latin typeface="Arial" charset="0"/>
              </a:rPr>
              <a:t>coordinator of the tasks the team must accomplish for each deliverable. The leader also acts as </a:t>
            </a:r>
            <a:r>
              <a:rPr lang="en-US" sz="2000" dirty="0">
                <a:latin typeface="Arial" charset="0"/>
              </a:rPr>
              <a:t>the communication channel between the instructor and the team. </a:t>
            </a:r>
          </a:p>
          <a:p>
            <a:pPr eaLnBrk="1" hangingPunct="1">
              <a:lnSpc>
                <a:spcPct val="80000"/>
              </a:lnSpc>
            </a:pPr>
            <a:endParaRPr lang="en-US" sz="2000" dirty="0">
              <a:latin typeface="Arial" charset="0"/>
            </a:endParaRPr>
          </a:p>
          <a:p>
            <a:pPr eaLnBrk="1" hangingPunct="1">
              <a:lnSpc>
                <a:spcPct val="80000"/>
              </a:lnSpc>
            </a:pPr>
            <a:r>
              <a:rPr lang="en-US" sz="2000" dirty="0">
                <a:latin typeface="Arial" charset="0"/>
              </a:rPr>
              <a:t>Each team decides how to allocate its resources</a:t>
            </a:r>
            <a:r>
              <a:rPr lang="en-US" sz="2000" dirty="0" smtClean="0">
                <a:latin typeface="Arial" charset="0"/>
              </a:rPr>
              <a:t>. In general, sub-teams are given the responsibility for different aspects of the project, for example documentation, design, coding.  As these tasks vary for each deliverable, the task allocations must be flexible.</a:t>
            </a:r>
          </a:p>
          <a:p>
            <a:pPr marL="0" indent="0" eaLnBrk="1" hangingPunct="1">
              <a:lnSpc>
                <a:spcPct val="80000"/>
              </a:lnSpc>
              <a:buNone/>
            </a:pPr>
            <a:endParaRPr lang="en-US" sz="2000" dirty="0">
              <a:latin typeface="Arial" charset="0"/>
            </a:endParaRPr>
          </a:p>
          <a:p>
            <a:pPr eaLnBrk="1" hangingPunct="1">
              <a:lnSpc>
                <a:spcPct val="80000"/>
              </a:lnSpc>
            </a:pPr>
            <a:r>
              <a:rPr lang="en-US" sz="2000" dirty="0">
                <a:latin typeface="Arial" charset="0"/>
              </a:rPr>
              <a:t>Keep in mind the project deliverables when assigning roles to team members.</a:t>
            </a:r>
          </a:p>
          <a:p>
            <a:pPr eaLnBrk="1" hangingPunct="1">
              <a:lnSpc>
                <a:spcPct val="80000"/>
              </a:lnSpc>
            </a:pPr>
            <a:endParaRPr lang="en-US" sz="2000" dirty="0">
              <a:latin typeface="Arial" charset="0"/>
            </a:endParaRPr>
          </a:p>
          <a:p>
            <a:pPr eaLnBrk="1" hangingPunct="1">
              <a:lnSpc>
                <a:spcPct val="80000"/>
              </a:lnSpc>
            </a:pPr>
            <a:r>
              <a:rPr lang="en-US" sz="2000" dirty="0">
                <a:latin typeface="Arial" charset="0"/>
              </a:rPr>
              <a:t>It is </a:t>
            </a:r>
            <a:r>
              <a:rPr lang="en-CA" sz="2000" dirty="0" smtClean="0">
                <a:latin typeface="Arial" charset="0"/>
              </a:rPr>
              <a:t>also essential to start prototyping</a:t>
            </a:r>
            <a:r>
              <a:rPr lang="en-US" sz="2000" dirty="0">
                <a:latin typeface="Arial" charset="0"/>
              </a:rPr>
              <a:t> </a:t>
            </a:r>
            <a:r>
              <a:rPr lang="en-US" sz="2000" dirty="0" smtClean="0">
                <a:latin typeface="Arial" charset="0"/>
              </a:rPr>
              <a:t>at the earliest possible moment</a:t>
            </a:r>
            <a:endParaRPr lang="en-US" altLang="ja-JP" sz="2000" dirty="0">
              <a:latin typeface="Arial" charset="0"/>
            </a:endParaRPr>
          </a:p>
          <a:p>
            <a:pPr eaLnBrk="1" hangingPunct="1">
              <a:lnSpc>
                <a:spcPct val="80000"/>
              </a:lnSpc>
            </a:pPr>
            <a:endParaRPr lang="en-US" sz="2000" dirty="0">
              <a:latin typeface="Arial" charset="0"/>
            </a:endParaRPr>
          </a:p>
        </p:txBody>
      </p:sp>
    </p:spTree>
    <p:extLst>
      <p:ext uri="{BB962C8B-B14F-4D97-AF65-F5344CB8AC3E}">
        <p14:creationId xmlns:p14="http://schemas.microsoft.com/office/powerpoint/2010/main" val="307744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pPr eaLnBrk="1" hangingPunct="1"/>
            <a:r>
              <a:rPr lang="en-US" sz="3200">
                <a:latin typeface="a_Futurica" charset="0"/>
              </a:rPr>
              <a:t>Dispute Resolution</a:t>
            </a:r>
          </a:p>
        </p:txBody>
      </p:sp>
      <p:sp>
        <p:nvSpPr>
          <p:cNvPr id="126978" name="Rectangle 3"/>
          <p:cNvSpPr>
            <a:spLocks noGrp="1" noChangeArrowheads="1"/>
          </p:cNvSpPr>
          <p:nvPr>
            <p:ph type="body" idx="1"/>
          </p:nvPr>
        </p:nvSpPr>
        <p:spPr/>
        <p:txBody>
          <a:bodyPr/>
          <a:lstStyle/>
          <a:p>
            <a:pPr eaLnBrk="1" hangingPunct="1"/>
            <a:endParaRPr lang="en-US">
              <a:latin typeface="Arial" charset="0"/>
            </a:endParaRPr>
          </a:p>
          <a:p>
            <a:pPr eaLnBrk="1" hangingPunct="1"/>
            <a:r>
              <a:rPr lang="en-US" b="1">
                <a:latin typeface="Arial" charset="0"/>
              </a:rPr>
              <a:t>Disputes. </a:t>
            </a:r>
            <a:r>
              <a:rPr lang="en-US">
                <a:latin typeface="Arial" charset="0"/>
              </a:rPr>
              <a:t>Arguments within teams are common.</a:t>
            </a:r>
          </a:p>
          <a:p>
            <a:pPr lvl="1" eaLnBrk="1" hangingPunct="1"/>
            <a:r>
              <a:rPr lang="en-US">
                <a:latin typeface="Arial" charset="0"/>
              </a:rPr>
              <a:t>The team should resolve disagreements by itself. </a:t>
            </a:r>
          </a:p>
          <a:p>
            <a:pPr lvl="1" eaLnBrk="1" hangingPunct="1"/>
            <a:r>
              <a:rPr lang="en-US">
                <a:latin typeface="Arial" charset="0"/>
              </a:rPr>
              <a:t>If this doesn</a:t>
            </a:r>
            <a:r>
              <a:rPr lang="ja-JP" altLang="en-US">
                <a:latin typeface="Arial" charset="0"/>
              </a:rPr>
              <a:t>’</a:t>
            </a:r>
            <a:r>
              <a:rPr lang="en-US" altLang="ja-JP">
                <a:latin typeface="Arial" charset="0"/>
              </a:rPr>
              <a:t>t work, consult the tutor. </a:t>
            </a:r>
          </a:p>
          <a:p>
            <a:pPr lvl="1" eaLnBrk="1" hangingPunct="1"/>
            <a:r>
              <a:rPr lang="en-US">
                <a:latin typeface="Arial" charset="0"/>
              </a:rPr>
              <a:t>If the tutor cannot solve the problem, call in the instructor</a:t>
            </a:r>
          </a:p>
          <a:p>
            <a:pPr eaLnBrk="1" hangingPunct="1"/>
            <a:endParaRPr lang="en-US">
              <a:latin typeface="Arial" charset="0"/>
            </a:endParaRPr>
          </a:p>
        </p:txBody>
      </p:sp>
    </p:spTree>
    <p:extLst>
      <p:ext uri="{BB962C8B-B14F-4D97-AF65-F5344CB8AC3E}">
        <p14:creationId xmlns:p14="http://schemas.microsoft.com/office/powerpoint/2010/main" val="365850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p:txBody>
          <a:bodyPr/>
          <a:lstStyle/>
          <a:p>
            <a:pPr eaLnBrk="1" hangingPunct="1"/>
            <a:r>
              <a:rPr lang="en-US" sz="4000">
                <a:latin typeface="a_Futurica" charset="0"/>
              </a:rPr>
              <a:t> Credit</a:t>
            </a:r>
            <a:r>
              <a:rPr lang="en-US" b="0">
                <a:latin typeface="a_Futurica" charset="0"/>
              </a:rPr>
              <a:t>. </a:t>
            </a:r>
            <a:endParaRPr lang="fr-CA" b="0">
              <a:latin typeface="a_Futurica" charset="0"/>
            </a:endParaRPr>
          </a:p>
        </p:txBody>
      </p:sp>
      <p:sp>
        <p:nvSpPr>
          <p:cNvPr id="129026" name="Rectangle 3"/>
          <p:cNvSpPr>
            <a:spLocks noGrp="1" noChangeArrowheads="1"/>
          </p:cNvSpPr>
          <p:nvPr>
            <p:ph type="body" idx="1"/>
          </p:nvPr>
        </p:nvSpPr>
        <p:spPr>
          <a:xfrm>
            <a:off x="457200" y="1094654"/>
            <a:ext cx="8229600" cy="5031510"/>
          </a:xfrm>
        </p:spPr>
        <p:txBody>
          <a:bodyPr>
            <a:normAutofit fontScale="92500" lnSpcReduction="20000"/>
          </a:bodyPr>
          <a:lstStyle/>
          <a:p>
            <a:pPr marL="0" indent="0" eaLnBrk="1" hangingPunct="1">
              <a:buNone/>
            </a:pPr>
            <a:r>
              <a:rPr lang="en-US" sz="2800" dirty="0">
                <a:latin typeface="Arial" charset="0"/>
              </a:rPr>
              <a:t>Another potential problem with team work is that the instructor must give equal credit to all team members. Team members may perceive this as unfair if some did more work than others. Problems of this kind should be solved by the team itself as far as possible</a:t>
            </a:r>
            <a:r>
              <a:rPr lang="en-US" sz="2800" dirty="0" smtClean="0">
                <a:latin typeface="Arial" charset="0"/>
              </a:rPr>
              <a:t>. </a:t>
            </a:r>
          </a:p>
          <a:p>
            <a:pPr marL="0" indent="0" eaLnBrk="1" hangingPunct="1">
              <a:buNone/>
            </a:pPr>
            <a:endParaRPr lang="en-US" sz="2800" dirty="0">
              <a:latin typeface="Arial" charset="0"/>
            </a:endParaRPr>
          </a:p>
          <a:p>
            <a:pPr marL="0" indent="0" eaLnBrk="1" hangingPunct="1">
              <a:buNone/>
            </a:pPr>
            <a:r>
              <a:rPr lang="en-US" sz="2800" dirty="0" smtClean="0">
                <a:latin typeface="Arial" charset="0"/>
              </a:rPr>
              <a:t>All cases of collaboration difficulties must be reported to the TA or the instructor.  It is our responsibility to ensure that all students benefit from the team experience.</a:t>
            </a:r>
            <a:endParaRPr lang="en-US" sz="2800" dirty="0">
              <a:latin typeface="Arial" charset="0"/>
            </a:endParaRPr>
          </a:p>
          <a:p>
            <a:pPr marL="0" indent="0" eaLnBrk="1" hangingPunct="1">
              <a:buNone/>
            </a:pPr>
            <a:endParaRPr lang="en-US" sz="2800" dirty="0">
              <a:latin typeface="Arial" charset="0"/>
            </a:endParaRPr>
          </a:p>
          <a:p>
            <a:pPr marL="0" indent="0" eaLnBrk="1" hangingPunct="1">
              <a:buNone/>
            </a:pPr>
            <a:r>
              <a:rPr lang="en-US" sz="2800" dirty="0">
                <a:latin typeface="Arial" charset="0"/>
              </a:rPr>
              <a:t>Individuals who feel that were treated unfairly should say so in their individual reports.</a:t>
            </a:r>
          </a:p>
          <a:p>
            <a:pPr marL="0" indent="0" eaLnBrk="1" hangingPunct="1">
              <a:buNone/>
            </a:pPr>
            <a:endParaRPr lang="en-US" sz="2800" dirty="0">
              <a:latin typeface="Arial" charset="0"/>
            </a:endParaRPr>
          </a:p>
        </p:txBody>
      </p:sp>
    </p:spTree>
    <p:extLst>
      <p:ext uri="{BB962C8B-B14F-4D97-AF65-F5344CB8AC3E}">
        <p14:creationId xmlns:p14="http://schemas.microsoft.com/office/powerpoint/2010/main" val="109406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ctrTitle"/>
          </p:nvPr>
        </p:nvSpPr>
        <p:spPr>
          <a:xfrm>
            <a:off x="685800" y="922421"/>
            <a:ext cx="7772400" cy="1143000"/>
          </a:xfrm>
        </p:spPr>
        <p:txBody>
          <a:bodyPr/>
          <a:lstStyle/>
          <a:p>
            <a:pPr eaLnBrk="1" hangingPunct="1"/>
            <a:r>
              <a:rPr lang="en-US" dirty="0">
                <a:latin typeface="a_Futurica" charset="0"/>
              </a:rPr>
              <a:t>Team Dynamics</a:t>
            </a:r>
          </a:p>
        </p:txBody>
      </p:sp>
      <p:sp>
        <p:nvSpPr>
          <p:cNvPr id="131074" name="Rectangle 3"/>
          <p:cNvSpPr>
            <a:spLocks noGrp="1" noChangeArrowheads="1"/>
          </p:cNvSpPr>
          <p:nvPr>
            <p:ph type="subTitle" idx="1"/>
          </p:nvPr>
        </p:nvSpPr>
        <p:spPr>
          <a:xfrm>
            <a:off x="1371600" y="2379579"/>
            <a:ext cx="6400800" cy="3259221"/>
          </a:xfrm>
        </p:spPr>
        <p:txBody>
          <a:bodyPr>
            <a:normAutofit fontScale="85000" lnSpcReduction="20000"/>
          </a:bodyPr>
          <a:lstStyle/>
          <a:p>
            <a:r>
              <a:rPr lang="pl-PL" dirty="0" smtClean="0">
                <a:latin typeface="Arial" charset="0"/>
                <a:hlinkClick r:id="rId3"/>
              </a:rPr>
              <a:t>http://en.wikipedia.org/wiki/Myers-Briggs_Type_Indicator</a:t>
            </a:r>
          </a:p>
          <a:p>
            <a:endParaRPr lang="pl-PL" dirty="0" smtClean="0">
              <a:latin typeface="Arial" charset="0"/>
              <a:hlinkClick r:id="rId3"/>
            </a:endParaRPr>
          </a:p>
          <a:p>
            <a:r>
              <a:rPr lang="pl-PL" dirty="0" smtClean="0">
                <a:latin typeface="Arial" charset="0"/>
                <a:hlinkClick r:id="rId3"/>
              </a:rPr>
              <a:t>http://www.humanmetrics.com/cgi-win/jtypes2.asp</a:t>
            </a:r>
            <a:endParaRPr lang="pl-PL" dirty="0" smtClean="0">
              <a:latin typeface="Arial" charset="0"/>
            </a:endParaRPr>
          </a:p>
          <a:p>
            <a:endParaRPr lang="pl-PL" dirty="0" smtClean="0">
              <a:latin typeface="Arial" charset="0"/>
            </a:endParaRPr>
          </a:p>
          <a:p>
            <a:r>
              <a:rPr lang="en-US" dirty="0" smtClean="0">
                <a:latin typeface="Arial" charset="0"/>
                <a:hlinkClick r:id="rId4"/>
              </a:rPr>
              <a:t>http://www.personalitypathways.com/type_inventory.html</a:t>
            </a:r>
            <a:endParaRPr lang="en-US" dirty="0" smtClean="0">
              <a:latin typeface="Arial" charset="0"/>
            </a:endParaRPr>
          </a:p>
          <a:p>
            <a:endParaRPr lang="pl-PL" dirty="0" smtClean="0">
              <a:latin typeface="Arial" charset="0"/>
            </a:endParaRPr>
          </a:p>
          <a:p>
            <a:endParaRPr lang="en-US" dirty="0">
              <a:latin typeface="Arial" charset="0"/>
            </a:endParaRPr>
          </a:p>
        </p:txBody>
      </p:sp>
    </p:spTree>
    <p:extLst>
      <p:ext uri="{BB962C8B-B14F-4D97-AF65-F5344CB8AC3E}">
        <p14:creationId xmlns:p14="http://schemas.microsoft.com/office/powerpoint/2010/main" val="190773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pPr eaLnBrk="1" hangingPunct="1"/>
            <a:r>
              <a:rPr lang="en-US">
                <a:latin typeface="a_Futurica" charset="0"/>
              </a:rPr>
              <a:t>4 Phases</a:t>
            </a:r>
          </a:p>
        </p:txBody>
      </p:sp>
      <p:sp>
        <p:nvSpPr>
          <p:cNvPr id="133122" name="Rectangle 3"/>
          <p:cNvSpPr>
            <a:spLocks noGrp="1" noChangeArrowheads="1"/>
          </p:cNvSpPr>
          <p:nvPr>
            <p:ph type="body" idx="1"/>
          </p:nvPr>
        </p:nvSpPr>
        <p:spPr/>
        <p:txBody>
          <a:bodyPr>
            <a:normAutofit/>
          </a:bodyPr>
          <a:lstStyle/>
          <a:p>
            <a:pPr marL="0" indent="0" algn="ctr" eaLnBrk="1" hangingPunct="1">
              <a:buNone/>
            </a:pPr>
            <a:r>
              <a:rPr lang="en-US" sz="4400" dirty="0">
                <a:latin typeface="Arial" charset="0"/>
              </a:rPr>
              <a:t>1. Forming</a:t>
            </a:r>
          </a:p>
          <a:p>
            <a:pPr marL="0" indent="0" algn="ctr" eaLnBrk="1" hangingPunct="1">
              <a:buNone/>
            </a:pPr>
            <a:r>
              <a:rPr lang="en-US" sz="4400" dirty="0">
                <a:latin typeface="Arial" charset="0"/>
              </a:rPr>
              <a:t>2.Storming</a:t>
            </a:r>
          </a:p>
          <a:p>
            <a:pPr marL="0" indent="0" algn="ctr" eaLnBrk="1" hangingPunct="1">
              <a:buNone/>
            </a:pPr>
            <a:r>
              <a:rPr lang="en-US" sz="4400" dirty="0">
                <a:latin typeface="Arial" charset="0"/>
              </a:rPr>
              <a:t>3.Norming</a:t>
            </a:r>
          </a:p>
          <a:p>
            <a:pPr marL="0" indent="0" algn="ctr" eaLnBrk="1" hangingPunct="1">
              <a:buNone/>
            </a:pPr>
            <a:r>
              <a:rPr lang="en-US" sz="4400" dirty="0">
                <a:latin typeface="Arial" charset="0"/>
              </a:rPr>
              <a:t>4.Performing</a:t>
            </a:r>
          </a:p>
        </p:txBody>
      </p:sp>
    </p:spTree>
    <p:extLst>
      <p:ext uri="{BB962C8B-B14F-4D97-AF65-F5344CB8AC3E}">
        <p14:creationId xmlns:p14="http://schemas.microsoft.com/office/powerpoint/2010/main" val="283657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pPr eaLnBrk="1" hangingPunct="1"/>
            <a:r>
              <a:rPr lang="en-US" sz="3200">
                <a:latin typeface="a_Futurica" charset="0"/>
              </a:rPr>
              <a:t>Forming</a:t>
            </a:r>
          </a:p>
        </p:txBody>
      </p:sp>
      <p:sp>
        <p:nvSpPr>
          <p:cNvPr id="135170" name="Rectangle 3"/>
          <p:cNvSpPr>
            <a:spLocks noGrp="1" noChangeArrowheads="1"/>
          </p:cNvSpPr>
          <p:nvPr>
            <p:ph type="body" idx="1"/>
          </p:nvPr>
        </p:nvSpPr>
        <p:spPr/>
        <p:txBody>
          <a:bodyPr/>
          <a:lstStyle/>
          <a:p>
            <a:pPr eaLnBrk="1" hangingPunct="1"/>
            <a:r>
              <a:rPr lang="en-US">
                <a:latin typeface="Arial" charset="0"/>
              </a:rPr>
              <a:t>Polite, hesitant participation</a:t>
            </a:r>
          </a:p>
          <a:p>
            <a:pPr lvl="1" eaLnBrk="1" hangingPunct="1"/>
            <a:r>
              <a:rPr lang="en-US">
                <a:latin typeface="Arial" charset="0"/>
              </a:rPr>
              <a:t>Get to know each other</a:t>
            </a:r>
          </a:p>
          <a:p>
            <a:pPr lvl="1" eaLnBrk="1" hangingPunct="1"/>
            <a:r>
              <a:rPr lang="en-US">
                <a:latin typeface="Arial" charset="0"/>
              </a:rPr>
              <a:t>Inventory skills of members</a:t>
            </a:r>
          </a:p>
          <a:p>
            <a:pPr lvl="1" eaLnBrk="1" hangingPunct="1"/>
            <a:r>
              <a:rPr lang="en-US">
                <a:latin typeface="Arial" charset="0"/>
              </a:rPr>
              <a:t>Clarify Goals </a:t>
            </a:r>
          </a:p>
          <a:p>
            <a:pPr lvl="1" eaLnBrk="1" hangingPunct="1"/>
            <a:r>
              <a:rPr lang="en-US">
                <a:latin typeface="Arial" charset="0"/>
              </a:rPr>
              <a:t>Decide on structure</a:t>
            </a:r>
          </a:p>
          <a:p>
            <a:pPr lvl="1" eaLnBrk="1" hangingPunct="1"/>
            <a:r>
              <a:rPr lang="en-US">
                <a:latin typeface="Arial" charset="0"/>
              </a:rPr>
              <a:t>Decide on procedures, meeting rules</a:t>
            </a:r>
          </a:p>
        </p:txBody>
      </p:sp>
    </p:spTree>
    <p:extLst>
      <p:ext uri="{BB962C8B-B14F-4D97-AF65-F5344CB8AC3E}">
        <p14:creationId xmlns:p14="http://schemas.microsoft.com/office/powerpoint/2010/main" val="108190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p:txBody>
          <a:bodyPr/>
          <a:lstStyle/>
          <a:p>
            <a:pPr eaLnBrk="1" hangingPunct="1"/>
            <a:r>
              <a:rPr lang="en-US" sz="3200">
                <a:latin typeface="a_Futurica" charset="0"/>
              </a:rPr>
              <a:t>Storming</a:t>
            </a:r>
          </a:p>
        </p:txBody>
      </p:sp>
      <p:sp>
        <p:nvSpPr>
          <p:cNvPr id="137218" name="Rectangle 3"/>
          <p:cNvSpPr>
            <a:spLocks noGrp="1" noChangeArrowheads="1"/>
          </p:cNvSpPr>
          <p:nvPr>
            <p:ph type="body" idx="1"/>
          </p:nvPr>
        </p:nvSpPr>
        <p:spPr/>
        <p:txBody>
          <a:bodyPr/>
          <a:lstStyle/>
          <a:p>
            <a:pPr eaLnBrk="1" hangingPunct="1"/>
            <a:r>
              <a:rPr lang="en-US">
                <a:latin typeface="Arial" charset="0"/>
              </a:rPr>
              <a:t>Expect conflict and tension</a:t>
            </a:r>
          </a:p>
          <a:p>
            <a:pPr lvl="1" eaLnBrk="1" hangingPunct="1"/>
            <a:r>
              <a:rPr lang="en-US">
                <a:latin typeface="Arial" charset="0"/>
              </a:rPr>
              <a:t>Talk about it openly</a:t>
            </a:r>
          </a:p>
          <a:p>
            <a:pPr lvl="1" eaLnBrk="1" hangingPunct="1"/>
            <a:r>
              <a:rPr lang="en-US">
                <a:latin typeface="Arial" charset="0"/>
              </a:rPr>
              <a:t>Procedures for conflict resolution</a:t>
            </a:r>
          </a:p>
          <a:p>
            <a:pPr lvl="1" eaLnBrk="1" hangingPunct="1"/>
            <a:r>
              <a:rPr lang="en-US">
                <a:latin typeface="Arial" charset="0"/>
              </a:rPr>
              <a:t>explore all viewpoints</a:t>
            </a:r>
          </a:p>
          <a:p>
            <a:pPr lvl="1" eaLnBrk="1" hangingPunct="1"/>
            <a:r>
              <a:rPr lang="en-US">
                <a:latin typeface="Arial" charset="0"/>
              </a:rPr>
              <a:t>use structured processes to ensure that all get equal time</a:t>
            </a:r>
          </a:p>
        </p:txBody>
      </p:sp>
    </p:spTree>
    <p:extLst>
      <p:ext uri="{BB962C8B-B14F-4D97-AF65-F5344CB8AC3E}">
        <p14:creationId xmlns:p14="http://schemas.microsoft.com/office/powerpoint/2010/main" val="1690273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TotalTime>
  <Words>953</Words>
  <Application>Microsoft Macintosh PowerPoint</Application>
  <PresentationFormat>On-screen Show (4:3)</PresentationFormat>
  <Paragraphs>156</Paragraphs>
  <Slides>22</Slides>
  <Notes>16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Team Development</vt:lpstr>
      <vt:lpstr> Working in Teams </vt:lpstr>
      <vt:lpstr>Roles of Team Members</vt:lpstr>
      <vt:lpstr>Dispute Resolution</vt:lpstr>
      <vt:lpstr> Credit. </vt:lpstr>
      <vt:lpstr>Team Dynamics</vt:lpstr>
      <vt:lpstr>4 Phases</vt:lpstr>
      <vt:lpstr>Forming</vt:lpstr>
      <vt:lpstr>Storming</vt:lpstr>
      <vt:lpstr>Norming</vt:lpstr>
      <vt:lpstr>Performing</vt:lpstr>
      <vt:lpstr>Type indicator from http://en.wikipedia.org/wiki/Myers-Briggs_Type_Indicator</vt:lpstr>
      <vt:lpstr>Personality Dichotomies </vt:lpstr>
      <vt:lpstr>Personality and teamwork</vt:lpstr>
      <vt:lpstr>Extravert/Introvert</vt:lpstr>
      <vt:lpstr>Sensing/intuition </vt:lpstr>
      <vt:lpstr>Thinking/Feeling</vt:lpstr>
      <vt:lpstr>Judging/Perceiving</vt:lpstr>
      <vt:lpstr>The Sixteen Types     </vt:lpstr>
      <vt:lpstr>The Conclusion</vt:lpstr>
      <vt:lpstr>Team members</vt:lpstr>
      <vt:lpstr>Responsibility</vt:lpstr>
    </vt:vector>
  </TitlesOfParts>
  <Company>Concordia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Dynamics</dc:title>
  <dc:creator>Terry Fancott</dc:creator>
  <cp:lastModifiedBy>Terrill  Fancott</cp:lastModifiedBy>
  <cp:revision>12</cp:revision>
  <dcterms:created xsi:type="dcterms:W3CDTF">2014-01-02T01:45:52Z</dcterms:created>
  <dcterms:modified xsi:type="dcterms:W3CDTF">2016-01-05T01:08:11Z</dcterms:modified>
</cp:coreProperties>
</file>