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00" y="-10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44"/>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16-09-05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16-09-05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16-09-05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16-09-05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registrar.concordia.ca/calendar/71/sec71.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341 Project Explanation</a:t>
            </a:r>
            <a:endParaRPr lang="en-CA" dirty="0"/>
          </a:p>
        </p:txBody>
      </p:sp>
      <p:sp>
        <p:nvSpPr>
          <p:cNvPr id="3" name="Subtitle 2"/>
          <p:cNvSpPr>
            <a:spLocks noGrp="1"/>
          </p:cNvSpPr>
          <p:nvPr>
            <p:ph type="subTitle" idx="1"/>
          </p:nvPr>
        </p:nvSpPr>
        <p:spPr/>
        <p:txBody>
          <a:bodyPr/>
          <a:lstStyle/>
          <a:p>
            <a:r>
              <a:rPr lang="en-US" dirty="0" smtClean="0"/>
              <a:t>Explanatory Notes </a:t>
            </a:r>
          </a:p>
          <a:p>
            <a:r>
              <a:rPr lang="en-US" dirty="0" smtClean="0"/>
              <a:t> </a:t>
            </a:r>
            <a:endParaRPr lang="en-CA" dirty="0"/>
          </a:p>
        </p:txBody>
      </p:sp>
    </p:spTree>
    <p:extLst>
      <p:ext uri="{BB962C8B-B14F-4D97-AF65-F5344CB8AC3E}">
        <p14:creationId xmlns:p14="http://schemas.microsoft.com/office/powerpoint/2010/main" val="41275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0"/>
            <a:ext cx="7696200" cy="678647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CA" sz="4000" u="sng" dirty="0" smtClean="0">
                <a:solidFill>
                  <a:schemeClr val="accent2"/>
                </a:solidFill>
                <a:latin typeface="CMSS12"/>
              </a:rPr>
              <a:t>341 Term </a:t>
            </a:r>
            <a:r>
              <a:rPr lang="en-CA" sz="4000" u="sng" dirty="0">
                <a:solidFill>
                  <a:schemeClr val="accent2"/>
                </a:solidFill>
                <a:latin typeface="CMSS12"/>
              </a:rPr>
              <a:t>Project</a:t>
            </a:r>
          </a:p>
          <a:p>
            <a:r>
              <a:rPr lang="en-CA" sz="2400" dirty="0">
                <a:solidFill>
                  <a:srgbClr val="000000"/>
                </a:solidFill>
                <a:latin typeface="CMSS10"/>
              </a:rPr>
              <a:t>The project is a </a:t>
            </a:r>
            <a:r>
              <a:rPr lang="en-CA" sz="2400" dirty="0">
                <a:solidFill>
                  <a:srgbClr val="FF0000"/>
                </a:solidFill>
                <a:latin typeface="CMSSBX10"/>
              </a:rPr>
              <a:t>Personal </a:t>
            </a:r>
            <a:r>
              <a:rPr lang="en-US" sz="2400" b="1" dirty="0"/>
              <a:t>Multi-Year Program planner</a:t>
            </a:r>
            <a:r>
              <a:rPr lang="en-US" sz="2400" dirty="0"/>
              <a:t> </a:t>
            </a:r>
            <a:r>
              <a:rPr lang="en-CA" sz="2400" dirty="0" smtClean="0">
                <a:solidFill>
                  <a:srgbClr val="000000"/>
                </a:solidFill>
                <a:latin typeface="CMSS10"/>
              </a:rPr>
              <a:t>.</a:t>
            </a:r>
          </a:p>
          <a:p>
            <a:endParaRPr lang="en-CA" sz="2400" dirty="0">
              <a:solidFill>
                <a:srgbClr val="000000"/>
              </a:solidFill>
              <a:latin typeface="CMSS10"/>
            </a:endParaRPr>
          </a:p>
          <a:p>
            <a:r>
              <a:rPr lang="en-CA" sz="2400" dirty="0" smtClean="0">
                <a:solidFill>
                  <a:srgbClr val="000000"/>
                </a:solidFill>
                <a:latin typeface="CMSS10"/>
              </a:rPr>
              <a:t>Users (student) log on and activate schedule analysis based on their academic records</a:t>
            </a:r>
          </a:p>
          <a:p>
            <a:r>
              <a:rPr lang="en-CA" sz="2400" dirty="0" smtClean="0">
                <a:solidFill>
                  <a:srgbClr val="000000"/>
                </a:solidFill>
                <a:latin typeface="CMSS10"/>
              </a:rPr>
              <a:t>Users enter personal constraints: change of option, time or load preferences</a:t>
            </a:r>
            <a:r>
              <a:rPr lang="en-CA" sz="2400" dirty="0">
                <a:solidFill>
                  <a:srgbClr val="000000"/>
                </a:solidFill>
                <a:latin typeface="CMSS10"/>
              </a:rPr>
              <a:t> </a:t>
            </a:r>
            <a:r>
              <a:rPr lang="nn-NO" sz="2400" dirty="0" err="1">
                <a:solidFill>
                  <a:srgbClr val="000000"/>
                </a:solidFill>
                <a:latin typeface="CMSS10"/>
              </a:rPr>
              <a:t>e</a:t>
            </a:r>
            <a:r>
              <a:rPr lang="nn-NO" sz="2400" dirty="0" err="1" smtClean="0">
                <a:solidFill>
                  <a:srgbClr val="000000"/>
                </a:solidFill>
                <a:latin typeface="CMSS10"/>
              </a:rPr>
              <a:t>.g</a:t>
            </a:r>
            <a:r>
              <a:rPr lang="nn-NO" sz="2400" dirty="0" smtClean="0">
                <a:solidFill>
                  <a:srgbClr val="000000"/>
                </a:solidFill>
                <a:latin typeface="CMSS10"/>
              </a:rPr>
              <a:t>.: </a:t>
            </a:r>
            <a:r>
              <a:rPr lang="nn-NO" sz="2400" dirty="0" err="1" smtClean="0">
                <a:solidFill>
                  <a:srgbClr val="000000"/>
                </a:solidFill>
                <a:latin typeface="CMSS10"/>
              </a:rPr>
              <a:t>prefer</a:t>
            </a:r>
            <a:r>
              <a:rPr lang="nn-NO" sz="2400" dirty="0" smtClean="0">
                <a:solidFill>
                  <a:srgbClr val="000000"/>
                </a:solidFill>
                <a:latin typeface="CMSS10"/>
              </a:rPr>
              <a:t> Mon/</a:t>
            </a:r>
            <a:r>
              <a:rPr lang="nn-NO" sz="2400" dirty="0" err="1" smtClean="0">
                <a:solidFill>
                  <a:srgbClr val="000000"/>
                </a:solidFill>
                <a:latin typeface="CMSS10"/>
              </a:rPr>
              <a:t>Wed</a:t>
            </a:r>
            <a:r>
              <a:rPr lang="nn-NO" sz="2400" dirty="0" smtClean="0">
                <a:solidFill>
                  <a:srgbClr val="000000"/>
                </a:solidFill>
                <a:latin typeface="CMSS10"/>
              </a:rPr>
              <a:t>/Fri; no </a:t>
            </a:r>
            <a:r>
              <a:rPr lang="nn-NO" sz="2400" dirty="0" err="1" smtClean="0">
                <a:solidFill>
                  <a:srgbClr val="000000"/>
                </a:solidFill>
                <a:latin typeface="CMSS10"/>
              </a:rPr>
              <a:t>evenings</a:t>
            </a:r>
            <a:r>
              <a:rPr lang="nn-NO" sz="2400" dirty="0" smtClean="0">
                <a:solidFill>
                  <a:srgbClr val="000000"/>
                </a:solidFill>
                <a:latin typeface="CMSS10"/>
              </a:rPr>
              <a:t>. 4 </a:t>
            </a:r>
            <a:r>
              <a:rPr lang="nn-NO" sz="2400" dirty="0" err="1" smtClean="0">
                <a:solidFill>
                  <a:srgbClr val="000000"/>
                </a:solidFill>
                <a:latin typeface="CMSS10"/>
              </a:rPr>
              <a:t>course</a:t>
            </a:r>
            <a:r>
              <a:rPr lang="nn-NO" sz="2400" dirty="0" smtClean="0">
                <a:solidFill>
                  <a:srgbClr val="000000"/>
                </a:solidFill>
                <a:latin typeface="CMSS10"/>
              </a:rPr>
              <a:t> </a:t>
            </a:r>
            <a:r>
              <a:rPr lang="nn-NO" sz="2400" dirty="0" err="1" smtClean="0">
                <a:solidFill>
                  <a:srgbClr val="000000"/>
                </a:solidFill>
                <a:latin typeface="CMSS10"/>
              </a:rPr>
              <a:t>load</a:t>
            </a:r>
            <a:r>
              <a:rPr lang="nn-NO" sz="2400" dirty="0" smtClean="0">
                <a:solidFill>
                  <a:srgbClr val="000000"/>
                </a:solidFill>
                <a:latin typeface="CMSS10"/>
              </a:rPr>
              <a:t>.</a:t>
            </a:r>
          </a:p>
          <a:p>
            <a:endParaRPr lang="nn-NO" sz="2400" dirty="0" smtClean="0">
              <a:solidFill>
                <a:srgbClr val="000000"/>
              </a:solidFill>
              <a:latin typeface="CMSS10"/>
            </a:endParaRPr>
          </a:p>
          <a:p>
            <a:r>
              <a:rPr lang="en-CA" sz="2400" dirty="0" smtClean="0">
                <a:solidFill>
                  <a:srgbClr val="000000"/>
                </a:solidFill>
                <a:latin typeface="CMSS10"/>
              </a:rPr>
              <a:t>The software constructs a Multi-year schedule that:</a:t>
            </a:r>
          </a:p>
          <a:p>
            <a:pPr marL="457200" indent="-457200">
              <a:buAutoNum type="arabicPlain"/>
            </a:pPr>
            <a:r>
              <a:rPr lang="en-CA" sz="2400" dirty="0" smtClean="0">
                <a:solidFill>
                  <a:srgbClr val="000000"/>
                </a:solidFill>
                <a:latin typeface="CMSS10"/>
              </a:rPr>
              <a:t>Conforms </a:t>
            </a:r>
            <a:r>
              <a:rPr lang="en-CA" sz="2400" dirty="0">
                <a:solidFill>
                  <a:srgbClr val="000000"/>
                </a:solidFill>
                <a:latin typeface="CMSS10"/>
              </a:rPr>
              <a:t>to the Software Engineering </a:t>
            </a:r>
            <a:r>
              <a:rPr lang="en-CA" sz="2400" dirty="0" smtClean="0">
                <a:solidFill>
                  <a:srgbClr val="000000"/>
                </a:solidFill>
                <a:latin typeface="CMSS10"/>
              </a:rPr>
              <a:t>program</a:t>
            </a:r>
          </a:p>
          <a:p>
            <a:pPr marL="457200" indent="-457200">
              <a:buAutoNum type="arabicPlain"/>
            </a:pPr>
            <a:r>
              <a:rPr lang="en-CA" sz="2400" dirty="0" smtClean="0">
                <a:solidFill>
                  <a:srgbClr val="000000"/>
                </a:solidFill>
                <a:latin typeface="CMSS10"/>
              </a:rPr>
              <a:t>Builds on the academic record of the user</a:t>
            </a:r>
          </a:p>
          <a:p>
            <a:pPr marL="457200" indent="-457200">
              <a:buAutoNum type="arabicPlain"/>
            </a:pPr>
            <a:r>
              <a:rPr lang="en-CA" sz="2400" dirty="0" smtClean="0">
                <a:solidFill>
                  <a:srgbClr val="000000"/>
                </a:solidFill>
                <a:latin typeface="CMSS10"/>
              </a:rPr>
              <a:t>Optimizes sequencing for prerequisite strings</a:t>
            </a:r>
          </a:p>
          <a:p>
            <a:pPr marL="457200" indent="-457200">
              <a:buAutoNum type="arabicPlain"/>
            </a:pPr>
            <a:r>
              <a:rPr lang="en-CA" sz="2400" dirty="0" smtClean="0">
                <a:solidFill>
                  <a:srgbClr val="000000"/>
                </a:solidFill>
                <a:latin typeface="CMSS10"/>
              </a:rPr>
              <a:t>Satisfies prerequisites and any SE requirements</a:t>
            </a:r>
          </a:p>
          <a:p>
            <a:pPr marL="457200" indent="-457200">
              <a:buFontTx/>
              <a:buAutoNum type="arabicPlain"/>
            </a:pPr>
            <a:r>
              <a:rPr lang="en-CA" sz="2400" dirty="0">
                <a:solidFill>
                  <a:srgbClr val="000000"/>
                </a:solidFill>
                <a:latin typeface="CMSS10"/>
              </a:rPr>
              <a:t>Attempts to satisfy </a:t>
            </a:r>
            <a:r>
              <a:rPr lang="en-CA" sz="2400" dirty="0" smtClean="0">
                <a:solidFill>
                  <a:srgbClr val="000000"/>
                </a:solidFill>
                <a:latin typeface="CMSS10"/>
              </a:rPr>
              <a:t>user constraints </a:t>
            </a:r>
            <a:r>
              <a:rPr lang="en-CA" sz="2400" dirty="0">
                <a:solidFill>
                  <a:srgbClr val="000000"/>
                </a:solidFill>
                <a:latin typeface="CMSS10"/>
              </a:rPr>
              <a:t>and preferences</a:t>
            </a:r>
          </a:p>
          <a:p>
            <a:pPr marL="457200" indent="-457200">
              <a:buAutoNum type="arabicPlain"/>
            </a:pPr>
            <a:endParaRPr lang="en-CA" sz="2400" dirty="0" smtClean="0">
              <a:solidFill>
                <a:srgbClr val="000000"/>
              </a:solidFill>
              <a:latin typeface="CMSS10"/>
            </a:endParaRPr>
          </a:p>
          <a:p>
            <a:pPr marL="457200" indent="-457200">
              <a:buAutoNum type="arabicPlain"/>
            </a:pPr>
            <a:endParaRPr lang="en-CA" sz="2400" dirty="0">
              <a:solidFill>
                <a:srgbClr val="000000"/>
              </a:solidFill>
              <a:latin typeface="CMSS10"/>
            </a:endParaRPr>
          </a:p>
          <a:p>
            <a:r>
              <a:rPr lang="en-CA" sz="1100" dirty="0">
                <a:solidFill>
                  <a:srgbClr val="FFFFFF"/>
                </a:solidFill>
                <a:latin typeface="CMSS8"/>
              </a:rPr>
              <a:t>2 </a:t>
            </a:r>
            <a:r>
              <a:rPr lang="en-CA" sz="1100" dirty="0" smtClean="0">
                <a:solidFill>
                  <a:srgbClr val="FFFFFF"/>
                </a:solidFill>
                <a:latin typeface="CMSS8"/>
              </a:rPr>
              <a:t>	</a:t>
            </a:r>
            <a:r>
              <a:rPr lang="en-CA" sz="800" dirty="0" smtClean="0">
                <a:solidFill>
                  <a:srgbClr val="FFFF97"/>
                </a:solidFill>
                <a:latin typeface="CMSS8"/>
              </a:rPr>
              <a:t>SOEN </a:t>
            </a:r>
            <a:r>
              <a:rPr lang="en-CA" sz="800" dirty="0">
                <a:solidFill>
                  <a:srgbClr val="FFFF97"/>
                </a:solidFill>
                <a:latin typeface="CMSS8"/>
              </a:rPr>
              <a:t>341 Term Project </a:t>
            </a:r>
            <a:r>
              <a:rPr lang="en-CA" sz="800" dirty="0" smtClean="0">
                <a:solidFill>
                  <a:srgbClr val="FFFF97"/>
                </a:solidFill>
                <a:latin typeface="CMSS8"/>
              </a:rPr>
              <a:t>27/7</a:t>
            </a:r>
            <a:endParaRPr lang="en-CA" dirty="0"/>
          </a:p>
        </p:txBody>
      </p:sp>
    </p:spTree>
    <p:extLst>
      <p:ext uri="{BB962C8B-B14F-4D97-AF65-F5344CB8AC3E}">
        <p14:creationId xmlns:p14="http://schemas.microsoft.com/office/powerpoint/2010/main" val="35502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924800" cy="5878533"/>
          </a:xfrm>
          <a:prstGeom prst="rect">
            <a:avLst/>
          </a:prstGeom>
        </p:spPr>
        <p:txBody>
          <a:bodyPr wrap="square">
            <a:spAutoFit/>
          </a:bodyPr>
          <a:lstStyle/>
          <a:p>
            <a:r>
              <a:rPr lang="en-CA" sz="3200" u="sng" dirty="0">
                <a:solidFill>
                  <a:schemeClr val="accent2"/>
                </a:solidFill>
                <a:latin typeface="CMSS12"/>
              </a:rPr>
              <a:t>General </a:t>
            </a:r>
            <a:r>
              <a:rPr lang="en-CA" sz="3200" u="sng" dirty="0" smtClean="0">
                <a:solidFill>
                  <a:schemeClr val="accent2"/>
                </a:solidFill>
                <a:latin typeface="CMSS12"/>
              </a:rPr>
              <a:t>Requirements</a:t>
            </a:r>
            <a:endParaRPr lang="en-CA" sz="3200" u="sng" dirty="0">
              <a:solidFill>
                <a:schemeClr val="accent2"/>
              </a:solidFill>
              <a:latin typeface="CMSS12"/>
            </a:endParaRPr>
          </a:p>
          <a:p>
            <a:r>
              <a:rPr lang="en-CA" sz="2400" dirty="0">
                <a:solidFill>
                  <a:srgbClr val="000000"/>
                </a:solidFill>
                <a:latin typeface="CMSS10"/>
              </a:rPr>
              <a:t>The program uses data provided in the </a:t>
            </a:r>
            <a:r>
              <a:rPr lang="en-CA" sz="2400" dirty="0" smtClean="0">
                <a:solidFill>
                  <a:srgbClr val="000000"/>
                </a:solidFill>
                <a:latin typeface="CMSS10"/>
              </a:rPr>
              <a:t>files </a:t>
            </a:r>
            <a:r>
              <a:rPr lang="en-CA" sz="2400" dirty="0">
                <a:solidFill>
                  <a:srgbClr val="000000"/>
                </a:solidFill>
                <a:latin typeface="CMSS10"/>
              </a:rPr>
              <a:t>described below:</a:t>
            </a:r>
          </a:p>
          <a:p>
            <a:r>
              <a:rPr lang="en-CA" sz="800" dirty="0" smtClean="0">
                <a:solidFill>
                  <a:srgbClr val="FFFFFF"/>
                </a:solidFill>
                <a:latin typeface="CMSS8"/>
              </a:rPr>
              <a:t>1)1 </a:t>
            </a:r>
            <a:r>
              <a:rPr lang="en-CA" dirty="0" smtClean="0">
                <a:solidFill>
                  <a:srgbClr val="000000"/>
                </a:solidFill>
                <a:latin typeface="CMSS10"/>
              </a:rPr>
              <a:t>1) A  file </a:t>
            </a:r>
            <a:r>
              <a:rPr lang="en-CA" dirty="0">
                <a:solidFill>
                  <a:srgbClr val="000000"/>
                </a:solidFill>
                <a:latin typeface="CMSS10"/>
              </a:rPr>
              <a:t>containing descriptions of all software engineering and computer</a:t>
            </a:r>
          </a:p>
          <a:p>
            <a:r>
              <a:rPr lang="en-CA" dirty="0">
                <a:solidFill>
                  <a:srgbClr val="000000"/>
                </a:solidFill>
                <a:latin typeface="CMSS10"/>
              </a:rPr>
              <a:t>science course and lab sections </a:t>
            </a:r>
            <a:r>
              <a:rPr lang="en-CA" dirty="0" smtClean="0">
                <a:solidFill>
                  <a:srgbClr val="000000"/>
                </a:solidFill>
                <a:latin typeface="CMSS10"/>
              </a:rPr>
              <a:t>offered </a:t>
            </a:r>
            <a:r>
              <a:rPr lang="en-CA" dirty="0">
                <a:solidFill>
                  <a:srgbClr val="000000"/>
                </a:solidFill>
                <a:latin typeface="CMSS10"/>
              </a:rPr>
              <a:t>in the </a:t>
            </a:r>
            <a:r>
              <a:rPr lang="en-CA" dirty="0" smtClean="0">
                <a:solidFill>
                  <a:srgbClr val="000000"/>
                </a:solidFill>
                <a:latin typeface="CMSS10"/>
              </a:rPr>
              <a:t>current academic </a:t>
            </a:r>
            <a:r>
              <a:rPr lang="en-CA" dirty="0">
                <a:solidFill>
                  <a:srgbClr val="000000"/>
                </a:solidFill>
                <a:latin typeface="CMSS10"/>
              </a:rPr>
              <a:t>year </a:t>
            </a:r>
            <a:r>
              <a:rPr lang="en-CA" dirty="0" smtClean="0">
                <a:solidFill>
                  <a:srgbClr val="000000"/>
                </a:solidFill>
                <a:latin typeface="CMSS10"/>
              </a:rPr>
              <a:t>.</a:t>
            </a:r>
            <a:endParaRPr lang="en-CA" dirty="0">
              <a:solidFill>
                <a:srgbClr val="000000"/>
              </a:solidFill>
              <a:latin typeface="CMSS10"/>
            </a:endParaRPr>
          </a:p>
          <a:p>
            <a:r>
              <a:rPr lang="en-CA" dirty="0">
                <a:solidFill>
                  <a:srgbClr val="000000"/>
                </a:solidFill>
                <a:latin typeface="CMSS10"/>
              </a:rPr>
              <a:t>You can construct this </a:t>
            </a:r>
            <a:r>
              <a:rPr lang="en-CA" dirty="0" smtClean="0">
                <a:solidFill>
                  <a:srgbClr val="000000"/>
                </a:solidFill>
                <a:latin typeface="CMSS10"/>
              </a:rPr>
              <a:t>file </a:t>
            </a:r>
            <a:r>
              <a:rPr lang="en-CA" dirty="0">
                <a:solidFill>
                  <a:srgbClr val="000000"/>
                </a:solidFill>
                <a:latin typeface="CMSS10"/>
              </a:rPr>
              <a:t>by downloading data from</a:t>
            </a:r>
          </a:p>
          <a:p>
            <a:r>
              <a:rPr lang="en-CA" dirty="0" smtClean="0">
                <a:solidFill>
                  <a:srgbClr val="000000"/>
                </a:solidFill>
                <a:latin typeface="CMTT10"/>
              </a:rPr>
              <a:t>	http</a:t>
            </a:r>
            <a:r>
              <a:rPr lang="en-CA" dirty="0">
                <a:solidFill>
                  <a:srgbClr val="000000"/>
                </a:solidFill>
                <a:latin typeface="CMTT10"/>
              </a:rPr>
              <a:t>://regsis.concordia.ca/class_schedule/ww701.html</a:t>
            </a:r>
            <a:r>
              <a:rPr lang="en-CA" dirty="0">
                <a:solidFill>
                  <a:srgbClr val="000000"/>
                </a:solidFill>
                <a:latin typeface="CMSS10"/>
              </a:rPr>
              <a:t>. </a:t>
            </a:r>
            <a:endParaRPr lang="en-CA" dirty="0" smtClean="0">
              <a:solidFill>
                <a:srgbClr val="000000"/>
              </a:solidFill>
              <a:latin typeface="CMSS10"/>
            </a:endParaRPr>
          </a:p>
          <a:p>
            <a:r>
              <a:rPr lang="en-CA" dirty="0" smtClean="0">
                <a:solidFill>
                  <a:srgbClr val="000000"/>
                </a:solidFill>
                <a:latin typeface="CMSS10"/>
              </a:rPr>
              <a:t>	Include </a:t>
            </a:r>
            <a:r>
              <a:rPr lang="en-CA" dirty="0">
                <a:solidFill>
                  <a:srgbClr val="000000"/>
                </a:solidFill>
                <a:latin typeface="CMSS10"/>
              </a:rPr>
              <a:t>a </a:t>
            </a:r>
            <a:r>
              <a:rPr lang="en-CA" dirty="0" smtClean="0">
                <a:solidFill>
                  <a:srgbClr val="000000"/>
                </a:solidFill>
                <a:latin typeface="CMSS10"/>
              </a:rPr>
              <a:t>file </a:t>
            </a:r>
            <a:r>
              <a:rPr lang="en-CA" dirty="0">
                <a:solidFill>
                  <a:srgbClr val="000000"/>
                </a:solidFill>
                <a:latin typeface="CMSS10"/>
              </a:rPr>
              <a:t>of approved elective courses from </a:t>
            </a:r>
            <a:r>
              <a:rPr lang="en-CA" dirty="0" smtClean="0">
                <a:solidFill>
                  <a:srgbClr val="000000"/>
                </a:solidFill>
                <a:latin typeface="CMSS10"/>
              </a:rPr>
              <a:t>outside ENCS.</a:t>
            </a:r>
          </a:p>
          <a:p>
            <a:endParaRPr lang="en-CA" dirty="0">
              <a:solidFill>
                <a:srgbClr val="000000"/>
              </a:solidFill>
              <a:latin typeface="CMSS10"/>
            </a:endParaRPr>
          </a:p>
          <a:p>
            <a:r>
              <a:rPr lang="en-CA" sz="800" dirty="0">
                <a:solidFill>
                  <a:srgbClr val="FFFFFF"/>
                </a:solidFill>
                <a:latin typeface="CMSS8"/>
              </a:rPr>
              <a:t>2 </a:t>
            </a:r>
            <a:r>
              <a:rPr lang="en-CA" dirty="0" smtClean="0">
                <a:solidFill>
                  <a:srgbClr val="000000"/>
                </a:solidFill>
                <a:latin typeface="CMSS10"/>
              </a:rPr>
              <a:t>2) A file </a:t>
            </a:r>
            <a:r>
              <a:rPr lang="en-CA" dirty="0">
                <a:solidFill>
                  <a:srgbClr val="000000"/>
                </a:solidFill>
                <a:latin typeface="CMSS10"/>
              </a:rPr>
              <a:t>containing all courses required for the program and its options,</a:t>
            </a:r>
          </a:p>
          <a:p>
            <a:r>
              <a:rPr lang="en-CA" dirty="0">
                <a:solidFill>
                  <a:srgbClr val="000000"/>
                </a:solidFill>
                <a:latin typeface="CMSS10"/>
              </a:rPr>
              <a:t>with their prerequisites. This </a:t>
            </a:r>
            <a:r>
              <a:rPr lang="en-CA" dirty="0" smtClean="0">
                <a:solidFill>
                  <a:srgbClr val="000000"/>
                </a:solidFill>
                <a:latin typeface="CMSS10"/>
              </a:rPr>
              <a:t>file </a:t>
            </a:r>
            <a:r>
              <a:rPr lang="en-CA" dirty="0">
                <a:solidFill>
                  <a:srgbClr val="000000"/>
                </a:solidFill>
                <a:latin typeface="CMSS10"/>
              </a:rPr>
              <a:t>should be created by the team using</a:t>
            </a:r>
          </a:p>
          <a:p>
            <a:r>
              <a:rPr lang="en-CA" dirty="0">
                <a:solidFill>
                  <a:srgbClr val="000000"/>
                </a:solidFill>
                <a:latin typeface="CMSS10"/>
              </a:rPr>
              <a:t>information from </a:t>
            </a:r>
            <a:r>
              <a:rPr lang="en-CA" dirty="0" smtClean="0">
                <a:solidFill>
                  <a:srgbClr val="000000"/>
                </a:solidFill>
                <a:latin typeface="CMSS10"/>
              </a:rPr>
              <a:t>the current </a:t>
            </a:r>
            <a:r>
              <a:rPr lang="en-CA" dirty="0">
                <a:solidFill>
                  <a:srgbClr val="000000"/>
                </a:solidFill>
                <a:latin typeface="CMSS10"/>
              </a:rPr>
              <a:t>Undergraduate </a:t>
            </a:r>
            <a:r>
              <a:rPr lang="en-CA" dirty="0" smtClean="0">
                <a:solidFill>
                  <a:srgbClr val="000000"/>
                </a:solidFill>
                <a:latin typeface="CMSS10"/>
              </a:rPr>
              <a:t>Calendar. </a:t>
            </a:r>
          </a:p>
          <a:p>
            <a:r>
              <a:rPr lang="en-CA" dirty="0" smtClean="0">
                <a:solidFill>
                  <a:srgbClr val="000000"/>
                </a:solidFill>
                <a:latin typeface="CMSS10"/>
              </a:rPr>
              <a:t>You may choose </a:t>
            </a:r>
            <a:r>
              <a:rPr lang="en-CA" dirty="0">
                <a:solidFill>
                  <a:srgbClr val="000000"/>
                </a:solidFill>
                <a:latin typeface="CMSS10"/>
              </a:rPr>
              <a:t>to download some of this data from</a:t>
            </a:r>
          </a:p>
          <a:p>
            <a:r>
              <a:rPr lang="en-CA" dirty="0" smtClean="0">
                <a:solidFill>
                  <a:srgbClr val="000000"/>
                </a:solidFill>
                <a:latin typeface="CMTT10"/>
              </a:rPr>
              <a:t>	</a:t>
            </a:r>
            <a:r>
              <a:rPr lang="en-CA" dirty="0" smtClean="0">
                <a:solidFill>
                  <a:srgbClr val="000000"/>
                </a:solidFill>
                <a:latin typeface="CMTT10"/>
                <a:hlinkClick r:id="rId2"/>
              </a:rPr>
              <a:t>http</a:t>
            </a:r>
            <a:r>
              <a:rPr lang="en-CA" dirty="0">
                <a:solidFill>
                  <a:srgbClr val="000000"/>
                </a:solidFill>
                <a:latin typeface="CMTT10"/>
                <a:hlinkClick r:id="rId2"/>
              </a:rPr>
              <a:t>://registrar.concordia.ca/calendar/71/sec71.html</a:t>
            </a:r>
            <a:r>
              <a:rPr lang="en-CA" dirty="0" smtClean="0">
                <a:solidFill>
                  <a:srgbClr val="000000"/>
                </a:solidFill>
                <a:latin typeface="CMSS10"/>
              </a:rPr>
              <a:t>.</a:t>
            </a:r>
          </a:p>
          <a:p>
            <a:endParaRPr lang="en-CA" dirty="0">
              <a:solidFill>
                <a:srgbClr val="000000"/>
              </a:solidFill>
              <a:latin typeface="CMSS10"/>
            </a:endParaRPr>
          </a:p>
          <a:p>
            <a:r>
              <a:rPr lang="en-CA" sz="800" dirty="0">
                <a:solidFill>
                  <a:srgbClr val="FFFFFF"/>
                </a:solidFill>
                <a:latin typeface="CMSS8"/>
              </a:rPr>
              <a:t>3 </a:t>
            </a:r>
            <a:r>
              <a:rPr lang="en-CA" dirty="0" smtClean="0">
                <a:solidFill>
                  <a:srgbClr val="000000"/>
                </a:solidFill>
                <a:latin typeface="CMSS10"/>
              </a:rPr>
              <a:t>3) A file </a:t>
            </a:r>
            <a:r>
              <a:rPr lang="en-CA" dirty="0">
                <a:solidFill>
                  <a:srgbClr val="000000"/>
                </a:solidFill>
                <a:latin typeface="CMSS10"/>
              </a:rPr>
              <a:t>containing a </a:t>
            </a:r>
            <a:r>
              <a:rPr lang="en-CA" dirty="0" smtClean="0">
                <a:solidFill>
                  <a:srgbClr val="000000"/>
                </a:solidFill>
                <a:latin typeface="CMSS10"/>
              </a:rPr>
              <a:t>sample set </a:t>
            </a:r>
            <a:r>
              <a:rPr lang="en-CA" dirty="0">
                <a:solidFill>
                  <a:srgbClr val="000000"/>
                </a:solidFill>
                <a:latin typeface="CMSS10"/>
              </a:rPr>
              <a:t>of </a:t>
            </a:r>
            <a:r>
              <a:rPr lang="en-CA" dirty="0" smtClean="0">
                <a:solidFill>
                  <a:srgbClr val="000000"/>
                </a:solidFill>
                <a:latin typeface="CMSS10"/>
              </a:rPr>
              <a:t>6 or more student academic records </a:t>
            </a:r>
            <a:r>
              <a:rPr lang="en-CA" dirty="0">
                <a:solidFill>
                  <a:srgbClr val="000000"/>
                </a:solidFill>
                <a:latin typeface="CMSS10"/>
              </a:rPr>
              <a:t>enrolled in the program. </a:t>
            </a:r>
            <a:r>
              <a:rPr lang="en-CA" dirty="0" smtClean="0">
                <a:solidFill>
                  <a:srgbClr val="000000"/>
                </a:solidFill>
                <a:latin typeface="CMSS10"/>
              </a:rPr>
              <a:t>Create this file fictitious names </a:t>
            </a:r>
            <a:r>
              <a:rPr lang="en-CA" dirty="0">
                <a:solidFill>
                  <a:srgbClr val="000000"/>
                </a:solidFill>
                <a:latin typeface="CMSS10"/>
              </a:rPr>
              <a:t>and </a:t>
            </a:r>
            <a:r>
              <a:rPr lang="en-CA" dirty="0" smtClean="0">
                <a:solidFill>
                  <a:srgbClr val="000000"/>
                </a:solidFill>
                <a:latin typeface="CMSS10"/>
              </a:rPr>
              <a:t>IDs. </a:t>
            </a:r>
            <a:r>
              <a:rPr lang="en-CA" dirty="0">
                <a:solidFill>
                  <a:srgbClr val="000000"/>
                </a:solidFill>
                <a:latin typeface="CMSSI10"/>
              </a:rPr>
              <a:t>Do not use real data for </a:t>
            </a:r>
            <a:r>
              <a:rPr lang="en-CA" dirty="0" smtClean="0">
                <a:solidFill>
                  <a:srgbClr val="000000"/>
                </a:solidFill>
                <a:latin typeface="CMSSI10"/>
              </a:rPr>
              <a:t>this file The academic records should conform to the Concordia standard  but ID numbers must be shorter, typically 4 digits.</a:t>
            </a:r>
            <a:endParaRPr lang="en-CA" dirty="0">
              <a:solidFill>
                <a:srgbClr val="000000"/>
              </a:solidFill>
              <a:latin typeface="CMSSI10"/>
            </a:endParaRPr>
          </a:p>
          <a:p>
            <a:r>
              <a:rPr lang="en-CA" sz="800" dirty="0">
                <a:solidFill>
                  <a:srgbClr val="FFFF97"/>
                </a:solidFill>
                <a:latin typeface="CMSS8"/>
              </a:rPr>
              <a:t>SOEN 341 Term Project 28/73</a:t>
            </a:r>
            <a:endParaRPr lang="en-CA" dirty="0"/>
          </a:p>
        </p:txBody>
      </p:sp>
    </p:spTree>
    <p:extLst>
      <p:ext uri="{BB962C8B-B14F-4D97-AF65-F5344CB8AC3E}">
        <p14:creationId xmlns:p14="http://schemas.microsoft.com/office/powerpoint/2010/main" val="139904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077200" cy="6717222"/>
          </a:xfrm>
          <a:prstGeom prst="rect">
            <a:avLst/>
          </a:prstGeom>
        </p:spPr>
        <p:txBody>
          <a:bodyPr wrap="square">
            <a:spAutoFit/>
          </a:bodyPr>
          <a:lstStyle/>
          <a:p>
            <a:r>
              <a:rPr lang="en-CA" sz="3600" u="sng" dirty="0">
                <a:solidFill>
                  <a:schemeClr val="accent2"/>
                </a:solidFill>
                <a:latin typeface="CMSS12"/>
              </a:rPr>
              <a:t>General Requirements </a:t>
            </a:r>
            <a:r>
              <a:rPr lang="en-CA" sz="3600" u="sng" dirty="0" smtClean="0">
                <a:solidFill>
                  <a:schemeClr val="accent2"/>
                </a:solidFill>
                <a:latin typeface="CMSS12"/>
              </a:rPr>
              <a:t>continued</a:t>
            </a:r>
            <a:endParaRPr lang="en-CA" sz="3600" u="sng" dirty="0">
              <a:solidFill>
                <a:schemeClr val="accent2"/>
              </a:solidFill>
              <a:latin typeface="CMSS12"/>
            </a:endParaRPr>
          </a:p>
          <a:p>
            <a:r>
              <a:rPr lang="en-CA" sz="2400" dirty="0">
                <a:solidFill>
                  <a:srgbClr val="000000"/>
                </a:solidFill>
                <a:latin typeface="CMSS10"/>
              </a:rPr>
              <a:t>The program will establish the set of courses to be taken in </a:t>
            </a:r>
            <a:r>
              <a:rPr lang="en-CA" sz="2400" dirty="0" smtClean="0">
                <a:solidFill>
                  <a:srgbClr val="000000"/>
                </a:solidFill>
                <a:latin typeface="CMSS10"/>
              </a:rPr>
              <a:t>all semesters following the input date. It will compute the best sequences corresponding to SOEN specifications of course availability, and engineering instructors where necessary.  It will take into account constraints specified </a:t>
            </a:r>
            <a:r>
              <a:rPr lang="en-CA" sz="2400" dirty="0">
                <a:solidFill>
                  <a:srgbClr val="000000"/>
                </a:solidFill>
                <a:latin typeface="CMSS10"/>
              </a:rPr>
              <a:t>by user (</a:t>
            </a:r>
            <a:r>
              <a:rPr lang="en-CA" sz="2400" dirty="0" smtClean="0">
                <a:solidFill>
                  <a:srgbClr val="000000"/>
                </a:solidFill>
                <a:latin typeface="CMSS10"/>
              </a:rPr>
              <a:t>day, evening</a:t>
            </a:r>
            <a:r>
              <a:rPr lang="en-CA" sz="2400" dirty="0">
                <a:solidFill>
                  <a:srgbClr val="000000"/>
                </a:solidFill>
                <a:latin typeface="CMSS10"/>
              </a:rPr>
              <a:t>, number of courses, excluded days or times</a:t>
            </a:r>
            <a:r>
              <a:rPr lang="en-CA" sz="2400" dirty="0" smtClean="0">
                <a:solidFill>
                  <a:srgbClr val="000000"/>
                </a:solidFill>
                <a:latin typeface="CMSS10"/>
              </a:rPr>
              <a:t>, summer courses, </a:t>
            </a:r>
            <a:r>
              <a:rPr lang="en-CA" sz="2400" dirty="0" err="1">
                <a:solidFill>
                  <a:srgbClr val="000000"/>
                </a:solidFill>
                <a:latin typeface="CMSS10"/>
              </a:rPr>
              <a:t>etc</a:t>
            </a:r>
            <a:r>
              <a:rPr lang="en-CA" sz="2400" dirty="0" smtClean="0">
                <a:solidFill>
                  <a:srgbClr val="000000"/>
                </a:solidFill>
                <a:latin typeface="CMSS10"/>
              </a:rPr>
              <a:t>).</a:t>
            </a:r>
          </a:p>
          <a:p>
            <a:endParaRPr lang="en-CA" sz="2400" dirty="0">
              <a:solidFill>
                <a:srgbClr val="000000"/>
              </a:solidFill>
              <a:latin typeface="CMSS10"/>
            </a:endParaRPr>
          </a:p>
          <a:p>
            <a:r>
              <a:rPr lang="en-CA" sz="2400" dirty="0">
                <a:solidFill>
                  <a:srgbClr val="000000"/>
                </a:solidFill>
                <a:latin typeface="CMSS10"/>
              </a:rPr>
              <a:t>The display should respond interactively to changes in the </a:t>
            </a:r>
            <a:r>
              <a:rPr lang="en-CA" sz="2400" dirty="0" smtClean="0">
                <a:solidFill>
                  <a:srgbClr val="000000"/>
                </a:solidFill>
                <a:latin typeface="CMSS10"/>
              </a:rPr>
              <a:t>constraints as </a:t>
            </a:r>
            <a:r>
              <a:rPr lang="en-CA" sz="2400" dirty="0">
                <a:solidFill>
                  <a:srgbClr val="000000"/>
                </a:solidFill>
                <a:latin typeface="CMSS10"/>
              </a:rPr>
              <a:t>they are entered</a:t>
            </a:r>
            <a:r>
              <a:rPr lang="en-CA" sz="2400" dirty="0" smtClean="0">
                <a:solidFill>
                  <a:srgbClr val="000000"/>
                </a:solidFill>
                <a:latin typeface="CMSS10"/>
              </a:rPr>
              <a:t>. A cache should store attempts, allowing the user to go back to previous results.</a:t>
            </a:r>
          </a:p>
          <a:p>
            <a:endParaRPr lang="en-CA" sz="2400" dirty="0">
              <a:solidFill>
                <a:srgbClr val="000000"/>
              </a:solidFill>
              <a:latin typeface="CMSS10"/>
            </a:endParaRPr>
          </a:p>
          <a:p>
            <a:r>
              <a:rPr lang="en-CA" sz="2400" dirty="0">
                <a:solidFill>
                  <a:srgbClr val="000000"/>
                </a:solidFill>
                <a:latin typeface="CMSS10"/>
              </a:rPr>
              <a:t>The software package should </a:t>
            </a:r>
            <a:r>
              <a:rPr lang="en-CA" sz="2400" dirty="0" smtClean="0">
                <a:solidFill>
                  <a:srgbClr val="000000"/>
                </a:solidFill>
                <a:latin typeface="CMSS10"/>
              </a:rPr>
              <a:t>offer a graphical interface that clearly illustrates the schedule and any other relevant information. Typically, course descriptions could be illustrated in pop-up windows.</a:t>
            </a:r>
            <a:endParaRPr lang="en-CA" sz="2400" dirty="0">
              <a:solidFill>
                <a:srgbClr val="000000"/>
              </a:solidFill>
              <a:latin typeface="CMSS10"/>
            </a:endParaRPr>
          </a:p>
          <a:p>
            <a:r>
              <a:rPr lang="en-CA" sz="1000" dirty="0">
                <a:solidFill>
                  <a:srgbClr val="FFFF97"/>
                </a:solidFill>
                <a:latin typeface="CMSS8"/>
              </a:rPr>
              <a:t>SOEN 341 </a:t>
            </a:r>
            <a:r>
              <a:rPr lang="en-CA" sz="1050" dirty="0">
                <a:solidFill>
                  <a:srgbClr val="FFFF97"/>
                </a:solidFill>
                <a:latin typeface="CMSS8"/>
              </a:rPr>
              <a:t>Term Project 29/73</a:t>
            </a:r>
            <a:endParaRPr lang="en-CA" sz="2800" dirty="0"/>
          </a:p>
        </p:txBody>
      </p:sp>
    </p:spTree>
    <p:extLst>
      <p:ext uri="{BB962C8B-B14F-4D97-AF65-F5344CB8AC3E}">
        <p14:creationId xmlns:p14="http://schemas.microsoft.com/office/powerpoint/2010/main" val="225353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684741" cy="4031873"/>
          </a:xfrm>
          <a:prstGeom prst="rect">
            <a:avLst/>
          </a:prstGeom>
        </p:spPr>
        <p:txBody>
          <a:bodyPr wrap="square">
            <a:spAutoFit/>
          </a:bodyPr>
          <a:lstStyle/>
          <a:p>
            <a:r>
              <a:rPr lang="en-CA" sz="3600" u="sng" dirty="0" smtClean="0">
                <a:solidFill>
                  <a:schemeClr val="accent2"/>
                </a:solidFill>
                <a:latin typeface="CMSS12"/>
              </a:rPr>
              <a:t>Deliverables</a:t>
            </a:r>
          </a:p>
          <a:p>
            <a:r>
              <a:rPr lang="en-CA" sz="3600" dirty="0">
                <a:latin typeface="CMSS8"/>
              </a:rPr>
              <a:t>SOEN </a:t>
            </a:r>
            <a:r>
              <a:rPr lang="en-CA" sz="3600" dirty="0" smtClean="0">
                <a:latin typeface="CMSS8"/>
              </a:rPr>
              <a:t>341-16 </a:t>
            </a:r>
            <a:r>
              <a:rPr lang="en-CA" sz="3600" dirty="0">
                <a:latin typeface="CMSS8"/>
              </a:rPr>
              <a:t>Term Project</a:t>
            </a:r>
            <a:endParaRPr lang="en-CA" sz="3600" dirty="0"/>
          </a:p>
          <a:p>
            <a:endParaRPr lang="en-CA" sz="3600" u="sng" dirty="0">
              <a:solidFill>
                <a:schemeClr val="accent2"/>
              </a:solidFill>
              <a:latin typeface="CMSS12"/>
            </a:endParaRPr>
          </a:p>
          <a:p>
            <a:r>
              <a:rPr lang="en-CA" sz="2800" dirty="0">
                <a:solidFill>
                  <a:srgbClr val="000000"/>
                </a:solidFill>
                <a:latin typeface="CMSS10"/>
              </a:rPr>
              <a:t>Deliverables are submitted by </a:t>
            </a:r>
            <a:r>
              <a:rPr lang="en-CA" sz="2800" dirty="0">
                <a:solidFill>
                  <a:srgbClr val="FF0000"/>
                </a:solidFill>
                <a:latin typeface="CMSSBX10"/>
              </a:rPr>
              <a:t>teams</a:t>
            </a:r>
            <a:r>
              <a:rPr lang="en-CA" sz="2800" dirty="0">
                <a:solidFill>
                  <a:srgbClr val="000000"/>
                </a:solidFill>
                <a:latin typeface="CMSS10"/>
              </a:rPr>
              <a:t>, not individuals.</a:t>
            </a:r>
          </a:p>
          <a:p>
            <a:r>
              <a:rPr lang="en-CA" sz="2400" dirty="0">
                <a:solidFill>
                  <a:srgbClr val="000000"/>
                </a:solidFill>
                <a:latin typeface="CMSS10"/>
              </a:rPr>
              <a:t>0 </a:t>
            </a:r>
            <a:r>
              <a:rPr lang="en-CA" sz="2400" dirty="0" smtClean="0">
                <a:solidFill>
                  <a:srgbClr val="000000"/>
                </a:solidFill>
                <a:latin typeface="CMSS10"/>
              </a:rPr>
              <a:t>	Team </a:t>
            </a:r>
            <a:r>
              <a:rPr lang="en-CA" sz="2400" dirty="0">
                <a:solidFill>
                  <a:srgbClr val="000000"/>
                </a:solidFill>
                <a:latin typeface="CMSS10"/>
              </a:rPr>
              <a:t>members and </a:t>
            </a:r>
            <a:r>
              <a:rPr lang="en-CA" sz="2400" dirty="0" smtClean="0">
                <a:solidFill>
                  <a:srgbClr val="000000"/>
                </a:solidFill>
                <a:latin typeface="CMSS10"/>
              </a:rPr>
              <a:t>domain diagram </a:t>
            </a:r>
            <a:r>
              <a:rPr lang="en-CA" sz="2400" dirty="0" smtClean="0">
                <a:solidFill>
                  <a:srgbClr val="000000"/>
                </a:solidFill>
                <a:latin typeface="CMSS10"/>
              </a:rPr>
              <a:t>September 14</a:t>
            </a:r>
            <a:endParaRPr lang="en-CA" sz="2400" dirty="0" smtClean="0">
              <a:solidFill>
                <a:srgbClr val="000000"/>
              </a:solidFill>
              <a:latin typeface="CMSS10"/>
            </a:endParaRPr>
          </a:p>
          <a:p>
            <a:r>
              <a:rPr lang="en-CA" sz="2400" dirty="0" smtClean="0">
                <a:solidFill>
                  <a:srgbClr val="000000"/>
                </a:solidFill>
                <a:latin typeface="CMSS10"/>
              </a:rPr>
              <a:t>1	Requirements</a:t>
            </a:r>
            <a:r>
              <a:rPr lang="en-CA" sz="2400" dirty="0">
                <a:solidFill>
                  <a:srgbClr val="000000"/>
                </a:solidFill>
                <a:latin typeface="CMSS10"/>
              </a:rPr>
              <a:t>, scope, and plan </a:t>
            </a:r>
            <a:r>
              <a:rPr lang="en-CA" sz="2400" dirty="0" smtClean="0">
                <a:solidFill>
                  <a:srgbClr val="000000"/>
                </a:solidFill>
                <a:latin typeface="CMSS10"/>
              </a:rPr>
              <a:t>	</a:t>
            </a:r>
            <a:r>
              <a:rPr lang="en-CA" sz="2400" dirty="0" smtClean="0">
                <a:solidFill>
                  <a:srgbClr val="000000"/>
                </a:solidFill>
                <a:latin typeface="CMSS10"/>
              </a:rPr>
              <a:t>October 12</a:t>
            </a:r>
            <a:endParaRPr lang="en-CA" sz="2400" dirty="0">
              <a:solidFill>
                <a:srgbClr val="000000"/>
              </a:solidFill>
              <a:latin typeface="CMSS10"/>
            </a:endParaRPr>
          </a:p>
          <a:p>
            <a:r>
              <a:rPr lang="en-CA" sz="2400" dirty="0">
                <a:solidFill>
                  <a:srgbClr val="000000"/>
                </a:solidFill>
                <a:latin typeface="CMSS10"/>
              </a:rPr>
              <a:t>2 </a:t>
            </a:r>
            <a:r>
              <a:rPr lang="en-CA" sz="2400" dirty="0" smtClean="0">
                <a:solidFill>
                  <a:srgbClr val="000000"/>
                </a:solidFill>
                <a:latin typeface="CMSS10"/>
              </a:rPr>
              <a:t>	Architecture </a:t>
            </a:r>
            <a:r>
              <a:rPr lang="en-CA" sz="2400" dirty="0">
                <a:solidFill>
                  <a:srgbClr val="000000"/>
                </a:solidFill>
                <a:latin typeface="CMSS10"/>
              </a:rPr>
              <a:t>and design </a:t>
            </a:r>
            <a:r>
              <a:rPr lang="en-CA" sz="2400" dirty="0" smtClean="0">
                <a:solidFill>
                  <a:srgbClr val="000000"/>
                </a:solidFill>
                <a:latin typeface="CMSS10"/>
              </a:rPr>
              <a:t>		</a:t>
            </a:r>
            <a:r>
              <a:rPr lang="en-CA" sz="2400" dirty="0" smtClean="0">
                <a:solidFill>
                  <a:srgbClr val="000000"/>
                </a:solidFill>
                <a:latin typeface="CMSS10"/>
              </a:rPr>
              <a:t>November 2</a:t>
            </a:r>
            <a:endParaRPr lang="en-CA" sz="2400" dirty="0">
              <a:solidFill>
                <a:srgbClr val="000000"/>
              </a:solidFill>
              <a:latin typeface="CMSS10"/>
            </a:endParaRPr>
          </a:p>
          <a:p>
            <a:r>
              <a:rPr lang="en-CA" sz="2400" dirty="0">
                <a:solidFill>
                  <a:srgbClr val="000000"/>
                </a:solidFill>
                <a:latin typeface="CMSS10"/>
              </a:rPr>
              <a:t>3 </a:t>
            </a:r>
            <a:r>
              <a:rPr lang="en-CA" sz="2400" dirty="0" smtClean="0">
                <a:solidFill>
                  <a:srgbClr val="000000"/>
                </a:solidFill>
                <a:latin typeface="CMSS10"/>
              </a:rPr>
              <a:t>	Implementation </a:t>
            </a:r>
            <a:r>
              <a:rPr lang="en-CA" sz="2400" dirty="0">
                <a:solidFill>
                  <a:srgbClr val="000000"/>
                </a:solidFill>
                <a:latin typeface="CMSS10"/>
              </a:rPr>
              <a:t>and test </a:t>
            </a:r>
            <a:r>
              <a:rPr lang="en-CA" sz="2400" dirty="0" smtClean="0">
                <a:solidFill>
                  <a:srgbClr val="000000"/>
                </a:solidFill>
                <a:latin typeface="CMSS10"/>
              </a:rPr>
              <a:t>results 	</a:t>
            </a:r>
            <a:r>
              <a:rPr lang="en-CA" sz="2400" dirty="0" smtClean="0">
                <a:solidFill>
                  <a:srgbClr val="000000"/>
                </a:solidFill>
                <a:latin typeface="CMSS10"/>
              </a:rPr>
              <a:t>November 23</a:t>
            </a:r>
            <a:endParaRPr lang="en-CA" sz="2400" dirty="0">
              <a:solidFill>
                <a:srgbClr val="000000"/>
              </a:solidFill>
              <a:latin typeface="CMSS10"/>
            </a:endParaRPr>
          </a:p>
          <a:p>
            <a:r>
              <a:rPr lang="en-CA" sz="2400" dirty="0" smtClean="0">
                <a:solidFill>
                  <a:srgbClr val="000000"/>
                </a:solidFill>
                <a:latin typeface="CMSS10"/>
              </a:rPr>
              <a:t>4	 </a:t>
            </a:r>
            <a:r>
              <a:rPr lang="en-CA" sz="2400" dirty="0">
                <a:solidFill>
                  <a:srgbClr val="000000"/>
                </a:solidFill>
                <a:latin typeface="CMSS10"/>
              </a:rPr>
              <a:t>Final submission </a:t>
            </a:r>
            <a:r>
              <a:rPr lang="en-CA" sz="2400" dirty="0" smtClean="0">
                <a:solidFill>
                  <a:srgbClr val="000000"/>
                </a:solidFill>
                <a:latin typeface="CMSS10"/>
              </a:rPr>
              <a:t>and demo	</a:t>
            </a:r>
            <a:r>
              <a:rPr lang="en-CA" sz="2400" dirty="0" smtClean="0">
                <a:solidFill>
                  <a:srgbClr val="000000"/>
                </a:solidFill>
                <a:latin typeface="CMSS10"/>
              </a:rPr>
              <a:t>December 2</a:t>
            </a:r>
            <a:endParaRPr lang="en-CA" sz="2400" dirty="0">
              <a:solidFill>
                <a:srgbClr val="000000"/>
              </a:solidFill>
              <a:latin typeface="CMSS10"/>
            </a:endParaRPr>
          </a:p>
        </p:txBody>
      </p:sp>
    </p:spTree>
    <p:extLst>
      <p:ext uri="{BB962C8B-B14F-4D97-AF65-F5344CB8AC3E}">
        <p14:creationId xmlns:p14="http://schemas.microsoft.com/office/powerpoint/2010/main" val="61611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229600" cy="5570756"/>
          </a:xfrm>
          <a:prstGeom prst="rect">
            <a:avLst/>
          </a:prstGeom>
        </p:spPr>
        <p:txBody>
          <a:bodyPr wrap="square">
            <a:spAutoFit/>
          </a:bodyPr>
          <a:lstStyle/>
          <a:p>
            <a:r>
              <a:rPr lang="en-CA" sz="2800" u="sng" dirty="0" smtClean="0">
                <a:solidFill>
                  <a:schemeClr val="accent2"/>
                </a:solidFill>
                <a:latin typeface="CMSS12"/>
              </a:rPr>
              <a:t>Deliverables</a:t>
            </a:r>
            <a:endParaRPr lang="en-CA" sz="2800" u="sng" dirty="0">
              <a:solidFill>
                <a:schemeClr val="accent2"/>
              </a:solidFill>
              <a:latin typeface="CMSS12"/>
            </a:endParaRPr>
          </a:p>
          <a:p>
            <a:r>
              <a:rPr lang="en-CA" sz="2000" dirty="0">
                <a:solidFill>
                  <a:srgbClr val="000000"/>
                </a:solidFill>
                <a:latin typeface="CMSS10"/>
              </a:rPr>
              <a:t>Deliverables consist of software and documents</a:t>
            </a:r>
          </a:p>
          <a:p>
            <a:r>
              <a:rPr lang="en-CA" sz="2000" dirty="0">
                <a:solidFill>
                  <a:srgbClr val="000000"/>
                </a:solidFill>
                <a:latin typeface="CMSS10"/>
              </a:rPr>
              <a:t>All materials must be submitted on the due </a:t>
            </a:r>
            <a:r>
              <a:rPr lang="en-CA" sz="2000" dirty="0" smtClean="0">
                <a:solidFill>
                  <a:srgbClr val="000000"/>
                </a:solidFill>
                <a:latin typeface="CMSS10"/>
              </a:rPr>
              <a:t>dates.</a:t>
            </a:r>
            <a:endParaRPr lang="en-CA" sz="2000" dirty="0">
              <a:solidFill>
                <a:srgbClr val="000000"/>
              </a:solidFill>
              <a:latin typeface="CMSS10"/>
            </a:endParaRPr>
          </a:p>
          <a:p>
            <a:r>
              <a:rPr lang="en-CA" sz="2000" dirty="0">
                <a:solidFill>
                  <a:srgbClr val="000000"/>
                </a:solidFill>
                <a:latin typeface="CMSS10"/>
              </a:rPr>
              <a:t>Instructor and tutor will review submissions and provide </a:t>
            </a:r>
            <a:r>
              <a:rPr lang="en-CA" sz="2000" dirty="0" smtClean="0">
                <a:solidFill>
                  <a:srgbClr val="000000"/>
                </a:solidFill>
                <a:latin typeface="CMSS10"/>
              </a:rPr>
              <a:t>feedback the same week.</a:t>
            </a:r>
          </a:p>
          <a:p>
            <a:endParaRPr lang="en-CA" sz="2000" dirty="0">
              <a:solidFill>
                <a:srgbClr val="000000"/>
              </a:solidFill>
              <a:latin typeface="CMSS10"/>
            </a:endParaRPr>
          </a:p>
          <a:p>
            <a:r>
              <a:rPr lang="en-CA" sz="2000" dirty="0">
                <a:solidFill>
                  <a:srgbClr val="000000"/>
                </a:solidFill>
                <a:latin typeface="CMSS10"/>
              </a:rPr>
              <a:t>You get a small mark (max. 5) for each deliverable</a:t>
            </a:r>
          </a:p>
          <a:p>
            <a:r>
              <a:rPr lang="en-CA" sz="2000" dirty="0">
                <a:solidFill>
                  <a:srgbClr val="000000"/>
                </a:solidFill>
                <a:latin typeface="CMSS10"/>
              </a:rPr>
              <a:t>You </a:t>
            </a:r>
            <a:r>
              <a:rPr lang="en-CA" sz="2000" dirty="0" smtClean="0">
                <a:solidFill>
                  <a:srgbClr val="000000"/>
                </a:solidFill>
                <a:latin typeface="CMSS10"/>
              </a:rPr>
              <a:t>will need to </a:t>
            </a:r>
            <a:r>
              <a:rPr lang="en-CA" sz="2000" dirty="0">
                <a:solidFill>
                  <a:srgbClr val="000000"/>
                </a:solidFill>
                <a:latin typeface="CMSS10"/>
              </a:rPr>
              <a:t>make changes, based on the feedback you </a:t>
            </a:r>
            <a:r>
              <a:rPr lang="en-CA" sz="2000" dirty="0" smtClean="0">
                <a:solidFill>
                  <a:srgbClr val="000000"/>
                </a:solidFill>
                <a:latin typeface="CMSS10"/>
              </a:rPr>
              <a:t>receive.</a:t>
            </a:r>
          </a:p>
          <a:p>
            <a:endParaRPr lang="en-CA" sz="2000" dirty="0">
              <a:solidFill>
                <a:srgbClr val="000000"/>
              </a:solidFill>
              <a:latin typeface="CMSS10"/>
            </a:endParaRPr>
          </a:p>
          <a:p>
            <a:r>
              <a:rPr lang="en-CA" sz="2000" dirty="0">
                <a:solidFill>
                  <a:srgbClr val="000000"/>
                </a:solidFill>
                <a:latin typeface="CMSS10"/>
              </a:rPr>
              <a:t>You get a larger mark (total 25) for materials in the </a:t>
            </a:r>
            <a:r>
              <a:rPr lang="en-CA" sz="2000" dirty="0" smtClean="0">
                <a:solidFill>
                  <a:srgbClr val="000000"/>
                </a:solidFill>
                <a:latin typeface="CMSS10"/>
              </a:rPr>
              <a:t>final submission, which will consist of the revised three deliverables packaged in an integrated report, together with a </a:t>
            </a:r>
            <a:r>
              <a:rPr lang="en-CA" sz="2000" dirty="0" smtClean="0">
                <a:solidFill>
                  <a:srgbClr val="000000"/>
                </a:solidFill>
                <a:latin typeface="CMSS10"/>
              </a:rPr>
              <a:t>demonstration of a working system..</a:t>
            </a:r>
            <a:endParaRPr lang="en-CA" sz="2000" dirty="0" smtClean="0">
              <a:solidFill>
                <a:srgbClr val="000000"/>
              </a:solidFill>
              <a:latin typeface="CMSS10"/>
            </a:endParaRPr>
          </a:p>
          <a:p>
            <a:endParaRPr lang="en-CA" sz="2000" dirty="0">
              <a:solidFill>
                <a:srgbClr val="000000"/>
              </a:solidFill>
              <a:latin typeface="CMSS10"/>
            </a:endParaRPr>
          </a:p>
          <a:p>
            <a:r>
              <a:rPr lang="en-CA" sz="2000" dirty="0" smtClean="0">
                <a:solidFill>
                  <a:srgbClr val="000000"/>
                </a:solidFill>
                <a:latin typeface="CMSS10"/>
              </a:rPr>
              <a:t> </a:t>
            </a:r>
            <a:r>
              <a:rPr lang="en-CA" sz="2000" b="1" dirty="0" smtClean="0">
                <a:solidFill>
                  <a:srgbClr val="000000"/>
                </a:solidFill>
                <a:latin typeface="CMSS10"/>
              </a:rPr>
              <a:t>Note that you must correct errors made in the deliverables if you do not wish to lose marks in the final report.</a:t>
            </a:r>
          </a:p>
          <a:p>
            <a:r>
              <a:rPr lang="en-CA" sz="2000" b="1" dirty="0" smtClean="0">
                <a:solidFill>
                  <a:srgbClr val="000000"/>
                </a:solidFill>
                <a:latin typeface="CMSS10"/>
              </a:rPr>
              <a:t>The demonstration of a working system will count for </a:t>
            </a:r>
            <a:r>
              <a:rPr lang="en-CA" sz="2000" b="1" dirty="0" smtClean="0">
                <a:solidFill>
                  <a:srgbClr val="000000"/>
                </a:solidFill>
                <a:latin typeface="CMSS10"/>
              </a:rPr>
              <a:t>30% of </a:t>
            </a:r>
            <a:r>
              <a:rPr lang="en-CA" sz="2000" b="1" dirty="0" smtClean="0">
                <a:solidFill>
                  <a:srgbClr val="000000"/>
                </a:solidFill>
                <a:latin typeface="CMSS10"/>
              </a:rPr>
              <a:t>this </a:t>
            </a:r>
            <a:r>
              <a:rPr lang="en-CA" sz="2000" b="1" dirty="0" err="1" smtClean="0">
                <a:solidFill>
                  <a:srgbClr val="000000"/>
                </a:solidFill>
                <a:latin typeface="CMSS10"/>
              </a:rPr>
              <a:t>mark.</a:t>
            </a:r>
            <a:r>
              <a:rPr lang="en-CA" sz="700" dirty="0" err="1" smtClean="0">
                <a:solidFill>
                  <a:srgbClr val="FFFF97"/>
                </a:solidFill>
                <a:latin typeface="CMSS8"/>
              </a:rPr>
              <a:t>SOEN</a:t>
            </a:r>
            <a:r>
              <a:rPr lang="en-CA" sz="700" dirty="0" smtClean="0">
                <a:solidFill>
                  <a:srgbClr val="FFFF97"/>
                </a:solidFill>
                <a:latin typeface="CMSS8"/>
              </a:rPr>
              <a:t> </a:t>
            </a:r>
            <a:r>
              <a:rPr lang="en-CA" sz="700" dirty="0">
                <a:solidFill>
                  <a:srgbClr val="FFFF97"/>
                </a:solidFill>
                <a:latin typeface="CMSS8"/>
              </a:rPr>
              <a:t>341 Term Project 31/73</a:t>
            </a:r>
            <a:endParaRPr lang="en-CA" sz="1600" dirty="0"/>
          </a:p>
        </p:txBody>
      </p:sp>
    </p:spTree>
    <p:extLst>
      <p:ext uri="{BB962C8B-B14F-4D97-AF65-F5344CB8AC3E}">
        <p14:creationId xmlns:p14="http://schemas.microsoft.com/office/powerpoint/2010/main" val="111492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82122"/>
            <a:ext cx="8001000" cy="5878532"/>
          </a:xfrm>
          <a:prstGeom prst="rect">
            <a:avLst/>
          </a:prstGeom>
        </p:spPr>
        <p:txBody>
          <a:bodyPr wrap="square">
            <a:spAutoFit/>
          </a:bodyPr>
          <a:lstStyle/>
          <a:p>
            <a:r>
              <a:rPr lang="en-CA" sz="3200" u="sng" dirty="0">
                <a:solidFill>
                  <a:schemeClr val="accent2"/>
                </a:solidFill>
                <a:latin typeface="CMSS12"/>
              </a:rPr>
              <a:t>Final Submission</a:t>
            </a:r>
          </a:p>
          <a:p>
            <a:r>
              <a:rPr lang="en-CA" sz="2400" dirty="0">
                <a:solidFill>
                  <a:srgbClr val="000000"/>
                </a:solidFill>
                <a:latin typeface="CMSS10"/>
              </a:rPr>
              <a:t>The </a:t>
            </a:r>
            <a:r>
              <a:rPr lang="en-CA" sz="2400" dirty="0" smtClean="0">
                <a:solidFill>
                  <a:srgbClr val="000000"/>
                </a:solidFill>
                <a:latin typeface="CMSS10"/>
              </a:rPr>
              <a:t>final </a:t>
            </a:r>
            <a:r>
              <a:rPr lang="en-CA" sz="2400" dirty="0">
                <a:solidFill>
                  <a:srgbClr val="000000"/>
                </a:solidFill>
                <a:latin typeface="CMSS10"/>
              </a:rPr>
              <a:t>submission consists of the software and the following documents:</a:t>
            </a:r>
          </a:p>
          <a:p>
            <a:r>
              <a:rPr lang="en-CA" sz="2400" dirty="0">
                <a:solidFill>
                  <a:srgbClr val="FF0000"/>
                </a:solidFill>
                <a:latin typeface="CMSSBX10"/>
              </a:rPr>
              <a:t>User Manual </a:t>
            </a:r>
            <a:r>
              <a:rPr lang="en-CA" sz="2400" dirty="0">
                <a:solidFill>
                  <a:srgbClr val="000000"/>
                </a:solidFill>
                <a:latin typeface="CMSS10"/>
              </a:rPr>
              <a:t>explains the operation of the program from a </a:t>
            </a:r>
            <a:r>
              <a:rPr lang="en-CA" sz="2400" dirty="0" smtClean="0">
                <a:solidFill>
                  <a:srgbClr val="000000"/>
                </a:solidFill>
                <a:latin typeface="CMSS10"/>
              </a:rPr>
              <a:t>user's perspective</a:t>
            </a:r>
            <a:endParaRPr lang="en-CA" sz="2400" dirty="0">
              <a:solidFill>
                <a:srgbClr val="000000"/>
              </a:solidFill>
              <a:latin typeface="CMSS10"/>
            </a:endParaRPr>
          </a:p>
          <a:p>
            <a:r>
              <a:rPr lang="en-CA" sz="2400" dirty="0">
                <a:solidFill>
                  <a:srgbClr val="FF0000"/>
                </a:solidFill>
                <a:latin typeface="CMSSBX10"/>
              </a:rPr>
              <a:t>Design Documents </a:t>
            </a:r>
            <a:r>
              <a:rPr lang="en-CA" sz="2400" dirty="0">
                <a:solidFill>
                  <a:srgbClr val="000000"/>
                </a:solidFill>
                <a:latin typeface="CMSS10"/>
              </a:rPr>
              <a:t>describe the design of the software</a:t>
            </a:r>
          </a:p>
          <a:p>
            <a:r>
              <a:rPr lang="en-CA" sz="2400" dirty="0">
                <a:solidFill>
                  <a:srgbClr val="FF0000"/>
                </a:solidFill>
                <a:latin typeface="CMSSBX10"/>
              </a:rPr>
              <a:t>Implementation Notes </a:t>
            </a:r>
            <a:r>
              <a:rPr lang="en-CA" sz="2400" dirty="0">
                <a:solidFill>
                  <a:srgbClr val="000000"/>
                </a:solidFill>
                <a:latin typeface="CMSS10"/>
              </a:rPr>
              <a:t>describe key features of the code, </a:t>
            </a:r>
            <a:r>
              <a:rPr lang="en-CA" sz="2400" dirty="0" smtClean="0">
                <a:solidFill>
                  <a:srgbClr val="000000"/>
                </a:solidFill>
                <a:latin typeface="CMSS10"/>
              </a:rPr>
              <a:t>problems encountered </a:t>
            </a:r>
            <a:r>
              <a:rPr lang="en-CA" sz="2400" dirty="0">
                <a:solidFill>
                  <a:srgbClr val="000000"/>
                </a:solidFill>
                <a:latin typeface="CMSS10"/>
              </a:rPr>
              <a:t>and their solutions, guidance for maintainers, . . .</a:t>
            </a:r>
          </a:p>
          <a:p>
            <a:r>
              <a:rPr lang="en-CA" sz="2400" dirty="0">
                <a:solidFill>
                  <a:srgbClr val="FF0000"/>
                </a:solidFill>
                <a:latin typeface="CMSSBX10"/>
              </a:rPr>
              <a:t>Test Report </a:t>
            </a:r>
            <a:r>
              <a:rPr lang="en-CA" sz="2400" dirty="0">
                <a:solidFill>
                  <a:srgbClr val="000000"/>
                </a:solidFill>
                <a:latin typeface="CMSS10"/>
              </a:rPr>
              <a:t>lists all tests and their </a:t>
            </a:r>
            <a:r>
              <a:rPr lang="en-CA" sz="2400" dirty="0" smtClean="0">
                <a:solidFill>
                  <a:srgbClr val="000000"/>
                </a:solidFill>
                <a:latin typeface="CMSS10"/>
              </a:rPr>
              <a:t>results</a:t>
            </a:r>
          </a:p>
          <a:p>
            <a:r>
              <a:rPr lang="en-CA" sz="2400" dirty="0" smtClean="0">
                <a:solidFill>
                  <a:srgbClr val="FF0000"/>
                </a:solidFill>
                <a:latin typeface="CMSSBX10"/>
              </a:rPr>
              <a:t>Demonstration </a:t>
            </a:r>
            <a:r>
              <a:rPr lang="en-CA" sz="2400" dirty="0" smtClean="0">
                <a:solidFill>
                  <a:srgbClr val="000000"/>
                </a:solidFill>
                <a:latin typeface="CMSS10"/>
              </a:rPr>
              <a:t>Display and demonstration of all functions of the working system</a:t>
            </a:r>
            <a:endParaRPr lang="en-CA" sz="2400" dirty="0">
              <a:solidFill>
                <a:srgbClr val="000000"/>
              </a:solidFill>
              <a:latin typeface="CMSS10"/>
            </a:endParaRPr>
          </a:p>
          <a:p>
            <a:r>
              <a:rPr lang="en-CA" sz="2400" dirty="0">
                <a:solidFill>
                  <a:srgbClr val="FF0000"/>
                </a:solidFill>
                <a:latin typeface="CMSSBX10"/>
              </a:rPr>
              <a:t>Source code </a:t>
            </a:r>
            <a:r>
              <a:rPr lang="en-CA" sz="2400" dirty="0">
                <a:solidFill>
                  <a:srgbClr val="000000"/>
                </a:solidFill>
                <a:latin typeface="CMSS10"/>
              </a:rPr>
              <a:t>consists of </a:t>
            </a:r>
            <a:r>
              <a:rPr lang="en-CA" sz="2400" dirty="0">
                <a:solidFill>
                  <a:srgbClr val="FF0000"/>
                </a:solidFill>
                <a:latin typeface="CMSSBX10"/>
              </a:rPr>
              <a:t>all </a:t>
            </a:r>
            <a:r>
              <a:rPr lang="en-CA" sz="2400" dirty="0">
                <a:solidFill>
                  <a:srgbClr val="000000"/>
                </a:solidFill>
                <a:latin typeface="CMSS10"/>
              </a:rPr>
              <a:t>of the code that you have written</a:t>
            </a:r>
          </a:p>
          <a:p>
            <a:endParaRPr lang="en-CA" sz="2400" dirty="0">
              <a:solidFill>
                <a:srgbClr val="000000"/>
              </a:solidFill>
              <a:latin typeface="CMSS10"/>
            </a:endParaRPr>
          </a:p>
          <a:p>
            <a:r>
              <a:rPr lang="en-CA" sz="800" dirty="0">
                <a:solidFill>
                  <a:srgbClr val="FFFF97"/>
                </a:solidFill>
                <a:latin typeface="CMSS8"/>
              </a:rPr>
              <a:t>SOEN 341 Term Project 32/73</a:t>
            </a:r>
            <a:endParaRPr lang="en-CA" dirty="0"/>
          </a:p>
        </p:txBody>
      </p:sp>
    </p:spTree>
    <p:extLst>
      <p:ext uri="{BB962C8B-B14F-4D97-AF65-F5344CB8AC3E}">
        <p14:creationId xmlns:p14="http://schemas.microsoft.com/office/powerpoint/2010/main" val="289545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8600"/>
            <a:ext cx="7162800" cy="5139869"/>
          </a:xfrm>
          <a:prstGeom prst="rect">
            <a:avLst/>
          </a:prstGeom>
        </p:spPr>
        <p:txBody>
          <a:bodyPr wrap="square">
            <a:spAutoFit/>
          </a:bodyPr>
          <a:lstStyle/>
          <a:p>
            <a:r>
              <a:rPr lang="en-CA" sz="2800" u="sng" dirty="0">
                <a:solidFill>
                  <a:srgbClr val="FF0000"/>
                </a:solidFill>
                <a:latin typeface="CMSSBX10"/>
              </a:rPr>
              <a:t>Individual </a:t>
            </a:r>
            <a:r>
              <a:rPr lang="en-CA" sz="2800" u="sng" dirty="0" smtClean="0">
                <a:solidFill>
                  <a:srgbClr val="FF0000"/>
                </a:solidFill>
                <a:latin typeface="CMSSBX10"/>
              </a:rPr>
              <a:t>Report</a:t>
            </a:r>
          </a:p>
          <a:p>
            <a:r>
              <a:rPr lang="en-CA" sz="2000" dirty="0" smtClean="0">
                <a:latin typeface="CMSSBX10"/>
              </a:rPr>
              <a:t>This  personal report </a:t>
            </a:r>
            <a:r>
              <a:rPr lang="en-CA" sz="2000" dirty="0" smtClean="0">
                <a:latin typeface="CMSS10"/>
              </a:rPr>
              <a:t>describes </a:t>
            </a:r>
            <a:r>
              <a:rPr lang="en-CA" sz="2000" dirty="0" smtClean="0">
                <a:latin typeface="CMSSBX10"/>
              </a:rPr>
              <a:t>your own contributions to the project in each phase, and whether they were revised, integrated, or cut out of the project </a:t>
            </a:r>
            <a:r>
              <a:rPr lang="en-CA" sz="2000" dirty="0">
                <a:latin typeface="CMSSBX10"/>
              </a:rPr>
              <a:t>personal experience </a:t>
            </a:r>
            <a:r>
              <a:rPr lang="en-CA" sz="2000" dirty="0">
                <a:solidFill>
                  <a:srgbClr val="000000"/>
                </a:solidFill>
                <a:latin typeface="CMSS10"/>
              </a:rPr>
              <a:t>of working on the </a:t>
            </a:r>
            <a:r>
              <a:rPr lang="en-CA" sz="2000" dirty="0" smtClean="0">
                <a:solidFill>
                  <a:srgbClr val="000000"/>
                </a:solidFill>
                <a:latin typeface="CMSS10"/>
              </a:rPr>
              <a:t>project.  It should include an informal and frank report of your own experience with the project, and your own comments and criticism.</a:t>
            </a:r>
          </a:p>
          <a:p>
            <a:endParaRPr lang="en-CA" sz="2000" dirty="0">
              <a:solidFill>
                <a:srgbClr val="000000"/>
              </a:solidFill>
              <a:latin typeface="CMSS10"/>
            </a:endParaRPr>
          </a:p>
          <a:p>
            <a:r>
              <a:rPr lang="en-CA" sz="2000" dirty="0" smtClean="0">
                <a:solidFill>
                  <a:srgbClr val="000000"/>
                </a:solidFill>
                <a:latin typeface="CMSS10"/>
              </a:rPr>
              <a:t>A detailed description of the requirements of this report will be posted on Moodle</a:t>
            </a:r>
          </a:p>
          <a:p>
            <a:endParaRPr lang="en-US" sz="2000" dirty="0">
              <a:solidFill>
                <a:srgbClr val="000000"/>
              </a:solidFill>
              <a:latin typeface="CMSS10"/>
            </a:endParaRPr>
          </a:p>
          <a:p>
            <a:r>
              <a:rPr lang="en-US" sz="2000" dirty="0" smtClean="0">
                <a:solidFill>
                  <a:srgbClr val="000000"/>
                </a:solidFill>
                <a:latin typeface="CMSS10"/>
              </a:rPr>
              <a:t>A time recording log is posted in the Project specifications.  For your own records, and for the development of your estimation skills, it is important that you use this log to track the amount of work you do in the project. </a:t>
            </a:r>
            <a:r>
              <a:rPr lang="en-US" sz="2000" b="1" dirty="0" smtClean="0">
                <a:solidFill>
                  <a:srgbClr val="000000"/>
                </a:solidFill>
                <a:latin typeface="CMSS10"/>
              </a:rPr>
              <a:t>The individual report must include this log.</a:t>
            </a:r>
          </a:p>
        </p:txBody>
      </p:sp>
    </p:spTree>
    <p:extLst>
      <p:ext uri="{BB962C8B-B14F-4D97-AF65-F5344CB8AC3E}">
        <p14:creationId xmlns:p14="http://schemas.microsoft.com/office/powerpoint/2010/main" val="103155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153400" cy="5893921"/>
          </a:xfrm>
          <a:prstGeom prst="rect">
            <a:avLst/>
          </a:prstGeom>
        </p:spPr>
        <p:txBody>
          <a:bodyPr wrap="square">
            <a:spAutoFit/>
          </a:bodyPr>
          <a:lstStyle/>
          <a:p>
            <a:r>
              <a:rPr lang="en-CA" sz="2800" dirty="0" smtClean="0">
                <a:solidFill>
                  <a:schemeClr val="accent2"/>
                </a:solidFill>
                <a:latin typeface="CMSS12"/>
              </a:rPr>
              <a:t>Project Marks</a:t>
            </a:r>
            <a:endParaRPr lang="en-CA" sz="2800" dirty="0">
              <a:solidFill>
                <a:schemeClr val="accent2"/>
              </a:solidFill>
              <a:latin typeface="CMSS12"/>
            </a:endParaRPr>
          </a:p>
          <a:p>
            <a:r>
              <a:rPr lang="en-CA" sz="2000" dirty="0">
                <a:solidFill>
                  <a:srgbClr val="000000"/>
                </a:solidFill>
                <a:latin typeface="CMSS10"/>
              </a:rPr>
              <a:t>All members of the team receive the same marks for </a:t>
            </a:r>
            <a:r>
              <a:rPr lang="en-CA" sz="2000" dirty="0" smtClean="0">
                <a:solidFill>
                  <a:srgbClr val="000000"/>
                </a:solidFill>
                <a:latin typeface="CMSS10"/>
              </a:rPr>
              <a:t>each deliverable</a:t>
            </a:r>
          </a:p>
          <a:p>
            <a:endParaRPr lang="en-CA" sz="2000" dirty="0">
              <a:solidFill>
                <a:srgbClr val="000000"/>
              </a:solidFill>
              <a:latin typeface="CMSS10"/>
            </a:endParaRPr>
          </a:p>
          <a:p>
            <a:r>
              <a:rPr lang="en-CA" sz="2000" dirty="0" smtClean="0">
                <a:solidFill>
                  <a:srgbClr val="000000"/>
                </a:solidFill>
                <a:latin typeface="CMSS10"/>
              </a:rPr>
              <a:t>It is the responsibility of the team to ensure that every member contributes fully to the project.  </a:t>
            </a:r>
          </a:p>
          <a:p>
            <a:endParaRPr lang="en-CA" sz="2000" dirty="0">
              <a:solidFill>
                <a:srgbClr val="000000"/>
              </a:solidFill>
              <a:latin typeface="CMSS10"/>
            </a:endParaRPr>
          </a:p>
          <a:p>
            <a:r>
              <a:rPr lang="en-CA" sz="2000" dirty="0" smtClean="0">
                <a:solidFill>
                  <a:srgbClr val="000000"/>
                </a:solidFill>
                <a:latin typeface="CMSS10"/>
              </a:rPr>
              <a:t>Any member that does not contribute to a deliverable must be reported to the TA or the professor. They will not receive any marks for this deliverable. </a:t>
            </a:r>
          </a:p>
          <a:p>
            <a:endParaRPr lang="en-CA" sz="2000" dirty="0" smtClean="0">
              <a:solidFill>
                <a:srgbClr val="000000"/>
              </a:solidFill>
              <a:latin typeface="CMSS10"/>
            </a:endParaRPr>
          </a:p>
          <a:p>
            <a:r>
              <a:rPr lang="en-CA" sz="2000" dirty="0" smtClean="0">
                <a:solidFill>
                  <a:srgbClr val="000000"/>
                </a:solidFill>
                <a:latin typeface="CMSS10"/>
              </a:rPr>
              <a:t>Alternate arrangements may be offered to ensure that they contribute to a project under direct supervision.</a:t>
            </a:r>
          </a:p>
          <a:p>
            <a:endParaRPr lang="en-CA" sz="2000" dirty="0">
              <a:solidFill>
                <a:srgbClr val="000000"/>
              </a:solidFill>
              <a:latin typeface="CMSS10"/>
            </a:endParaRPr>
          </a:p>
          <a:p>
            <a:r>
              <a:rPr lang="en-CA" sz="2000" dirty="0">
                <a:solidFill>
                  <a:srgbClr val="000000"/>
                </a:solidFill>
                <a:latin typeface="CMSS10"/>
              </a:rPr>
              <a:t>Each member of the team receives </a:t>
            </a:r>
            <a:r>
              <a:rPr lang="en-CA" sz="2000" dirty="0" smtClean="0">
                <a:solidFill>
                  <a:srgbClr val="000000"/>
                </a:solidFill>
                <a:latin typeface="CMSS10"/>
              </a:rPr>
              <a:t>an individual </a:t>
            </a:r>
            <a:r>
              <a:rPr lang="en-CA" sz="2000" dirty="0">
                <a:solidFill>
                  <a:srgbClr val="000000"/>
                </a:solidFill>
                <a:latin typeface="CMSS10"/>
              </a:rPr>
              <a:t>mark for their Individual </a:t>
            </a:r>
            <a:r>
              <a:rPr lang="en-CA" sz="2000" dirty="0" smtClean="0">
                <a:solidFill>
                  <a:srgbClr val="000000"/>
                </a:solidFill>
                <a:latin typeface="CMSS10"/>
              </a:rPr>
              <a:t>Report</a:t>
            </a:r>
          </a:p>
          <a:p>
            <a:endParaRPr lang="en-CA" sz="2000" dirty="0">
              <a:solidFill>
                <a:srgbClr val="000000"/>
              </a:solidFill>
              <a:latin typeface="CMSS10"/>
            </a:endParaRPr>
          </a:p>
          <a:p>
            <a:r>
              <a:rPr lang="en-CA" sz="2000" dirty="0">
                <a:solidFill>
                  <a:srgbClr val="000000"/>
                </a:solidFill>
                <a:latin typeface="CMSS10"/>
              </a:rPr>
              <a:t>The mark for the Individual Report is based on the quality of </a:t>
            </a:r>
            <a:r>
              <a:rPr lang="en-CA" sz="2000" dirty="0" smtClean="0">
                <a:solidFill>
                  <a:srgbClr val="000000"/>
                </a:solidFill>
                <a:latin typeface="CMSS10"/>
              </a:rPr>
              <a:t>the report </a:t>
            </a:r>
            <a:r>
              <a:rPr lang="en-CA" sz="2000" dirty="0">
                <a:latin typeface="CMSSBX10"/>
              </a:rPr>
              <a:t>and</a:t>
            </a:r>
            <a:r>
              <a:rPr lang="en-CA" sz="2000" dirty="0">
                <a:solidFill>
                  <a:srgbClr val="FF0000"/>
                </a:solidFill>
                <a:latin typeface="CMSSBX10"/>
              </a:rPr>
              <a:t> </a:t>
            </a:r>
            <a:r>
              <a:rPr lang="en-CA" sz="2000" dirty="0">
                <a:solidFill>
                  <a:srgbClr val="000000"/>
                </a:solidFill>
                <a:latin typeface="CMSS10"/>
              </a:rPr>
              <a:t>your contribution to the </a:t>
            </a:r>
            <a:r>
              <a:rPr lang="en-CA" sz="2000" dirty="0" smtClean="0">
                <a:solidFill>
                  <a:srgbClr val="000000"/>
                </a:solidFill>
                <a:latin typeface="CMSS10"/>
              </a:rPr>
              <a:t>project. </a:t>
            </a:r>
            <a:endParaRPr lang="en-CA" sz="2000" dirty="0">
              <a:solidFill>
                <a:srgbClr val="000000"/>
              </a:solidFill>
              <a:latin typeface="CMSS10"/>
            </a:endParaRPr>
          </a:p>
          <a:p>
            <a:r>
              <a:rPr lang="en-CA" sz="900" dirty="0">
                <a:solidFill>
                  <a:srgbClr val="FFFF97"/>
                </a:solidFill>
                <a:latin typeface="CMSS8"/>
              </a:rPr>
              <a:t>SOEN 341 Term Project 33/73</a:t>
            </a:r>
            <a:endParaRPr lang="en-CA" sz="2000" dirty="0"/>
          </a:p>
        </p:txBody>
      </p:sp>
    </p:spTree>
    <p:extLst>
      <p:ext uri="{BB962C8B-B14F-4D97-AF65-F5344CB8AC3E}">
        <p14:creationId xmlns:p14="http://schemas.microsoft.com/office/powerpoint/2010/main" val="18383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797</Words>
  <Application>Microsoft Macintosh PowerPoint</Application>
  <PresentationFormat>On-screen Show (4:3)</PresentationFormat>
  <Paragraphs>91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341 Project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fancott</dc:creator>
  <cp:lastModifiedBy>Terrill  Fancott</cp:lastModifiedBy>
  <cp:revision>35</cp:revision>
  <dcterms:created xsi:type="dcterms:W3CDTF">2006-08-16T00:00:00Z</dcterms:created>
  <dcterms:modified xsi:type="dcterms:W3CDTF">2016-09-06T03:15:15Z</dcterms:modified>
</cp:coreProperties>
</file>