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76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7A544D5-26FA-4A60-8155-BF4AE29CB25C}" type="datetimeFigureOut">
              <a:rPr lang="en-GB" smtClean="0"/>
              <a:t>14/12/2023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D7E4F4-F75C-4AA0-9C0A-7BE6540D0EE8}" type="slidenum">
              <a:rPr lang="en-GB" smtClean="0"/>
              <a:t>‹#›</a:t>
            </a:fld>
            <a:endParaRPr lang="en-GB"/>
          </a:p>
        </p:txBody>
      </p:sp>
    </p:spTree>
    <p:extLst>
      <p:ext uri="{BB962C8B-B14F-4D97-AF65-F5344CB8AC3E}">
        <p14:creationId xmlns:p14="http://schemas.microsoft.com/office/powerpoint/2010/main" val="10424336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544D5-26FA-4A60-8155-BF4AE29CB25C}"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7E4F4-F75C-4AA0-9C0A-7BE6540D0EE8}" type="slidenum">
              <a:rPr lang="en-GB" smtClean="0"/>
              <a:t>‹#›</a:t>
            </a:fld>
            <a:endParaRPr lang="en-GB"/>
          </a:p>
        </p:txBody>
      </p:sp>
    </p:spTree>
    <p:extLst>
      <p:ext uri="{BB962C8B-B14F-4D97-AF65-F5344CB8AC3E}">
        <p14:creationId xmlns:p14="http://schemas.microsoft.com/office/powerpoint/2010/main" val="175041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544D5-26FA-4A60-8155-BF4AE29CB25C}"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7E4F4-F75C-4AA0-9C0A-7BE6540D0EE8}" type="slidenum">
              <a:rPr lang="en-GB" smtClean="0"/>
              <a:t>‹#›</a:t>
            </a:fld>
            <a:endParaRPr lang="en-GB"/>
          </a:p>
        </p:txBody>
      </p:sp>
    </p:spTree>
    <p:extLst>
      <p:ext uri="{BB962C8B-B14F-4D97-AF65-F5344CB8AC3E}">
        <p14:creationId xmlns:p14="http://schemas.microsoft.com/office/powerpoint/2010/main" val="405637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A544D5-26FA-4A60-8155-BF4AE29CB25C}" type="datetimeFigureOut">
              <a:rPr lang="en-GB" smtClean="0"/>
              <a:t>14/12/2023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D7E4F4-F75C-4AA0-9C0A-7BE6540D0EE8}" type="slidenum">
              <a:rPr lang="en-GB" smtClean="0"/>
              <a:t>‹#›</a:t>
            </a:fld>
            <a:endParaRPr lang="en-GB"/>
          </a:p>
        </p:txBody>
      </p:sp>
    </p:spTree>
    <p:extLst>
      <p:ext uri="{BB962C8B-B14F-4D97-AF65-F5344CB8AC3E}">
        <p14:creationId xmlns:p14="http://schemas.microsoft.com/office/powerpoint/2010/main" val="340741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7A544D5-26FA-4A60-8155-BF4AE29CB25C}" type="datetimeFigureOut">
              <a:rPr lang="en-GB" smtClean="0"/>
              <a:t>14/12/2023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D7E4F4-F75C-4AA0-9C0A-7BE6540D0EE8}" type="slidenum">
              <a:rPr lang="en-GB" smtClean="0"/>
              <a:t>‹#›</a:t>
            </a:fld>
            <a:endParaRPr lang="en-GB"/>
          </a:p>
        </p:txBody>
      </p:sp>
    </p:spTree>
    <p:extLst>
      <p:ext uri="{BB962C8B-B14F-4D97-AF65-F5344CB8AC3E}">
        <p14:creationId xmlns:p14="http://schemas.microsoft.com/office/powerpoint/2010/main" val="41577924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7A544D5-26FA-4A60-8155-BF4AE29CB25C}" type="datetimeFigureOut">
              <a:rPr lang="en-GB" smtClean="0"/>
              <a:t>14/12/2023</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FBD7E4F4-F75C-4AA0-9C0A-7BE6540D0EE8}" type="slidenum">
              <a:rPr lang="en-GB" smtClean="0"/>
              <a:t>‹#›</a:t>
            </a:fld>
            <a:endParaRPr lang="en-GB"/>
          </a:p>
        </p:txBody>
      </p:sp>
    </p:spTree>
    <p:extLst>
      <p:ext uri="{BB962C8B-B14F-4D97-AF65-F5344CB8AC3E}">
        <p14:creationId xmlns:p14="http://schemas.microsoft.com/office/powerpoint/2010/main" val="396984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7A544D5-26FA-4A60-8155-BF4AE29CB25C}" type="datetimeFigureOut">
              <a:rPr lang="en-GB" smtClean="0"/>
              <a:t>14/12/2023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D7E4F4-F75C-4AA0-9C0A-7BE6540D0EE8}"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14067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A544D5-26FA-4A60-8155-BF4AE29CB25C}" type="datetimeFigureOut">
              <a:rPr lang="en-GB" smtClean="0"/>
              <a:t>14/12/2023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D7E4F4-F75C-4AA0-9C0A-7BE6540D0EE8}" type="slidenum">
              <a:rPr lang="en-GB" smtClean="0"/>
              <a:t>‹#›</a:t>
            </a:fld>
            <a:endParaRPr lang="en-GB"/>
          </a:p>
        </p:txBody>
      </p:sp>
    </p:spTree>
    <p:extLst>
      <p:ext uri="{BB962C8B-B14F-4D97-AF65-F5344CB8AC3E}">
        <p14:creationId xmlns:p14="http://schemas.microsoft.com/office/powerpoint/2010/main" val="2704922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544D5-26FA-4A60-8155-BF4AE29CB25C}" type="datetimeFigureOut">
              <a:rPr lang="en-GB" smtClean="0"/>
              <a:t>14/12/2023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D7E4F4-F75C-4AA0-9C0A-7BE6540D0EE8}" type="slidenum">
              <a:rPr lang="en-GB" smtClean="0"/>
              <a:t>‹#›</a:t>
            </a:fld>
            <a:endParaRPr lang="en-GB"/>
          </a:p>
        </p:txBody>
      </p:sp>
    </p:spTree>
    <p:extLst>
      <p:ext uri="{BB962C8B-B14F-4D97-AF65-F5344CB8AC3E}">
        <p14:creationId xmlns:p14="http://schemas.microsoft.com/office/powerpoint/2010/main" val="1255905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7A544D5-26FA-4A60-8155-BF4AE29CB25C}" type="datetimeFigureOut">
              <a:rPr lang="en-GB" smtClean="0"/>
              <a:t>14/12/2023</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FBD7E4F4-F75C-4AA0-9C0A-7BE6540D0EE8}" type="slidenum">
              <a:rPr lang="en-GB" smtClean="0"/>
              <a:t>‹#›</a:t>
            </a:fld>
            <a:endParaRPr lang="en-GB"/>
          </a:p>
        </p:txBody>
      </p:sp>
    </p:spTree>
    <p:extLst>
      <p:ext uri="{BB962C8B-B14F-4D97-AF65-F5344CB8AC3E}">
        <p14:creationId xmlns:p14="http://schemas.microsoft.com/office/powerpoint/2010/main" val="267771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7A544D5-26FA-4A60-8155-BF4AE29CB25C}" type="datetimeFigureOut">
              <a:rPr lang="en-GB" smtClean="0"/>
              <a:t>14/12/2023</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FBD7E4F4-F75C-4AA0-9C0A-7BE6540D0EE8}" type="slidenum">
              <a:rPr lang="en-GB" smtClean="0"/>
              <a:t>‹#›</a:t>
            </a:fld>
            <a:endParaRPr lang="en-GB"/>
          </a:p>
        </p:txBody>
      </p:sp>
    </p:spTree>
    <p:extLst>
      <p:ext uri="{BB962C8B-B14F-4D97-AF65-F5344CB8AC3E}">
        <p14:creationId xmlns:p14="http://schemas.microsoft.com/office/powerpoint/2010/main" val="346774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7A544D5-26FA-4A60-8155-BF4AE29CB25C}" type="datetimeFigureOut">
              <a:rPr lang="en-GB" smtClean="0"/>
              <a:t>14/12/2023</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BD7E4F4-F75C-4AA0-9C0A-7BE6540D0EE8}" type="slidenum">
              <a:rPr lang="en-GB" smtClean="0"/>
              <a:t>‹#›</a:t>
            </a:fld>
            <a:endParaRPr lang="en-GB"/>
          </a:p>
        </p:txBody>
      </p:sp>
    </p:spTree>
    <p:extLst>
      <p:ext uri="{BB962C8B-B14F-4D97-AF65-F5344CB8AC3E}">
        <p14:creationId xmlns:p14="http://schemas.microsoft.com/office/powerpoint/2010/main" val="1396286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theplanet.is-great.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s://ms.wikipedia.org/wiki/Signal" TargetMode="Externa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hklearning.ch/miro/" TargetMode="External"/><Relationship Id="rId5" Type="http://schemas.openxmlformats.org/officeDocument/2006/relationships/image" Target="../media/image6.png"/><Relationship Id="rId4" Type="http://schemas.openxmlformats.org/officeDocument/2006/relationships/hyperlink" Target="https://freepngimg.com/png/94314-icons-discord-smiley-computer-smile-androi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B665-90C9-44EF-A7CA-FA0E76F77B61}"/>
              </a:ext>
            </a:extLst>
          </p:cNvPr>
          <p:cNvSpPr>
            <a:spLocks noGrp="1"/>
          </p:cNvSpPr>
          <p:nvPr>
            <p:ph type="ctrTitle"/>
          </p:nvPr>
        </p:nvSpPr>
        <p:spPr/>
        <p:txBody>
          <a:bodyPr/>
          <a:lstStyle/>
          <a:p>
            <a:r>
              <a:rPr lang="en-GB" dirty="0"/>
              <a:t>Eco With You</a:t>
            </a:r>
          </a:p>
        </p:txBody>
      </p:sp>
      <p:sp>
        <p:nvSpPr>
          <p:cNvPr id="3" name="Subtitle 2">
            <a:extLst>
              <a:ext uri="{FF2B5EF4-FFF2-40B4-BE49-F238E27FC236}">
                <a16:creationId xmlns:a16="http://schemas.microsoft.com/office/drawing/2014/main" id="{C5B68442-AB93-4CF9-B98F-2573E35F7B41}"/>
              </a:ext>
            </a:extLst>
          </p:cNvPr>
          <p:cNvSpPr>
            <a:spLocks noGrp="1"/>
          </p:cNvSpPr>
          <p:nvPr>
            <p:ph type="subTitle" idx="1"/>
          </p:nvPr>
        </p:nvSpPr>
        <p:spPr/>
        <p:txBody>
          <a:bodyPr/>
          <a:lstStyle/>
          <a:p>
            <a:r>
              <a:rPr lang="en-GB" dirty="0">
                <a:solidFill>
                  <a:schemeClr val="bg1"/>
                </a:solidFill>
              </a:rPr>
              <a:t>An experiment into Agile software development.</a:t>
            </a:r>
          </a:p>
          <a:p>
            <a:r>
              <a:rPr lang="en-GB" sz="1800" dirty="0">
                <a:solidFill>
                  <a:schemeClr val="bg1"/>
                </a:solidFill>
              </a:rPr>
              <a:t>Bradley, Charlotte, Maddie, Rachel, Tom B &amp; Tom T</a:t>
            </a:r>
          </a:p>
        </p:txBody>
      </p:sp>
    </p:spTree>
    <p:extLst>
      <p:ext uri="{BB962C8B-B14F-4D97-AF65-F5344CB8AC3E}">
        <p14:creationId xmlns:p14="http://schemas.microsoft.com/office/powerpoint/2010/main" val="1960188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D89E-701B-B2CA-974E-256A1165F700}"/>
              </a:ext>
            </a:extLst>
          </p:cNvPr>
          <p:cNvSpPr>
            <a:spLocks noGrp="1"/>
          </p:cNvSpPr>
          <p:nvPr>
            <p:ph type="title"/>
          </p:nvPr>
        </p:nvSpPr>
        <p:spPr/>
        <p:txBody>
          <a:bodyPr/>
          <a:lstStyle/>
          <a:p>
            <a:r>
              <a:rPr lang="en-GB" dirty="0"/>
              <a:t>See our website live!</a:t>
            </a:r>
          </a:p>
        </p:txBody>
      </p:sp>
      <p:sp>
        <p:nvSpPr>
          <p:cNvPr id="3" name="Content Placeholder 2">
            <a:extLst>
              <a:ext uri="{FF2B5EF4-FFF2-40B4-BE49-F238E27FC236}">
                <a16:creationId xmlns:a16="http://schemas.microsoft.com/office/drawing/2014/main" id="{5EC63B8C-6F10-2F6C-0B39-750801E72446}"/>
              </a:ext>
            </a:extLst>
          </p:cNvPr>
          <p:cNvSpPr>
            <a:spLocks noGrp="1"/>
          </p:cNvSpPr>
          <p:nvPr>
            <p:ph idx="1"/>
          </p:nvPr>
        </p:nvSpPr>
        <p:spPr>
          <a:xfrm>
            <a:off x="2231136" y="2638044"/>
            <a:ext cx="7528684" cy="790955"/>
          </a:xfrm>
        </p:spPr>
        <p:txBody>
          <a:bodyPr>
            <a:noAutofit/>
          </a:bodyPr>
          <a:lstStyle/>
          <a:p>
            <a:pPr marL="0" indent="0" algn="ctr">
              <a:buNone/>
            </a:pPr>
            <a:r>
              <a:rPr lang="en-GB" sz="4000" dirty="0">
                <a:hlinkClick r:id="rId2"/>
              </a:rPr>
              <a:t>http://theplanet.is-great.org/</a:t>
            </a:r>
            <a:endParaRPr lang="en-GB" sz="4000" dirty="0"/>
          </a:p>
          <a:p>
            <a:pPr marL="0" indent="0" algn="ctr">
              <a:buNone/>
            </a:pPr>
            <a:endParaRPr lang="en-GB" sz="4000" dirty="0"/>
          </a:p>
        </p:txBody>
      </p:sp>
    </p:spTree>
    <p:extLst>
      <p:ext uri="{BB962C8B-B14F-4D97-AF65-F5344CB8AC3E}">
        <p14:creationId xmlns:p14="http://schemas.microsoft.com/office/powerpoint/2010/main" val="25730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ED-9530-4441-AF6D-63E1CF96F0EE}"/>
              </a:ext>
            </a:extLst>
          </p:cNvPr>
          <p:cNvSpPr>
            <a:spLocks noGrp="1"/>
          </p:cNvSpPr>
          <p:nvPr>
            <p:ph type="title"/>
          </p:nvPr>
        </p:nvSpPr>
        <p:spPr>
          <a:xfrm>
            <a:off x="2806160" y="235791"/>
            <a:ext cx="6579679" cy="1011859"/>
          </a:xfrm>
        </p:spPr>
        <p:txBody>
          <a:bodyPr>
            <a:normAutofit fontScale="90000"/>
          </a:bodyPr>
          <a:lstStyle/>
          <a:p>
            <a:r>
              <a:rPr lang="en-GB" dirty="0"/>
              <a:t>Initial Planning and Development</a:t>
            </a:r>
          </a:p>
        </p:txBody>
      </p:sp>
      <p:pic>
        <p:nvPicPr>
          <p:cNvPr id="5" name="Content Placeholder 4">
            <a:extLst>
              <a:ext uri="{FF2B5EF4-FFF2-40B4-BE49-F238E27FC236}">
                <a16:creationId xmlns:a16="http://schemas.microsoft.com/office/drawing/2014/main" id="{797E84A4-B926-4EB2-8493-8FA9B92C6407}"/>
              </a:ext>
            </a:extLst>
          </p:cNvPr>
          <p:cNvPicPr>
            <a:picLocks noGrp="1" noChangeAspect="1"/>
          </p:cNvPicPr>
          <p:nvPr>
            <p:ph idx="1"/>
          </p:nvPr>
        </p:nvPicPr>
        <p:blipFill>
          <a:blip r:embed="rId2"/>
          <a:stretch>
            <a:fillRect/>
          </a:stretch>
        </p:blipFill>
        <p:spPr>
          <a:xfrm>
            <a:off x="838200" y="1490362"/>
            <a:ext cx="10515600" cy="660880"/>
          </a:xfrm>
          <a:ln>
            <a:solidFill>
              <a:schemeClr val="tx1"/>
            </a:solidFill>
          </a:ln>
        </p:spPr>
      </p:pic>
      <p:sp>
        <p:nvSpPr>
          <p:cNvPr id="6" name="TextBox 5">
            <a:extLst>
              <a:ext uri="{FF2B5EF4-FFF2-40B4-BE49-F238E27FC236}">
                <a16:creationId xmlns:a16="http://schemas.microsoft.com/office/drawing/2014/main" id="{51A8614A-30EC-477B-9029-C5D989D2F40D}"/>
              </a:ext>
            </a:extLst>
          </p:cNvPr>
          <p:cNvSpPr txBox="1"/>
          <p:nvPr/>
        </p:nvSpPr>
        <p:spPr>
          <a:xfrm>
            <a:off x="838200" y="2192162"/>
            <a:ext cx="10515600" cy="646331"/>
          </a:xfrm>
          <a:prstGeom prst="rect">
            <a:avLst/>
          </a:prstGeom>
          <a:noFill/>
        </p:spPr>
        <p:txBody>
          <a:bodyPr wrap="square" rtlCol="0">
            <a:spAutoFit/>
          </a:bodyPr>
          <a:lstStyle/>
          <a:p>
            <a:r>
              <a:rPr lang="en-GB" dirty="0"/>
              <a:t>One of the first steps of the project was outlining a general timetable for the Agile sprints.</a:t>
            </a:r>
          </a:p>
          <a:p>
            <a:endParaRPr lang="en-GB" dirty="0"/>
          </a:p>
        </p:txBody>
      </p:sp>
      <p:pic>
        <p:nvPicPr>
          <p:cNvPr id="8" name="Picture 7">
            <a:extLst>
              <a:ext uri="{FF2B5EF4-FFF2-40B4-BE49-F238E27FC236}">
                <a16:creationId xmlns:a16="http://schemas.microsoft.com/office/drawing/2014/main" id="{E8B260EC-B85F-4E02-8D5A-D1F5B90F0D9A}"/>
              </a:ext>
            </a:extLst>
          </p:cNvPr>
          <p:cNvPicPr>
            <a:picLocks noChangeAspect="1"/>
          </p:cNvPicPr>
          <p:nvPr/>
        </p:nvPicPr>
        <p:blipFill>
          <a:blip r:embed="rId3"/>
          <a:stretch>
            <a:fillRect/>
          </a:stretch>
        </p:blipFill>
        <p:spPr>
          <a:xfrm>
            <a:off x="838200" y="2879413"/>
            <a:ext cx="5611008" cy="3172268"/>
          </a:xfrm>
          <a:prstGeom prst="rect">
            <a:avLst/>
          </a:prstGeom>
          <a:ln>
            <a:solidFill>
              <a:schemeClr val="tx1"/>
            </a:solidFill>
          </a:ln>
        </p:spPr>
      </p:pic>
      <p:sp>
        <p:nvSpPr>
          <p:cNvPr id="9" name="TextBox 8">
            <a:extLst>
              <a:ext uri="{FF2B5EF4-FFF2-40B4-BE49-F238E27FC236}">
                <a16:creationId xmlns:a16="http://schemas.microsoft.com/office/drawing/2014/main" id="{37A9EB23-5D54-4947-B96F-0E998259D6CE}"/>
              </a:ext>
            </a:extLst>
          </p:cNvPr>
          <p:cNvSpPr txBox="1"/>
          <p:nvPr/>
        </p:nvSpPr>
        <p:spPr>
          <a:xfrm>
            <a:off x="6615505" y="2814814"/>
            <a:ext cx="3209192" cy="923330"/>
          </a:xfrm>
          <a:prstGeom prst="rect">
            <a:avLst/>
          </a:prstGeom>
          <a:noFill/>
        </p:spPr>
        <p:txBody>
          <a:bodyPr wrap="square" rtlCol="0">
            <a:spAutoFit/>
          </a:bodyPr>
          <a:lstStyle/>
          <a:p>
            <a:r>
              <a:rPr lang="en-GB" dirty="0"/>
              <a:t>Next we outlined our general roles, dividing responsibilities amongst team members.</a:t>
            </a:r>
          </a:p>
        </p:txBody>
      </p:sp>
      <p:pic>
        <p:nvPicPr>
          <p:cNvPr id="11" name="Picture 10">
            <a:extLst>
              <a:ext uri="{FF2B5EF4-FFF2-40B4-BE49-F238E27FC236}">
                <a16:creationId xmlns:a16="http://schemas.microsoft.com/office/drawing/2014/main" id="{BB76143C-8C86-42ED-8880-1153CBE021BD}"/>
              </a:ext>
            </a:extLst>
          </p:cNvPr>
          <p:cNvPicPr>
            <a:picLocks noChangeAspect="1"/>
          </p:cNvPicPr>
          <p:nvPr/>
        </p:nvPicPr>
        <p:blipFill>
          <a:blip r:embed="rId4"/>
          <a:stretch>
            <a:fillRect/>
          </a:stretch>
        </p:blipFill>
        <p:spPr>
          <a:xfrm>
            <a:off x="6615505" y="3870151"/>
            <a:ext cx="4324954" cy="1190791"/>
          </a:xfrm>
          <a:prstGeom prst="rect">
            <a:avLst/>
          </a:prstGeom>
          <a:ln>
            <a:solidFill>
              <a:schemeClr val="tx1"/>
            </a:solidFill>
          </a:ln>
        </p:spPr>
      </p:pic>
      <p:sp>
        <p:nvSpPr>
          <p:cNvPr id="12" name="TextBox 11">
            <a:extLst>
              <a:ext uri="{FF2B5EF4-FFF2-40B4-BE49-F238E27FC236}">
                <a16:creationId xmlns:a16="http://schemas.microsoft.com/office/drawing/2014/main" id="{37FA9A10-5CB6-4E15-94D3-FCAF59473A93}"/>
              </a:ext>
            </a:extLst>
          </p:cNvPr>
          <p:cNvSpPr txBox="1"/>
          <p:nvPr/>
        </p:nvSpPr>
        <p:spPr>
          <a:xfrm>
            <a:off x="6615505" y="5192949"/>
            <a:ext cx="4418841" cy="923330"/>
          </a:xfrm>
          <a:prstGeom prst="rect">
            <a:avLst/>
          </a:prstGeom>
          <a:noFill/>
        </p:spPr>
        <p:txBody>
          <a:bodyPr wrap="square" rtlCol="0">
            <a:spAutoFit/>
          </a:bodyPr>
          <a:lstStyle/>
          <a:p>
            <a:r>
              <a:rPr lang="en-GB" dirty="0"/>
              <a:t>We also spent this time deciding on a project framework, choosing GitHub as it kept everything within the same ecosystem.</a:t>
            </a:r>
          </a:p>
        </p:txBody>
      </p:sp>
    </p:spTree>
    <p:extLst>
      <p:ext uri="{BB962C8B-B14F-4D97-AF65-F5344CB8AC3E}">
        <p14:creationId xmlns:p14="http://schemas.microsoft.com/office/powerpoint/2010/main" val="237054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8760E4-5986-4406-A17D-5BBAF45F61A7}"/>
              </a:ext>
            </a:extLst>
          </p:cNvPr>
          <p:cNvPicPr>
            <a:picLocks noGrp="1" noChangeAspect="1"/>
          </p:cNvPicPr>
          <p:nvPr>
            <p:ph idx="1"/>
          </p:nvPr>
        </p:nvPicPr>
        <p:blipFill>
          <a:blip r:embed="rId2"/>
          <a:stretch>
            <a:fillRect/>
          </a:stretch>
        </p:blipFill>
        <p:spPr>
          <a:xfrm>
            <a:off x="0" y="1331844"/>
            <a:ext cx="8995215" cy="4131304"/>
          </a:xfrm>
        </p:spPr>
      </p:pic>
      <p:sp>
        <p:nvSpPr>
          <p:cNvPr id="2" name="Title 1">
            <a:extLst>
              <a:ext uri="{FF2B5EF4-FFF2-40B4-BE49-F238E27FC236}">
                <a16:creationId xmlns:a16="http://schemas.microsoft.com/office/drawing/2014/main" id="{363741E0-349D-4521-9585-51B6924402C6}"/>
              </a:ext>
            </a:extLst>
          </p:cNvPr>
          <p:cNvSpPr>
            <a:spLocks noGrp="1"/>
          </p:cNvSpPr>
          <p:nvPr>
            <p:ph type="title"/>
          </p:nvPr>
        </p:nvSpPr>
        <p:spPr>
          <a:xfrm>
            <a:off x="259282" y="170534"/>
            <a:ext cx="8263856" cy="1041715"/>
          </a:xfrm>
        </p:spPr>
        <p:txBody>
          <a:bodyPr/>
          <a:lstStyle/>
          <a:p>
            <a:r>
              <a:rPr lang="en-GB" dirty="0"/>
              <a:t>Research, Ideas &amp; Communication</a:t>
            </a:r>
          </a:p>
        </p:txBody>
      </p:sp>
      <p:sp>
        <p:nvSpPr>
          <p:cNvPr id="7" name="TextBox 6">
            <a:extLst>
              <a:ext uri="{FF2B5EF4-FFF2-40B4-BE49-F238E27FC236}">
                <a16:creationId xmlns:a16="http://schemas.microsoft.com/office/drawing/2014/main" id="{C12F490F-FEE1-4E75-A433-D089EFC29179}"/>
              </a:ext>
            </a:extLst>
          </p:cNvPr>
          <p:cNvSpPr txBox="1"/>
          <p:nvPr/>
        </p:nvSpPr>
        <p:spPr>
          <a:xfrm>
            <a:off x="259282" y="5435795"/>
            <a:ext cx="4657725" cy="646331"/>
          </a:xfrm>
          <a:prstGeom prst="rect">
            <a:avLst/>
          </a:prstGeom>
          <a:noFill/>
        </p:spPr>
        <p:txBody>
          <a:bodyPr wrap="square" rtlCol="0">
            <a:spAutoFit/>
          </a:bodyPr>
          <a:lstStyle/>
          <a:p>
            <a:r>
              <a:rPr lang="en-GB" dirty="0"/>
              <a:t>We would use discord and signal for communicating and organising meetings.</a:t>
            </a:r>
          </a:p>
        </p:txBody>
      </p:sp>
      <p:pic>
        <p:nvPicPr>
          <p:cNvPr id="9" name="Picture 8">
            <a:extLst>
              <a:ext uri="{FF2B5EF4-FFF2-40B4-BE49-F238E27FC236}">
                <a16:creationId xmlns:a16="http://schemas.microsoft.com/office/drawing/2014/main" id="{EE0BDB0D-F75F-4F67-A0F0-BC03FF3AB70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269307" y="5111261"/>
            <a:ext cx="1295400" cy="1295400"/>
          </a:xfrm>
          <a:prstGeom prst="rect">
            <a:avLst/>
          </a:prstGeom>
        </p:spPr>
      </p:pic>
      <p:grpSp>
        <p:nvGrpSpPr>
          <p:cNvPr id="13" name="Group 12">
            <a:extLst>
              <a:ext uri="{FF2B5EF4-FFF2-40B4-BE49-F238E27FC236}">
                <a16:creationId xmlns:a16="http://schemas.microsoft.com/office/drawing/2014/main" id="{A450CD60-EE95-4437-B122-F71C228E55F6}"/>
              </a:ext>
            </a:extLst>
          </p:cNvPr>
          <p:cNvGrpSpPr/>
          <p:nvPr/>
        </p:nvGrpSpPr>
        <p:grpSpPr>
          <a:xfrm>
            <a:off x="8858250" y="1099038"/>
            <a:ext cx="1850386" cy="3634081"/>
            <a:chOff x="8612483" y="718094"/>
            <a:chExt cx="2286000" cy="4489609"/>
          </a:xfrm>
        </p:grpSpPr>
        <p:sp>
          <p:nvSpPr>
            <p:cNvPr id="6" name="TextBox 5">
              <a:extLst>
                <a:ext uri="{FF2B5EF4-FFF2-40B4-BE49-F238E27FC236}">
                  <a16:creationId xmlns:a16="http://schemas.microsoft.com/office/drawing/2014/main" id="{C85848C9-06BE-4590-8BA3-3856A05E7C02}"/>
                </a:ext>
              </a:extLst>
            </p:cNvPr>
            <p:cNvSpPr txBox="1"/>
            <p:nvPr/>
          </p:nvSpPr>
          <p:spPr>
            <a:xfrm>
              <a:off x="8612483" y="2165840"/>
              <a:ext cx="2286000" cy="3041863"/>
            </a:xfrm>
            <a:prstGeom prst="rect">
              <a:avLst/>
            </a:prstGeom>
            <a:noFill/>
          </p:spPr>
          <p:txBody>
            <a:bodyPr wrap="square" rtlCol="0">
              <a:spAutoFit/>
            </a:bodyPr>
            <a:lstStyle/>
            <a:p>
              <a:pPr algn="ctr"/>
              <a:r>
                <a:rPr lang="en-GB" sz="1400" dirty="0"/>
                <a:t>We used an online whiteboarding software called Miro to collate our ideas quickly.</a:t>
              </a:r>
            </a:p>
            <a:p>
              <a:pPr algn="ctr"/>
              <a:endParaRPr lang="en-GB" sz="1400" dirty="0"/>
            </a:p>
            <a:p>
              <a:pPr algn="ctr"/>
              <a:r>
                <a:rPr lang="en-GB" sz="1400" dirty="0"/>
                <a:t>Miro allowed all of us to contribute suggestions at the same time with little difficulty.</a:t>
              </a:r>
            </a:p>
          </p:txBody>
        </p:sp>
        <p:pic>
          <p:nvPicPr>
            <p:cNvPr id="12" name="Picture 11">
              <a:extLst>
                <a:ext uri="{FF2B5EF4-FFF2-40B4-BE49-F238E27FC236}">
                  <a16:creationId xmlns:a16="http://schemas.microsoft.com/office/drawing/2014/main" id="{1B7D6DFB-F6F6-4D6A-883A-D6ACF1A465E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148015" y="718094"/>
              <a:ext cx="1214937" cy="1214937"/>
            </a:xfrm>
            <a:prstGeom prst="rect">
              <a:avLst/>
            </a:prstGeom>
          </p:spPr>
        </p:pic>
      </p:grpSp>
      <p:pic>
        <p:nvPicPr>
          <p:cNvPr id="15" name="Picture 14">
            <a:extLst>
              <a:ext uri="{FF2B5EF4-FFF2-40B4-BE49-F238E27FC236}">
                <a16:creationId xmlns:a16="http://schemas.microsoft.com/office/drawing/2014/main" id="{4D9F08AE-E54C-4CC5-8336-E136CD0F50A4}"/>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772149" y="5173172"/>
            <a:ext cx="1171575" cy="1171575"/>
          </a:xfrm>
          <a:prstGeom prst="ellipse">
            <a:avLst/>
          </a:prstGeom>
          <a:ln w="3175" cap="rnd">
            <a:solidFill>
              <a:srgbClr val="3A76F0"/>
            </a:solidFill>
          </a:ln>
          <a:effectLst>
            <a:outerShdw blurRad="381000" dist="292100" dir="5400000" sx="-80000" sy="-18000" rotWithShape="0">
              <a:srgbClr val="000000">
                <a:alpha val="22000"/>
              </a:srgbClr>
            </a:outerShdw>
          </a:effectLst>
        </p:spPr>
      </p:pic>
    </p:spTree>
    <p:extLst>
      <p:ext uri="{BB962C8B-B14F-4D97-AF65-F5344CB8AC3E}">
        <p14:creationId xmlns:p14="http://schemas.microsoft.com/office/powerpoint/2010/main" val="1255539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0998-DAE5-4067-BE4F-CCA5D9784E9B}"/>
              </a:ext>
            </a:extLst>
          </p:cNvPr>
          <p:cNvSpPr>
            <a:spLocks noGrp="1"/>
          </p:cNvSpPr>
          <p:nvPr>
            <p:ph type="title"/>
          </p:nvPr>
        </p:nvSpPr>
        <p:spPr>
          <a:xfrm>
            <a:off x="136359" y="484306"/>
            <a:ext cx="5142689" cy="1325563"/>
          </a:xfrm>
        </p:spPr>
        <p:txBody>
          <a:bodyPr/>
          <a:lstStyle/>
          <a:p>
            <a:r>
              <a:rPr lang="en-GB" dirty="0"/>
              <a:t>Project Management</a:t>
            </a:r>
          </a:p>
        </p:txBody>
      </p:sp>
      <p:pic>
        <p:nvPicPr>
          <p:cNvPr id="5" name="Picture 4">
            <a:extLst>
              <a:ext uri="{FF2B5EF4-FFF2-40B4-BE49-F238E27FC236}">
                <a16:creationId xmlns:a16="http://schemas.microsoft.com/office/drawing/2014/main" id="{31F68F50-AE3E-4D49-9C43-C1442C2ED1F3}"/>
              </a:ext>
            </a:extLst>
          </p:cNvPr>
          <p:cNvPicPr>
            <a:picLocks noChangeAspect="1"/>
          </p:cNvPicPr>
          <p:nvPr/>
        </p:nvPicPr>
        <p:blipFill rotWithShape="1">
          <a:blip r:embed="rId2"/>
          <a:srcRect t="1132" r="27123" b="1040"/>
          <a:stretch/>
        </p:blipFill>
        <p:spPr>
          <a:xfrm>
            <a:off x="0" y="3011493"/>
            <a:ext cx="5863877" cy="3846507"/>
          </a:xfrm>
          <a:prstGeom prst="rect">
            <a:avLst/>
          </a:prstGeom>
          <a:ln>
            <a:noFill/>
          </a:ln>
        </p:spPr>
      </p:pic>
      <p:pic>
        <p:nvPicPr>
          <p:cNvPr id="7" name="Picture 6">
            <a:extLst>
              <a:ext uri="{FF2B5EF4-FFF2-40B4-BE49-F238E27FC236}">
                <a16:creationId xmlns:a16="http://schemas.microsoft.com/office/drawing/2014/main" id="{0A9F6677-D8A7-46FE-96D9-8447470A9330}"/>
              </a:ext>
            </a:extLst>
          </p:cNvPr>
          <p:cNvPicPr>
            <a:picLocks noChangeAspect="1"/>
          </p:cNvPicPr>
          <p:nvPr/>
        </p:nvPicPr>
        <p:blipFill>
          <a:blip r:embed="rId3"/>
          <a:stretch>
            <a:fillRect/>
          </a:stretch>
        </p:blipFill>
        <p:spPr>
          <a:xfrm>
            <a:off x="5863877" y="3011493"/>
            <a:ext cx="6328124" cy="3846507"/>
          </a:xfrm>
          <a:prstGeom prst="rect">
            <a:avLst/>
          </a:prstGeom>
        </p:spPr>
      </p:pic>
      <p:sp>
        <p:nvSpPr>
          <p:cNvPr id="8" name="TextBox 7">
            <a:extLst>
              <a:ext uri="{FF2B5EF4-FFF2-40B4-BE49-F238E27FC236}">
                <a16:creationId xmlns:a16="http://schemas.microsoft.com/office/drawing/2014/main" id="{B5CE708C-B62F-4A94-9D79-E5C28BBC4DDC}"/>
              </a:ext>
            </a:extLst>
          </p:cNvPr>
          <p:cNvSpPr txBox="1"/>
          <p:nvPr/>
        </p:nvSpPr>
        <p:spPr>
          <a:xfrm>
            <a:off x="5530361" y="484306"/>
            <a:ext cx="6210301" cy="1815882"/>
          </a:xfrm>
          <a:prstGeom prst="rect">
            <a:avLst/>
          </a:prstGeom>
          <a:noFill/>
        </p:spPr>
        <p:txBody>
          <a:bodyPr wrap="square" rtlCol="0">
            <a:spAutoFit/>
          </a:bodyPr>
          <a:lstStyle/>
          <a:p>
            <a:r>
              <a:rPr lang="en-GB" sz="1600" dirty="0"/>
              <a:t>We used the GitHub Projects features.</a:t>
            </a:r>
          </a:p>
          <a:p>
            <a:r>
              <a:rPr lang="en-GB" sz="1600" dirty="0"/>
              <a:t>We used it to create “tickets” on functionality or tasks relating to all parts of the project. It allowed us to maintain a one stop place for all of the pending items that needed to be done.</a:t>
            </a:r>
          </a:p>
          <a:p>
            <a:endParaRPr lang="en-GB" sz="1600" dirty="0"/>
          </a:p>
          <a:p>
            <a:r>
              <a:rPr lang="en-GB" sz="1600" dirty="0"/>
              <a:t>The ticket board would also show the status of current pull requests. We could use due dates and labels to tie this changes to the current sprint.</a:t>
            </a:r>
          </a:p>
        </p:txBody>
      </p:sp>
      <p:sp>
        <p:nvSpPr>
          <p:cNvPr id="9" name="Rectangle 8">
            <a:extLst>
              <a:ext uri="{FF2B5EF4-FFF2-40B4-BE49-F238E27FC236}">
                <a16:creationId xmlns:a16="http://schemas.microsoft.com/office/drawing/2014/main" id="{51105914-FAB5-495D-BC02-488EAF4E91FA}"/>
              </a:ext>
            </a:extLst>
          </p:cNvPr>
          <p:cNvSpPr/>
          <p:nvPr/>
        </p:nvSpPr>
        <p:spPr>
          <a:xfrm>
            <a:off x="0" y="2754318"/>
            <a:ext cx="12192000" cy="19050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152108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19DC-991E-40B9-B3C7-2A6717EAC6D7}"/>
              </a:ext>
            </a:extLst>
          </p:cNvPr>
          <p:cNvSpPr>
            <a:spLocks noGrp="1"/>
          </p:cNvSpPr>
          <p:nvPr>
            <p:ph type="title"/>
          </p:nvPr>
        </p:nvSpPr>
        <p:spPr>
          <a:xfrm>
            <a:off x="213213" y="304199"/>
            <a:ext cx="4454037" cy="1008776"/>
          </a:xfrm>
        </p:spPr>
        <p:txBody>
          <a:bodyPr>
            <a:normAutofit fontScale="90000"/>
          </a:bodyPr>
          <a:lstStyle/>
          <a:p>
            <a:pPr algn="ctr"/>
            <a:r>
              <a:rPr lang="en-GB" dirty="0"/>
              <a:t>Documentation &amp; Design</a:t>
            </a:r>
          </a:p>
        </p:txBody>
      </p:sp>
      <p:sp>
        <p:nvSpPr>
          <p:cNvPr id="3" name="Content Placeholder 2">
            <a:extLst>
              <a:ext uri="{FF2B5EF4-FFF2-40B4-BE49-F238E27FC236}">
                <a16:creationId xmlns:a16="http://schemas.microsoft.com/office/drawing/2014/main" id="{50CDD3B4-6CF7-465E-B53A-73F72C69F303}"/>
              </a:ext>
            </a:extLst>
          </p:cNvPr>
          <p:cNvSpPr>
            <a:spLocks noGrp="1"/>
          </p:cNvSpPr>
          <p:nvPr>
            <p:ph idx="1"/>
          </p:nvPr>
        </p:nvSpPr>
        <p:spPr>
          <a:xfrm>
            <a:off x="4818184" y="239527"/>
            <a:ext cx="7160603" cy="1225305"/>
          </a:xfrm>
        </p:spPr>
        <p:txBody>
          <a:bodyPr>
            <a:normAutofit lnSpcReduction="10000"/>
          </a:bodyPr>
          <a:lstStyle/>
          <a:p>
            <a:pPr marL="0" indent="0">
              <a:buNone/>
            </a:pPr>
            <a:r>
              <a:rPr lang="en-GB" sz="2000" dirty="0"/>
              <a:t>We wanted to follow the proper framework of software design and dedicated our first sprint entirely to developing comprehensive documentation, research and creating design guidelines that would enable all of us to produce a homogeneous result.</a:t>
            </a:r>
          </a:p>
        </p:txBody>
      </p:sp>
      <p:sp>
        <p:nvSpPr>
          <p:cNvPr id="6" name="TextBox 5">
            <a:extLst>
              <a:ext uri="{FF2B5EF4-FFF2-40B4-BE49-F238E27FC236}">
                <a16:creationId xmlns:a16="http://schemas.microsoft.com/office/drawing/2014/main" id="{5F716EE3-D376-46DF-AA0D-AEB5779CB18A}"/>
              </a:ext>
            </a:extLst>
          </p:cNvPr>
          <p:cNvSpPr txBox="1"/>
          <p:nvPr/>
        </p:nvSpPr>
        <p:spPr>
          <a:xfrm>
            <a:off x="4433809" y="2365040"/>
            <a:ext cx="7758191" cy="2862322"/>
          </a:xfrm>
          <a:prstGeom prst="rect">
            <a:avLst/>
          </a:prstGeom>
          <a:noFill/>
        </p:spPr>
        <p:txBody>
          <a:bodyPr wrap="square" rtlCol="0">
            <a:spAutoFit/>
          </a:bodyPr>
          <a:lstStyle/>
          <a:p>
            <a:r>
              <a:rPr lang="en-GB" sz="2000" b="1" dirty="0"/>
              <a:t>Our documentation and design research included;</a:t>
            </a:r>
          </a:p>
          <a:p>
            <a:pPr marL="285750" indent="-285750">
              <a:buFont typeface="Arial" panose="020B0604020202020204" pitchFamily="34" charset="0"/>
              <a:buChar char="•"/>
            </a:pPr>
            <a:r>
              <a:rPr lang="en-GB" sz="2000" dirty="0"/>
              <a:t>Client Requirements</a:t>
            </a:r>
          </a:p>
          <a:p>
            <a:pPr marL="285750" indent="-285750">
              <a:buFont typeface="Arial" panose="020B0604020202020204" pitchFamily="34" charset="0"/>
              <a:buChar char="•"/>
            </a:pPr>
            <a:r>
              <a:rPr lang="en-GB" sz="2000" dirty="0"/>
              <a:t>Functional Requirements</a:t>
            </a:r>
          </a:p>
          <a:p>
            <a:pPr marL="285750" indent="-285750">
              <a:buFont typeface="Arial" panose="020B0604020202020204" pitchFamily="34" charset="0"/>
              <a:buChar char="•"/>
            </a:pPr>
            <a:r>
              <a:rPr lang="en-GB" sz="2000" dirty="0"/>
              <a:t>Example Page Wireframes</a:t>
            </a:r>
          </a:p>
          <a:p>
            <a:pPr marL="285750" indent="-285750">
              <a:buFont typeface="Arial" panose="020B0604020202020204" pitchFamily="34" charset="0"/>
              <a:buChar char="•"/>
            </a:pPr>
            <a:r>
              <a:rPr lang="en-GB" sz="2000" dirty="0"/>
              <a:t>Case &amp; Navigation UML Diagrams</a:t>
            </a:r>
          </a:p>
          <a:p>
            <a:pPr marL="285750" indent="-285750">
              <a:buFont typeface="Arial" panose="020B0604020202020204" pitchFamily="34" charset="0"/>
              <a:buChar char="•"/>
            </a:pPr>
            <a:r>
              <a:rPr lang="en-GB" sz="2000" dirty="0"/>
              <a:t>Design research into other websites</a:t>
            </a:r>
          </a:p>
          <a:p>
            <a:pPr marL="285750" indent="-285750">
              <a:buFont typeface="Arial" panose="020B0604020202020204" pitchFamily="34" charset="0"/>
              <a:buChar char="•"/>
            </a:pPr>
            <a:r>
              <a:rPr lang="en-GB" sz="2000" dirty="0"/>
              <a:t>User Stories (The basis for our client requirements)</a:t>
            </a:r>
          </a:p>
          <a:p>
            <a:pPr marL="285750" indent="-285750">
              <a:buFont typeface="Arial" panose="020B0604020202020204" pitchFamily="34" charset="0"/>
              <a:buChar char="•"/>
            </a:pPr>
            <a:r>
              <a:rPr lang="en-GB" sz="2000" dirty="0"/>
              <a:t>MVP Testing Documentation</a:t>
            </a:r>
          </a:p>
          <a:p>
            <a:pPr marL="285750" indent="-285750">
              <a:buFont typeface="Arial" panose="020B0604020202020204" pitchFamily="34" charset="0"/>
              <a:buChar char="•"/>
            </a:pPr>
            <a:r>
              <a:rPr lang="en-GB" sz="2000" dirty="0"/>
              <a:t>Functional Requirements Testing Documentation</a:t>
            </a:r>
          </a:p>
        </p:txBody>
      </p:sp>
      <p:pic>
        <p:nvPicPr>
          <p:cNvPr id="8" name="Picture 7">
            <a:extLst>
              <a:ext uri="{FF2B5EF4-FFF2-40B4-BE49-F238E27FC236}">
                <a16:creationId xmlns:a16="http://schemas.microsoft.com/office/drawing/2014/main" id="{74558543-5759-4BE7-A0DE-B76A93EC4B30}"/>
              </a:ext>
            </a:extLst>
          </p:cNvPr>
          <p:cNvPicPr>
            <a:picLocks noChangeAspect="1"/>
          </p:cNvPicPr>
          <p:nvPr/>
        </p:nvPicPr>
        <p:blipFill>
          <a:blip r:embed="rId2"/>
          <a:stretch>
            <a:fillRect/>
          </a:stretch>
        </p:blipFill>
        <p:spPr>
          <a:xfrm>
            <a:off x="213213" y="1675520"/>
            <a:ext cx="3810147" cy="494036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68604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1395-B7D7-4706-9673-95FDC180819E}"/>
              </a:ext>
            </a:extLst>
          </p:cNvPr>
          <p:cNvSpPr>
            <a:spLocks noGrp="1"/>
          </p:cNvSpPr>
          <p:nvPr>
            <p:ph type="title"/>
          </p:nvPr>
        </p:nvSpPr>
        <p:spPr>
          <a:xfrm>
            <a:off x="2578482" y="204690"/>
            <a:ext cx="7179947" cy="905082"/>
          </a:xfrm>
        </p:spPr>
        <p:txBody>
          <a:bodyPr/>
          <a:lstStyle/>
          <a:p>
            <a:r>
              <a:rPr lang="en-GB" dirty="0"/>
              <a:t>Source Control Workflow</a:t>
            </a:r>
          </a:p>
        </p:txBody>
      </p:sp>
      <p:cxnSp>
        <p:nvCxnSpPr>
          <p:cNvPr id="5" name="Straight Arrow Connector 4">
            <a:extLst>
              <a:ext uri="{FF2B5EF4-FFF2-40B4-BE49-F238E27FC236}">
                <a16:creationId xmlns:a16="http://schemas.microsoft.com/office/drawing/2014/main" id="{45C34217-CEA5-4351-B33E-4885042856D7}"/>
              </a:ext>
            </a:extLst>
          </p:cNvPr>
          <p:cNvCxnSpPr>
            <a:cxnSpLocks/>
          </p:cNvCxnSpPr>
          <p:nvPr/>
        </p:nvCxnSpPr>
        <p:spPr>
          <a:xfrm>
            <a:off x="1490091" y="1387908"/>
            <a:ext cx="7292737" cy="0"/>
          </a:xfrm>
          <a:prstGeom prst="straightConnector1">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429EDB11-DB1F-4C5E-9EFA-B1A37F28CFEE}"/>
              </a:ext>
            </a:extLst>
          </p:cNvPr>
          <p:cNvSpPr/>
          <p:nvPr/>
        </p:nvSpPr>
        <p:spPr>
          <a:xfrm>
            <a:off x="1428978" y="1323988"/>
            <a:ext cx="122225" cy="122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7CEF64E6-C72F-48C6-9541-C7421D90D765}"/>
              </a:ext>
            </a:extLst>
          </p:cNvPr>
          <p:cNvSpPr/>
          <p:nvPr/>
        </p:nvSpPr>
        <p:spPr>
          <a:xfrm>
            <a:off x="7023302" y="1323988"/>
            <a:ext cx="122225" cy="122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102" name="Group 101">
            <a:extLst>
              <a:ext uri="{FF2B5EF4-FFF2-40B4-BE49-F238E27FC236}">
                <a16:creationId xmlns:a16="http://schemas.microsoft.com/office/drawing/2014/main" id="{0E424414-791B-44C5-832D-5706DD56D0F8}"/>
              </a:ext>
            </a:extLst>
          </p:cNvPr>
          <p:cNvGrpSpPr/>
          <p:nvPr/>
        </p:nvGrpSpPr>
        <p:grpSpPr>
          <a:xfrm>
            <a:off x="1428978" y="1760251"/>
            <a:ext cx="5621339" cy="1253278"/>
            <a:chOff x="1509526" y="3041113"/>
            <a:chExt cx="5453982" cy="1217083"/>
          </a:xfrm>
        </p:grpSpPr>
        <p:cxnSp>
          <p:nvCxnSpPr>
            <p:cNvPr id="7" name="Straight Arrow Connector 6">
              <a:extLst>
                <a:ext uri="{FF2B5EF4-FFF2-40B4-BE49-F238E27FC236}">
                  <a16:creationId xmlns:a16="http://schemas.microsoft.com/office/drawing/2014/main" id="{05B2C533-232B-41B2-9FBA-0B08D240C098}"/>
                </a:ext>
              </a:extLst>
            </p:cNvPr>
            <p:cNvCxnSpPr>
              <a:cxnSpLocks/>
            </p:cNvCxnSpPr>
            <p:nvPr/>
          </p:nvCxnSpPr>
          <p:spPr>
            <a:xfrm>
              <a:off x="1608992" y="3124200"/>
              <a:ext cx="5354516" cy="0"/>
            </a:xfrm>
            <a:prstGeom prst="straightConnector1">
              <a:avLst/>
            </a:prstGeom>
            <a:ln>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3502B7A4-B2EE-47C8-9658-4CCBD4969599}"/>
                </a:ext>
              </a:extLst>
            </p:cNvPr>
            <p:cNvSpPr/>
            <p:nvPr/>
          </p:nvSpPr>
          <p:spPr>
            <a:xfrm>
              <a:off x="1538652" y="3047998"/>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1E6ABC7F-A126-4F18-AFE2-7E28134DE972}"/>
                </a:ext>
              </a:extLst>
            </p:cNvPr>
            <p:cNvSpPr/>
            <p:nvPr/>
          </p:nvSpPr>
          <p:spPr>
            <a:xfrm>
              <a:off x="4079505" y="3049738"/>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95B7C550-3CA4-40C7-9617-79C58AD44E4D}"/>
                </a:ext>
              </a:extLst>
            </p:cNvPr>
            <p:cNvSpPr/>
            <p:nvPr/>
          </p:nvSpPr>
          <p:spPr>
            <a:xfrm>
              <a:off x="5161084" y="3041113"/>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FE081AC0-CB21-42F3-90AC-5FFED50A3EA0}"/>
                </a:ext>
              </a:extLst>
            </p:cNvPr>
            <p:cNvSpPr/>
            <p:nvPr/>
          </p:nvSpPr>
          <p:spPr>
            <a:xfrm>
              <a:off x="6500320" y="3047997"/>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33" name="Group 32">
              <a:extLst>
                <a:ext uri="{FF2B5EF4-FFF2-40B4-BE49-F238E27FC236}">
                  <a16:creationId xmlns:a16="http://schemas.microsoft.com/office/drawing/2014/main" id="{6417DC9E-C9C2-474A-A5F8-919722B0B012}"/>
                </a:ext>
              </a:extLst>
            </p:cNvPr>
            <p:cNvGrpSpPr/>
            <p:nvPr/>
          </p:nvGrpSpPr>
          <p:grpSpPr>
            <a:xfrm>
              <a:off x="1579422" y="3446422"/>
              <a:ext cx="2500083" cy="45719"/>
              <a:chOff x="1538651" y="3728303"/>
              <a:chExt cx="8464064" cy="154782"/>
            </a:xfrm>
          </p:grpSpPr>
          <p:cxnSp>
            <p:nvCxnSpPr>
              <p:cNvPr id="8" name="Straight Arrow Connector 7">
                <a:extLst>
                  <a:ext uri="{FF2B5EF4-FFF2-40B4-BE49-F238E27FC236}">
                    <a16:creationId xmlns:a16="http://schemas.microsoft.com/office/drawing/2014/main" id="{9EBA2B36-550C-42CC-A285-61E763B729FC}"/>
                  </a:ext>
                </a:extLst>
              </p:cNvPr>
              <p:cNvCxnSpPr>
                <a:cxnSpLocks/>
              </p:cNvCxnSpPr>
              <p:nvPr/>
            </p:nvCxnSpPr>
            <p:spPr>
              <a:xfrm>
                <a:off x="1608992" y="3804140"/>
                <a:ext cx="8393723" cy="0"/>
              </a:xfrm>
              <a:prstGeom prst="straightConnector1">
                <a:avLst/>
              </a:prstGeom>
              <a:ln>
                <a:tailEnd type="triangle"/>
              </a:ln>
              <a:effectLst>
                <a:glow rad="635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EB011601-9D95-40F3-8688-FA721A48B310}"/>
                  </a:ext>
                </a:extLst>
              </p:cNvPr>
              <p:cNvSpPr/>
              <p:nvPr/>
            </p:nvSpPr>
            <p:spPr>
              <a:xfrm>
                <a:off x="1538651" y="3728303"/>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04EA1C93-12BA-465E-BFB5-C042A196F17A}"/>
                  </a:ext>
                </a:extLst>
              </p:cNvPr>
              <p:cNvSpPr/>
              <p:nvPr/>
            </p:nvSpPr>
            <p:spPr>
              <a:xfrm>
                <a:off x="4334614" y="3739656"/>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7E8FE562-C056-45FE-8E2D-3E086FA7EBF6}"/>
                  </a:ext>
                </a:extLst>
              </p:cNvPr>
              <p:cNvSpPr/>
              <p:nvPr/>
            </p:nvSpPr>
            <p:spPr>
              <a:xfrm>
                <a:off x="2744667" y="3739657"/>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62D8AD13-FF18-4AC3-B81B-3706BE884F66}"/>
                  </a:ext>
                </a:extLst>
              </p:cNvPr>
              <p:cNvSpPr/>
              <p:nvPr/>
            </p:nvSpPr>
            <p:spPr>
              <a:xfrm>
                <a:off x="2309449" y="3739657"/>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64A4BA43-CC06-4134-9CE6-97D02C21A8C2}"/>
                  </a:ext>
                </a:extLst>
              </p:cNvPr>
              <p:cNvSpPr/>
              <p:nvPr/>
            </p:nvSpPr>
            <p:spPr>
              <a:xfrm>
                <a:off x="3179886" y="3739657"/>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6665AFA1-2634-48C3-98AF-B149B4E0C2C5}"/>
                  </a:ext>
                </a:extLst>
              </p:cNvPr>
              <p:cNvSpPr/>
              <p:nvPr/>
            </p:nvSpPr>
            <p:spPr>
              <a:xfrm>
                <a:off x="5399953" y="3742408"/>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EB3E7801-4600-4030-9B5B-9DCC8D9D65D4}"/>
                  </a:ext>
                </a:extLst>
              </p:cNvPr>
              <p:cNvSpPr/>
              <p:nvPr/>
            </p:nvSpPr>
            <p:spPr>
              <a:xfrm>
                <a:off x="6581064" y="3739655"/>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A84E0545-6A42-42F6-8532-27AD265ABAE9}"/>
                  </a:ext>
                </a:extLst>
              </p:cNvPr>
              <p:cNvSpPr/>
              <p:nvPr/>
            </p:nvSpPr>
            <p:spPr>
              <a:xfrm>
                <a:off x="8171011" y="3739655"/>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4" name="Group 53">
              <a:extLst>
                <a:ext uri="{FF2B5EF4-FFF2-40B4-BE49-F238E27FC236}">
                  <a16:creationId xmlns:a16="http://schemas.microsoft.com/office/drawing/2014/main" id="{FE264DEF-ED78-41E6-813F-1BA86DF9E2F1}"/>
                </a:ext>
              </a:extLst>
            </p:cNvPr>
            <p:cNvGrpSpPr/>
            <p:nvPr/>
          </p:nvGrpSpPr>
          <p:grpSpPr>
            <a:xfrm>
              <a:off x="4079505" y="3785103"/>
              <a:ext cx="2500087" cy="45719"/>
              <a:chOff x="1538651" y="3728303"/>
              <a:chExt cx="8464064" cy="154782"/>
            </a:xfrm>
          </p:grpSpPr>
          <p:cxnSp>
            <p:nvCxnSpPr>
              <p:cNvPr id="55" name="Straight Arrow Connector 54">
                <a:extLst>
                  <a:ext uri="{FF2B5EF4-FFF2-40B4-BE49-F238E27FC236}">
                    <a16:creationId xmlns:a16="http://schemas.microsoft.com/office/drawing/2014/main" id="{05836258-E03F-4F65-97B9-7376E4F0E687}"/>
                  </a:ext>
                </a:extLst>
              </p:cNvPr>
              <p:cNvCxnSpPr>
                <a:cxnSpLocks/>
              </p:cNvCxnSpPr>
              <p:nvPr/>
            </p:nvCxnSpPr>
            <p:spPr>
              <a:xfrm>
                <a:off x="1608992" y="3804140"/>
                <a:ext cx="8393723" cy="0"/>
              </a:xfrm>
              <a:prstGeom prst="straightConnector1">
                <a:avLst/>
              </a:prstGeom>
              <a:ln>
                <a:tailEnd type="triangle"/>
              </a:ln>
              <a:effectLst>
                <a:glow rad="635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D8C41A8A-CFC8-4769-8E62-1FA51E70CA3E}"/>
                  </a:ext>
                </a:extLst>
              </p:cNvPr>
              <p:cNvSpPr/>
              <p:nvPr/>
            </p:nvSpPr>
            <p:spPr>
              <a:xfrm>
                <a:off x="1538651" y="3728303"/>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7E50151B-825A-4939-94FC-0059A4403D66}"/>
                  </a:ext>
                </a:extLst>
              </p:cNvPr>
              <p:cNvSpPr/>
              <p:nvPr/>
            </p:nvSpPr>
            <p:spPr>
              <a:xfrm>
                <a:off x="4334614" y="3739656"/>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0AF3252F-97A9-46D8-BC99-FF3EC000B535}"/>
                  </a:ext>
                </a:extLst>
              </p:cNvPr>
              <p:cNvSpPr/>
              <p:nvPr/>
            </p:nvSpPr>
            <p:spPr>
              <a:xfrm>
                <a:off x="2744667" y="3739657"/>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42C5F18-8C7A-440B-8053-D44743893C1D}"/>
                  </a:ext>
                </a:extLst>
              </p:cNvPr>
              <p:cNvSpPr/>
              <p:nvPr/>
            </p:nvSpPr>
            <p:spPr>
              <a:xfrm>
                <a:off x="2309449" y="3739657"/>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C28D2E56-B57B-43FE-86C2-A0B406416D82}"/>
                  </a:ext>
                </a:extLst>
              </p:cNvPr>
              <p:cNvSpPr/>
              <p:nvPr/>
            </p:nvSpPr>
            <p:spPr>
              <a:xfrm>
                <a:off x="3179886" y="3739657"/>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4F0059F0-BFEB-4619-8B0A-CCB427D4CAFC}"/>
                  </a:ext>
                </a:extLst>
              </p:cNvPr>
              <p:cNvSpPr/>
              <p:nvPr/>
            </p:nvSpPr>
            <p:spPr>
              <a:xfrm>
                <a:off x="5399953" y="3742408"/>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3210D2F9-096D-4550-8E28-47010850F380}"/>
                  </a:ext>
                </a:extLst>
              </p:cNvPr>
              <p:cNvSpPr/>
              <p:nvPr/>
            </p:nvSpPr>
            <p:spPr>
              <a:xfrm>
                <a:off x="6581064" y="3739655"/>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1FF7D6AD-633C-45F8-85E5-CAFBDCD20EB1}"/>
                  </a:ext>
                </a:extLst>
              </p:cNvPr>
              <p:cNvSpPr/>
              <p:nvPr/>
            </p:nvSpPr>
            <p:spPr>
              <a:xfrm>
                <a:off x="8171011" y="3739655"/>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4" name="Group 63">
              <a:extLst>
                <a:ext uri="{FF2B5EF4-FFF2-40B4-BE49-F238E27FC236}">
                  <a16:creationId xmlns:a16="http://schemas.microsoft.com/office/drawing/2014/main" id="{E1593240-BE31-4C19-A7EB-0A3510DBCEEE}"/>
                </a:ext>
              </a:extLst>
            </p:cNvPr>
            <p:cNvGrpSpPr/>
            <p:nvPr/>
          </p:nvGrpSpPr>
          <p:grpSpPr>
            <a:xfrm>
              <a:off x="1579422" y="4168478"/>
              <a:ext cx="4906111" cy="89718"/>
              <a:chOff x="1538651" y="3728303"/>
              <a:chExt cx="8464064" cy="154782"/>
            </a:xfrm>
          </p:grpSpPr>
          <p:cxnSp>
            <p:nvCxnSpPr>
              <p:cNvPr id="65" name="Straight Arrow Connector 64">
                <a:extLst>
                  <a:ext uri="{FF2B5EF4-FFF2-40B4-BE49-F238E27FC236}">
                    <a16:creationId xmlns:a16="http://schemas.microsoft.com/office/drawing/2014/main" id="{1D502072-D305-4263-BE15-B185D0C0693E}"/>
                  </a:ext>
                </a:extLst>
              </p:cNvPr>
              <p:cNvCxnSpPr>
                <a:cxnSpLocks/>
              </p:cNvCxnSpPr>
              <p:nvPr/>
            </p:nvCxnSpPr>
            <p:spPr>
              <a:xfrm>
                <a:off x="1608992" y="3804140"/>
                <a:ext cx="8393723" cy="0"/>
              </a:xfrm>
              <a:prstGeom prst="straightConnector1">
                <a:avLst/>
              </a:prstGeom>
              <a:ln>
                <a:tailEnd type="triangle"/>
              </a:ln>
              <a:effectLst>
                <a:glow rad="635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031EDD8E-9030-4110-967C-46F74480516C}"/>
                  </a:ext>
                </a:extLst>
              </p:cNvPr>
              <p:cNvSpPr/>
              <p:nvPr/>
            </p:nvSpPr>
            <p:spPr>
              <a:xfrm>
                <a:off x="1538651" y="3728303"/>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448BECA2-5CE4-4E6A-9B49-4BDB0390A222}"/>
                  </a:ext>
                </a:extLst>
              </p:cNvPr>
              <p:cNvSpPr/>
              <p:nvPr/>
            </p:nvSpPr>
            <p:spPr>
              <a:xfrm>
                <a:off x="4334614" y="3739656"/>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id="{E120B574-6990-4CE0-AB8A-15DC44B482AB}"/>
                  </a:ext>
                </a:extLst>
              </p:cNvPr>
              <p:cNvSpPr/>
              <p:nvPr/>
            </p:nvSpPr>
            <p:spPr>
              <a:xfrm>
                <a:off x="2744667" y="3739657"/>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BD95367C-56ED-4485-8961-7446AC83AC6C}"/>
                  </a:ext>
                </a:extLst>
              </p:cNvPr>
              <p:cNvSpPr/>
              <p:nvPr/>
            </p:nvSpPr>
            <p:spPr>
              <a:xfrm>
                <a:off x="2309449" y="3739657"/>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2ED15721-4861-404E-9A6C-8790F83FC788}"/>
                  </a:ext>
                </a:extLst>
              </p:cNvPr>
              <p:cNvSpPr/>
              <p:nvPr/>
            </p:nvSpPr>
            <p:spPr>
              <a:xfrm>
                <a:off x="3179886" y="3739657"/>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FAA43F63-6952-45F5-97D3-46710E6F42E2}"/>
                  </a:ext>
                </a:extLst>
              </p:cNvPr>
              <p:cNvSpPr/>
              <p:nvPr/>
            </p:nvSpPr>
            <p:spPr>
              <a:xfrm>
                <a:off x="5399953" y="3742408"/>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2" name="Oval 71">
                <a:extLst>
                  <a:ext uri="{FF2B5EF4-FFF2-40B4-BE49-F238E27FC236}">
                    <a16:creationId xmlns:a16="http://schemas.microsoft.com/office/drawing/2014/main" id="{CD74AA77-1446-4CF8-882F-E5754AACAAA7}"/>
                  </a:ext>
                </a:extLst>
              </p:cNvPr>
              <p:cNvSpPr/>
              <p:nvPr/>
            </p:nvSpPr>
            <p:spPr>
              <a:xfrm>
                <a:off x="6581064" y="3739655"/>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71804EBE-2FC8-4F90-8249-D850D2203522}"/>
                  </a:ext>
                </a:extLst>
              </p:cNvPr>
              <p:cNvSpPr/>
              <p:nvPr/>
            </p:nvSpPr>
            <p:spPr>
              <a:xfrm>
                <a:off x="8171011" y="3739655"/>
                <a:ext cx="140677" cy="1406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cxnSp>
          <p:nvCxnSpPr>
            <p:cNvPr id="76" name="Straight Arrow Connector 75">
              <a:extLst>
                <a:ext uri="{FF2B5EF4-FFF2-40B4-BE49-F238E27FC236}">
                  <a16:creationId xmlns:a16="http://schemas.microsoft.com/office/drawing/2014/main" id="{80F60C17-1350-44C5-AE54-BC93B07E5FA5}"/>
                </a:ext>
              </a:extLst>
            </p:cNvPr>
            <p:cNvCxnSpPr>
              <a:cxnSpLocks/>
            </p:cNvCxnSpPr>
            <p:nvPr/>
          </p:nvCxnSpPr>
          <p:spPr>
            <a:xfrm>
              <a:off x="1600198" y="3188674"/>
              <a:ext cx="0" cy="220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3A8126DF-E76A-4FD0-AFBE-F5303306E6C4}"/>
                </a:ext>
              </a:extLst>
            </p:cNvPr>
            <p:cNvCxnSpPr>
              <a:cxnSpLocks/>
            </p:cNvCxnSpPr>
            <p:nvPr/>
          </p:nvCxnSpPr>
          <p:spPr>
            <a:xfrm flipV="1">
              <a:off x="4052863" y="3224420"/>
              <a:ext cx="37578" cy="222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3B8BFD28-2636-4A4F-8BE1-D89D677380ED}"/>
                </a:ext>
              </a:extLst>
            </p:cNvPr>
            <p:cNvCxnSpPr>
              <a:cxnSpLocks/>
              <a:stCxn id="17" idx="4"/>
            </p:cNvCxnSpPr>
            <p:nvPr/>
          </p:nvCxnSpPr>
          <p:spPr>
            <a:xfrm flipH="1">
              <a:off x="4111217" y="3190415"/>
              <a:ext cx="38627" cy="542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FE3CED36-4B69-4CD1-BF3C-0F98A4ABB8C8}"/>
                </a:ext>
              </a:extLst>
            </p:cNvPr>
            <p:cNvCxnSpPr>
              <a:cxnSpLocks/>
            </p:cNvCxnSpPr>
            <p:nvPr/>
          </p:nvCxnSpPr>
          <p:spPr>
            <a:xfrm flipH="1">
              <a:off x="1509526" y="3224420"/>
              <a:ext cx="11542" cy="984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2D786C3A-831C-4526-848C-5E562EA25D47}"/>
                </a:ext>
              </a:extLst>
            </p:cNvPr>
            <p:cNvCxnSpPr>
              <a:cxnSpLocks/>
            </p:cNvCxnSpPr>
            <p:nvPr/>
          </p:nvCxnSpPr>
          <p:spPr>
            <a:xfrm flipH="1" flipV="1">
              <a:off x="6500320" y="3206908"/>
              <a:ext cx="1" cy="52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EC660B94-428C-412E-BECB-5A8ECEF1F68C}"/>
                </a:ext>
              </a:extLst>
            </p:cNvPr>
            <p:cNvCxnSpPr>
              <a:cxnSpLocks/>
            </p:cNvCxnSpPr>
            <p:nvPr/>
          </p:nvCxnSpPr>
          <p:spPr>
            <a:xfrm flipH="1" flipV="1">
              <a:off x="6648878" y="3224420"/>
              <a:ext cx="7239" cy="991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04" name="Straight Arrow Connector 103">
            <a:extLst>
              <a:ext uri="{FF2B5EF4-FFF2-40B4-BE49-F238E27FC236}">
                <a16:creationId xmlns:a16="http://schemas.microsoft.com/office/drawing/2014/main" id="{66A2C4D4-300C-49BD-B42E-55028462A28F}"/>
              </a:ext>
            </a:extLst>
          </p:cNvPr>
          <p:cNvCxnSpPr>
            <a:cxnSpLocks/>
          </p:cNvCxnSpPr>
          <p:nvPr/>
        </p:nvCxnSpPr>
        <p:spPr>
          <a:xfrm>
            <a:off x="1501019" y="1499932"/>
            <a:ext cx="21413" cy="216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6CA6DE91-475F-4A70-A07E-56255FCD07C2}"/>
              </a:ext>
            </a:extLst>
          </p:cNvPr>
          <p:cNvCxnSpPr>
            <a:cxnSpLocks/>
          </p:cNvCxnSpPr>
          <p:nvPr/>
        </p:nvCxnSpPr>
        <p:spPr>
          <a:xfrm flipV="1">
            <a:off x="7023302" y="1499932"/>
            <a:ext cx="27015" cy="260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Left Brace 109">
            <a:extLst>
              <a:ext uri="{FF2B5EF4-FFF2-40B4-BE49-F238E27FC236}">
                <a16:creationId xmlns:a16="http://schemas.microsoft.com/office/drawing/2014/main" id="{9D3B6FF8-AA10-4BA3-8833-1812832B47CC}"/>
              </a:ext>
            </a:extLst>
          </p:cNvPr>
          <p:cNvSpPr/>
          <p:nvPr/>
        </p:nvSpPr>
        <p:spPr>
          <a:xfrm>
            <a:off x="1101825" y="2177614"/>
            <a:ext cx="235371" cy="82749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11" name="TextBox 110">
            <a:extLst>
              <a:ext uri="{FF2B5EF4-FFF2-40B4-BE49-F238E27FC236}">
                <a16:creationId xmlns:a16="http://schemas.microsoft.com/office/drawing/2014/main" id="{61971482-DB0E-463B-9D29-4220D5D459F1}"/>
              </a:ext>
            </a:extLst>
          </p:cNvPr>
          <p:cNvSpPr txBox="1"/>
          <p:nvPr/>
        </p:nvSpPr>
        <p:spPr>
          <a:xfrm>
            <a:off x="135123" y="2404348"/>
            <a:ext cx="940028" cy="415498"/>
          </a:xfrm>
          <a:prstGeom prst="rect">
            <a:avLst/>
          </a:prstGeom>
          <a:noFill/>
        </p:spPr>
        <p:txBody>
          <a:bodyPr wrap="square" rtlCol="0">
            <a:spAutoFit/>
          </a:bodyPr>
          <a:lstStyle/>
          <a:p>
            <a:r>
              <a:rPr lang="en-GB" sz="1050" dirty="0"/>
              <a:t>Feature/Issue Branches</a:t>
            </a:r>
          </a:p>
        </p:txBody>
      </p:sp>
      <p:sp>
        <p:nvSpPr>
          <p:cNvPr id="112" name="Left Brace 111">
            <a:extLst>
              <a:ext uri="{FF2B5EF4-FFF2-40B4-BE49-F238E27FC236}">
                <a16:creationId xmlns:a16="http://schemas.microsoft.com/office/drawing/2014/main" id="{70DD6661-8E10-4A16-9D3A-16E9352E9ED3}"/>
              </a:ext>
            </a:extLst>
          </p:cNvPr>
          <p:cNvSpPr/>
          <p:nvPr/>
        </p:nvSpPr>
        <p:spPr>
          <a:xfrm>
            <a:off x="1096571" y="1716883"/>
            <a:ext cx="240626" cy="42284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13" name="TextBox 112">
            <a:extLst>
              <a:ext uri="{FF2B5EF4-FFF2-40B4-BE49-F238E27FC236}">
                <a16:creationId xmlns:a16="http://schemas.microsoft.com/office/drawing/2014/main" id="{6660BFE4-E063-48AD-8BEB-322359ACBCFD}"/>
              </a:ext>
            </a:extLst>
          </p:cNvPr>
          <p:cNvSpPr txBox="1"/>
          <p:nvPr/>
        </p:nvSpPr>
        <p:spPr>
          <a:xfrm>
            <a:off x="0" y="1791977"/>
            <a:ext cx="985726" cy="240445"/>
          </a:xfrm>
          <a:prstGeom prst="rect">
            <a:avLst/>
          </a:prstGeom>
          <a:noFill/>
        </p:spPr>
        <p:txBody>
          <a:bodyPr wrap="none" rtlCol="0">
            <a:spAutoFit/>
          </a:bodyPr>
          <a:lstStyle/>
          <a:p>
            <a:r>
              <a:rPr lang="en-GB" sz="1200" dirty="0"/>
              <a:t>Developmental</a:t>
            </a:r>
          </a:p>
        </p:txBody>
      </p:sp>
      <p:sp>
        <p:nvSpPr>
          <p:cNvPr id="114" name="Left Brace 113">
            <a:extLst>
              <a:ext uri="{FF2B5EF4-FFF2-40B4-BE49-F238E27FC236}">
                <a16:creationId xmlns:a16="http://schemas.microsoft.com/office/drawing/2014/main" id="{4B4F4478-D807-4927-9EA2-E4E502B5642D}"/>
              </a:ext>
            </a:extLst>
          </p:cNvPr>
          <p:cNvSpPr/>
          <p:nvPr/>
        </p:nvSpPr>
        <p:spPr>
          <a:xfrm>
            <a:off x="1106705" y="1243013"/>
            <a:ext cx="230492" cy="42284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15" name="TextBox 114">
            <a:extLst>
              <a:ext uri="{FF2B5EF4-FFF2-40B4-BE49-F238E27FC236}">
                <a16:creationId xmlns:a16="http://schemas.microsoft.com/office/drawing/2014/main" id="{D79F26DD-1755-413E-B472-7787263EAF04}"/>
              </a:ext>
            </a:extLst>
          </p:cNvPr>
          <p:cNvSpPr txBox="1"/>
          <p:nvPr/>
        </p:nvSpPr>
        <p:spPr>
          <a:xfrm>
            <a:off x="406067" y="1251276"/>
            <a:ext cx="579659" cy="320593"/>
          </a:xfrm>
          <a:prstGeom prst="rect">
            <a:avLst/>
          </a:prstGeom>
          <a:noFill/>
        </p:spPr>
        <p:txBody>
          <a:bodyPr wrap="none" rtlCol="0">
            <a:spAutoFit/>
          </a:bodyPr>
          <a:lstStyle/>
          <a:p>
            <a:r>
              <a:rPr lang="en-GB" dirty="0"/>
              <a:t>Main</a:t>
            </a:r>
          </a:p>
        </p:txBody>
      </p:sp>
      <p:sp>
        <p:nvSpPr>
          <p:cNvPr id="116" name="TextBox 115">
            <a:extLst>
              <a:ext uri="{FF2B5EF4-FFF2-40B4-BE49-F238E27FC236}">
                <a16:creationId xmlns:a16="http://schemas.microsoft.com/office/drawing/2014/main" id="{15822C41-2ECE-4A18-9DDC-FFF0E4CBAB79}"/>
              </a:ext>
            </a:extLst>
          </p:cNvPr>
          <p:cNvSpPr txBox="1"/>
          <p:nvPr/>
        </p:nvSpPr>
        <p:spPr>
          <a:xfrm>
            <a:off x="6717910" y="1539091"/>
            <a:ext cx="366504" cy="246221"/>
          </a:xfrm>
          <a:prstGeom prst="rect">
            <a:avLst/>
          </a:prstGeom>
          <a:noFill/>
        </p:spPr>
        <p:txBody>
          <a:bodyPr wrap="square" rtlCol="0">
            <a:spAutoFit/>
          </a:bodyPr>
          <a:lstStyle/>
          <a:p>
            <a:r>
              <a:rPr lang="en-GB" sz="1000" dirty="0"/>
              <a:t>PR</a:t>
            </a:r>
          </a:p>
        </p:txBody>
      </p:sp>
      <p:sp>
        <p:nvSpPr>
          <p:cNvPr id="117" name="TextBox 116">
            <a:extLst>
              <a:ext uri="{FF2B5EF4-FFF2-40B4-BE49-F238E27FC236}">
                <a16:creationId xmlns:a16="http://schemas.microsoft.com/office/drawing/2014/main" id="{F5E083FD-8857-4C48-8095-17A365D62638}"/>
              </a:ext>
            </a:extLst>
          </p:cNvPr>
          <p:cNvSpPr txBox="1"/>
          <p:nvPr/>
        </p:nvSpPr>
        <p:spPr>
          <a:xfrm>
            <a:off x="6168388" y="2059704"/>
            <a:ext cx="426571" cy="246221"/>
          </a:xfrm>
          <a:prstGeom prst="rect">
            <a:avLst/>
          </a:prstGeom>
          <a:noFill/>
        </p:spPr>
        <p:txBody>
          <a:bodyPr wrap="square" rtlCol="0">
            <a:spAutoFit/>
          </a:bodyPr>
          <a:lstStyle/>
          <a:p>
            <a:r>
              <a:rPr lang="en-GB" sz="1000" dirty="0"/>
              <a:t>PR</a:t>
            </a:r>
          </a:p>
        </p:txBody>
      </p:sp>
      <p:sp>
        <p:nvSpPr>
          <p:cNvPr id="118" name="TextBox 117">
            <a:extLst>
              <a:ext uri="{FF2B5EF4-FFF2-40B4-BE49-F238E27FC236}">
                <a16:creationId xmlns:a16="http://schemas.microsoft.com/office/drawing/2014/main" id="{F2690FE3-2F9E-406E-8E67-11AC7962F929}"/>
              </a:ext>
            </a:extLst>
          </p:cNvPr>
          <p:cNvSpPr txBox="1"/>
          <p:nvPr/>
        </p:nvSpPr>
        <p:spPr>
          <a:xfrm>
            <a:off x="6446294" y="2624300"/>
            <a:ext cx="345534" cy="246221"/>
          </a:xfrm>
          <a:prstGeom prst="rect">
            <a:avLst/>
          </a:prstGeom>
          <a:noFill/>
        </p:spPr>
        <p:txBody>
          <a:bodyPr wrap="square" rtlCol="0">
            <a:spAutoFit/>
          </a:bodyPr>
          <a:lstStyle/>
          <a:p>
            <a:r>
              <a:rPr lang="en-GB" sz="1000" dirty="0"/>
              <a:t>PR</a:t>
            </a:r>
          </a:p>
        </p:txBody>
      </p:sp>
      <p:sp>
        <p:nvSpPr>
          <p:cNvPr id="119" name="TextBox 118">
            <a:extLst>
              <a:ext uri="{FF2B5EF4-FFF2-40B4-BE49-F238E27FC236}">
                <a16:creationId xmlns:a16="http://schemas.microsoft.com/office/drawing/2014/main" id="{A5E028CF-94F8-4D39-B0C8-FBB728C5FF73}"/>
              </a:ext>
            </a:extLst>
          </p:cNvPr>
          <p:cNvSpPr txBox="1"/>
          <p:nvPr/>
        </p:nvSpPr>
        <p:spPr>
          <a:xfrm>
            <a:off x="3707921" y="1937058"/>
            <a:ext cx="412724" cy="246221"/>
          </a:xfrm>
          <a:prstGeom prst="rect">
            <a:avLst/>
          </a:prstGeom>
          <a:noFill/>
        </p:spPr>
        <p:txBody>
          <a:bodyPr wrap="square" rtlCol="0">
            <a:spAutoFit/>
          </a:bodyPr>
          <a:lstStyle/>
          <a:p>
            <a:r>
              <a:rPr lang="en-GB" sz="1000" dirty="0"/>
              <a:t>PR</a:t>
            </a:r>
          </a:p>
        </p:txBody>
      </p:sp>
      <p:grpSp>
        <p:nvGrpSpPr>
          <p:cNvPr id="140" name="Group 139">
            <a:extLst>
              <a:ext uri="{FF2B5EF4-FFF2-40B4-BE49-F238E27FC236}">
                <a16:creationId xmlns:a16="http://schemas.microsoft.com/office/drawing/2014/main" id="{5B6AE923-56DA-4AB5-9081-5A9AFE5E6CE5}"/>
              </a:ext>
            </a:extLst>
          </p:cNvPr>
          <p:cNvGrpSpPr/>
          <p:nvPr/>
        </p:nvGrpSpPr>
        <p:grpSpPr>
          <a:xfrm>
            <a:off x="7310989" y="1832681"/>
            <a:ext cx="1880035" cy="1115436"/>
            <a:chOff x="8625973" y="2875386"/>
            <a:chExt cx="1880035" cy="1115436"/>
          </a:xfrm>
        </p:grpSpPr>
        <p:sp>
          <p:nvSpPr>
            <p:cNvPr id="120" name="Oval 119">
              <a:extLst>
                <a:ext uri="{FF2B5EF4-FFF2-40B4-BE49-F238E27FC236}">
                  <a16:creationId xmlns:a16="http://schemas.microsoft.com/office/drawing/2014/main" id="{42088E70-EA09-47BA-9AF7-031983BAA2F2}"/>
                </a:ext>
              </a:extLst>
            </p:cNvPr>
            <p:cNvSpPr/>
            <p:nvPr/>
          </p:nvSpPr>
          <p:spPr>
            <a:xfrm>
              <a:off x="8625973" y="3005110"/>
              <a:ext cx="100075" cy="999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1" name="TextBox 120">
              <a:extLst>
                <a:ext uri="{FF2B5EF4-FFF2-40B4-BE49-F238E27FC236}">
                  <a16:creationId xmlns:a16="http://schemas.microsoft.com/office/drawing/2014/main" id="{BDFE8F26-EB44-41EB-8BC6-EB2BE1AB911F}"/>
                </a:ext>
              </a:extLst>
            </p:cNvPr>
            <p:cNvSpPr txBox="1"/>
            <p:nvPr/>
          </p:nvSpPr>
          <p:spPr>
            <a:xfrm>
              <a:off x="8782828" y="2875386"/>
              <a:ext cx="1271514" cy="320593"/>
            </a:xfrm>
            <a:prstGeom prst="rect">
              <a:avLst/>
            </a:prstGeom>
            <a:noFill/>
          </p:spPr>
          <p:txBody>
            <a:bodyPr wrap="square" rtlCol="0">
              <a:spAutoFit/>
            </a:bodyPr>
            <a:lstStyle/>
            <a:p>
              <a:r>
                <a:rPr lang="en-GB" dirty="0"/>
                <a:t>Commit</a:t>
              </a:r>
            </a:p>
          </p:txBody>
        </p:sp>
        <p:cxnSp>
          <p:nvCxnSpPr>
            <p:cNvPr id="123" name="Straight Arrow Connector 122">
              <a:extLst>
                <a:ext uri="{FF2B5EF4-FFF2-40B4-BE49-F238E27FC236}">
                  <a16:creationId xmlns:a16="http://schemas.microsoft.com/office/drawing/2014/main" id="{5ACBD0F9-F8C4-49C2-AA8F-46A558D3B906}"/>
                </a:ext>
              </a:extLst>
            </p:cNvPr>
            <p:cNvCxnSpPr/>
            <p:nvPr/>
          </p:nvCxnSpPr>
          <p:spPr>
            <a:xfrm>
              <a:off x="8676010" y="3293879"/>
              <a:ext cx="0" cy="25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4D4ABDAA-B200-41B7-AF6C-0CE72AE5D921}"/>
                </a:ext>
              </a:extLst>
            </p:cNvPr>
            <p:cNvSpPr txBox="1"/>
            <p:nvPr/>
          </p:nvSpPr>
          <p:spPr>
            <a:xfrm>
              <a:off x="8782828" y="3262564"/>
              <a:ext cx="1723180" cy="320593"/>
            </a:xfrm>
            <a:prstGeom prst="rect">
              <a:avLst/>
            </a:prstGeom>
            <a:noFill/>
          </p:spPr>
          <p:txBody>
            <a:bodyPr wrap="square" rtlCol="0">
              <a:spAutoFit/>
            </a:bodyPr>
            <a:lstStyle/>
            <a:p>
              <a:r>
                <a:rPr lang="en-GB" dirty="0"/>
                <a:t>New Branch</a:t>
              </a:r>
            </a:p>
          </p:txBody>
        </p:sp>
        <p:cxnSp>
          <p:nvCxnSpPr>
            <p:cNvPr id="125" name="Straight Arrow Connector 124">
              <a:extLst>
                <a:ext uri="{FF2B5EF4-FFF2-40B4-BE49-F238E27FC236}">
                  <a16:creationId xmlns:a16="http://schemas.microsoft.com/office/drawing/2014/main" id="{CB167A2F-EEA7-4498-991B-E74E41499388}"/>
                </a:ext>
              </a:extLst>
            </p:cNvPr>
            <p:cNvCxnSpPr>
              <a:cxnSpLocks/>
            </p:cNvCxnSpPr>
            <p:nvPr/>
          </p:nvCxnSpPr>
          <p:spPr>
            <a:xfrm flipH="1" flipV="1">
              <a:off x="8676010" y="3685888"/>
              <a:ext cx="9548" cy="289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0" name="TextBox 129">
              <a:extLst>
                <a:ext uri="{FF2B5EF4-FFF2-40B4-BE49-F238E27FC236}">
                  <a16:creationId xmlns:a16="http://schemas.microsoft.com/office/drawing/2014/main" id="{C3399FE3-63A4-4194-8939-418A080EBC3B}"/>
                </a:ext>
              </a:extLst>
            </p:cNvPr>
            <p:cNvSpPr txBox="1"/>
            <p:nvPr/>
          </p:nvSpPr>
          <p:spPr>
            <a:xfrm>
              <a:off x="8782828" y="3670229"/>
              <a:ext cx="1723180" cy="320593"/>
            </a:xfrm>
            <a:prstGeom prst="rect">
              <a:avLst/>
            </a:prstGeom>
            <a:noFill/>
          </p:spPr>
          <p:txBody>
            <a:bodyPr wrap="square" rtlCol="0">
              <a:spAutoFit/>
            </a:bodyPr>
            <a:lstStyle/>
            <a:p>
              <a:r>
                <a:rPr lang="en-GB" dirty="0"/>
                <a:t>Merge Branch</a:t>
              </a:r>
            </a:p>
          </p:txBody>
        </p:sp>
      </p:grpSp>
      <p:pic>
        <p:nvPicPr>
          <p:cNvPr id="136" name="Picture 135">
            <a:extLst>
              <a:ext uri="{FF2B5EF4-FFF2-40B4-BE49-F238E27FC236}">
                <a16:creationId xmlns:a16="http://schemas.microsoft.com/office/drawing/2014/main" id="{BAF13576-6669-44F9-964B-791ECC14159F}"/>
              </a:ext>
            </a:extLst>
          </p:cNvPr>
          <p:cNvPicPr>
            <a:picLocks noChangeAspect="1"/>
          </p:cNvPicPr>
          <p:nvPr/>
        </p:nvPicPr>
        <p:blipFill>
          <a:blip r:embed="rId2"/>
          <a:stretch>
            <a:fillRect/>
          </a:stretch>
        </p:blipFill>
        <p:spPr>
          <a:xfrm>
            <a:off x="163572" y="3221713"/>
            <a:ext cx="4456725" cy="3527734"/>
          </a:xfrm>
          <a:prstGeom prst="rect">
            <a:avLst/>
          </a:prstGeom>
          <a:effectLst>
            <a:outerShdw blurRad="50800" dist="38100" dir="2700000" algn="tl" rotWithShape="0">
              <a:prstClr val="black">
                <a:alpha val="40000"/>
              </a:prstClr>
            </a:outerShdw>
          </a:effectLst>
        </p:spPr>
      </p:pic>
      <p:pic>
        <p:nvPicPr>
          <p:cNvPr id="138" name="Picture 137">
            <a:extLst>
              <a:ext uri="{FF2B5EF4-FFF2-40B4-BE49-F238E27FC236}">
                <a16:creationId xmlns:a16="http://schemas.microsoft.com/office/drawing/2014/main" id="{C1A48AAC-7F16-4BA9-A07D-CD1B7B29B682}"/>
              </a:ext>
            </a:extLst>
          </p:cNvPr>
          <p:cNvPicPr>
            <a:picLocks noChangeAspect="1"/>
          </p:cNvPicPr>
          <p:nvPr/>
        </p:nvPicPr>
        <p:blipFill>
          <a:blip r:embed="rId3"/>
          <a:stretch>
            <a:fillRect/>
          </a:stretch>
        </p:blipFill>
        <p:spPr>
          <a:xfrm>
            <a:off x="4717567" y="3221712"/>
            <a:ext cx="3365161" cy="353634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56665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589A-A208-45A7-AAE3-DB2937B75DD1}"/>
              </a:ext>
            </a:extLst>
          </p:cNvPr>
          <p:cNvSpPr>
            <a:spLocks noGrp="1"/>
          </p:cNvSpPr>
          <p:nvPr>
            <p:ph type="title"/>
          </p:nvPr>
        </p:nvSpPr>
        <p:spPr>
          <a:xfrm>
            <a:off x="230069" y="774427"/>
            <a:ext cx="5629302" cy="865705"/>
          </a:xfrm>
        </p:spPr>
        <p:txBody>
          <a:bodyPr>
            <a:normAutofit fontScale="90000"/>
          </a:bodyPr>
          <a:lstStyle/>
          <a:p>
            <a:r>
              <a:rPr lang="en-GB" dirty="0"/>
              <a:t>Integrations &amp; Automation</a:t>
            </a:r>
          </a:p>
        </p:txBody>
      </p:sp>
      <p:sp>
        <p:nvSpPr>
          <p:cNvPr id="3" name="Content Placeholder 2">
            <a:extLst>
              <a:ext uri="{FF2B5EF4-FFF2-40B4-BE49-F238E27FC236}">
                <a16:creationId xmlns:a16="http://schemas.microsoft.com/office/drawing/2014/main" id="{06859FDE-74C2-4BAA-865A-DDEBA63599C5}"/>
              </a:ext>
            </a:extLst>
          </p:cNvPr>
          <p:cNvSpPr>
            <a:spLocks noGrp="1"/>
          </p:cNvSpPr>
          <p:nvPr>
            <p:ph idx="1"/>
          </p:nvPr>
        </p:nvSpPr>
        <p:spPr>
          <a:xfrm>
            <a:off x="187220" y="1849173"/>
            <a:ext cx="5715000" cy="4241038"/>
          </a:xfrm>
        </p:spPr>
        <p:txBody>
          <a:bodyPr>
            <a:normAutofit fontScale="92500" lnSpcReduction="20000"/>
          </a:bodyPr>
          <a:lstStyle/>
          <a:p>
            <a:pPr marL="0" indent="0">
              <a:buNone/>
            </a:pPr>
            <a:r>
              <a:rPr lang="en-GB" sz="2400" dirty="0"/>
              <a:t>We setup our backend development with GitHub actions, such that whenever code changes from development where merged to main the contents of ./source would be automatically (via FTP) be uploaded to our live server environment.</a:t>
            </a:r>
          </a:p>
          <a:p>
            <a:pPr marL="0" indent="0">
              <a:buNone/>
            </a:pPr>
            <a:endParaRPr lang="en-GB" sz="2400" dirty="0"/>
          </a:p>
          <a:p>
            <a:pPr marL="0" indent="0">
              <a:buNone/>
            </a:pPr>
            <a:r>
              <a:rPr lang="en-GB" sz="2400" dirty="0"/>
              <a:t>This allowed us to quickly roll out working releases and test functionality in a live environment.</a:t>
            </a:r>
          </a:p>
          <a:p>
            <a:pPr marL="0" indent="0">
              <a:buNone/>
            </a:pPr>
            <a:endParaRPr lang="en-GB" sz="2400" dirty="0"/>
          </a:p>
          <a:p>
            <a:pPr marL="0" indent="0">
              <a:buNone/>
            </a:pPr>
            <a:r>
              <a:rPr lang="en-GB" sz="2400" dirty="0"/>
              <a:t>We even used secret API keys to ensure this process was secure.</a:t>
            </a:r>
          </a:p>
        </p:txBody>
      </p:sp>
      <p:pic>
        <p:nvPicPr>
          <p:cNvPr id="5" name="Picture 4">
            <a:extLst>
              <a:ext uri="{FF2B5EF4-FFF2-40B4-BE49-F238E27FC236}">
                <a16:creationId xmlns:a16="http://schemas.microsoft.com/office/drawing/2014/main" id="{570EF70E-2C23-4E04-A984-5C797C137B79}"/>
              </a:ext>
            </a:extLst>
          </p:cNvPr>
          <p:cNvPicPr>
            <a:picLocks noChangeAspect="1"/>
          </p:cNvPicPr>
          <p:nvPr/>
        </p:nvPicPr>
        <p:blipFill>
          <a:blip r:embed="rId2"/>
          <a:stretch>
            <a:fillRect/>
          </a:stretch>
        </p:blipFill>
        <p:spPr>
          <a:xfrm>
            <a:off x="6096000" y="771108"/>
            <a:ext cx="5807985" cy="531578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6050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D766-EA77-446B-8389-56B7C0AB35F8}"/>
              </a:ext>
            </a:extLst>
          </p:cNvPr>
          <p:cNvSpPr>
            <a:spLocks noGrp="1"/>
          </p:cNvSpPr>
          <p:nvPr>
            <p:ph type="title"/>
          </p:nvPr>
        </p:nvSpPr>
        <p:spPr/>
        <p:txBody>
          <a:bodyPr/>
          <a:lstStyle/>
          <a:p>
            <a:r>
              <a:rPr lang="en-GB" dirty="0"/>
              <a:t>Difficulties that arose</a:t>
            </a:r>
          </a:p>
        </p:txBody>
      </p:sp>
      <p:sp>
        <p:nvSpPr>
          <p:cNvPr id="3" name="Content Placeholder 2">
            <a:extLst>
              <a:ext uri="{FF2B5EF4-FFF2-40B4-BE49-F238E27FC236}">
                <a16:creationId xmlns:a16="http://schemas.microsoft.com/office/drawing/2014/main" id="{6E9CF4AA-2F92-4538-BED6-EA81B13D6E51}"/>
              </a:ext>
            </a:extLst>
          </p:cNvPr>
          <p:cNvSpPr>
            <a:spLocks noGrp="1"/>
          </p:cNvSpPr>
          <p:nvPr>
            <p:ph idx="1"/>
          </p:nvPr>
        </p:nvSpPr>
        <p:spPr>
          <a:xfrm>
            <a:off x="2231136" y="2638044"/>
            <a:ext cx="7729728" cy="3828070"/>
          </a:xfrm>
        </p:spPr>
        <p:txBody>
          <a:bodyPr>
            <a:normAutofit fontScale="92500" lnSpcReduction="10000"/>
          </a:bodyPr>
          <a:lstStyle/>
          <a:p>
            <a:r>
              <a:rPr lang="en-GB" dirty="0"/>
              <a:t>Few of us had existing knowledge with GitHub and Git, and found working on code collaboratively using branches difficult to understand. Further training on this within our degree or at work would remove this as a problem.</a:t>
            </a:r>
          </a:p>
          <a:p>
            <a:r>
              <a:rPr lang="en-GB" dirty="0"/>
              <a:t>Due to a rushed effort to finish our first sprint some of our design documentation wasn’t very detailed and we would veer off track and not follow design documentation.</a:t>
            </a:r>
          </a:p>
          <a:p>
            <a:r>
              <a:rPr lang="en-GB" dirty="0"/>
              <a:t>Some members where more pressed for time than others and the workload wasn’t as balanced as it could have been.</a:t>
            </a:r>
          </a:p>
          <a:p>
            <a:r>
              <a:rPr lang="en-GB" dirty="0"/>
              <a:t>Members didn’t have the infrastructure and environment to effectively use Git. Applications like GitHub desktop and the  VS Code Git extension made collaboration easier but this proved a lot to learn in such a short period of time.</a:t>
            </a:r>
          </a:p>
          <a:p>
            <a:r>
              <a:rPr lang="en-GB" dirty="0"/>
              <a:t>Despite developing a colour and media pallet some pages are stylistically different than others, we could have made this documentation more accessible.</a:t>
            </a:r>
          </a:p>
          <a:p>
            <a:endParaRPr lang="en-GB" dirty="0"/>
          </a:p>
          <a:p>
            <a:endParaRPr lang="en-GB" dirty="0"/>
          </a:p>
        </p:txBody>
      </p:sp>
    </p:spTree>
    <p:extLst>
      <p:ext uri="{BB962C8B-B14F-4D97-AF65-F5344CB8AC3E}">
        <p14:creationId xmlns:p14="http://schemas.microsoft.com/office/powerpoint/2010/main" val="2813814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17E0-D93F-F3CB-67D7-F7EA594E82FA}"/>
              </a:ext>
            </a:extLst>
          </p:cNvPr>
          <p:cNvSpPr>
            <a:spLocks noGrp="1"/>
          </p:cNvSpPr>
          <p:nvPr>
            <p:ph type="title"/>
          </p:nvPr>
        </p:nvSpPr>
        <p:spPr/>
        <p:txBody>
          <a:bodyPr/>
          <a:lstStyle/>
          <a:p>
            <a:r>
              <a:rPr lang="en-GB" dirty="0"/>
              <a:t>What we did well</a:t>
            </a:r>
          </a:p>
        </p:txBody>
      </p:sp>
      <p:sp>
        <p:nvSpPr>
          <p:cNvPr id="3" name="Content Placeholder 2">
            <a:extLst>
              <a:ext uri="{FF2B5EF4-FFF2-40B4-BE49-F238E27FC236}">
                <a16:creationId xmlns:a16="http://schemas.microsoft.com/office/drawing/2014/main" id="{B9743B73-3FFB-419C-130F-8EBEB3C573E2}"/>
              </a:ext>
            </a:extLst>
          </p:cNvPr>
          <p:cNvSpPr>
            <a:spLocks noGrp="1"/>
          </p:cNvSpPr>
          <p:nvPr>
            <p:ph idx="1"/>
          </p:nvPr>
        </p:nvSpPr>
        <p:spPr>
          <a:xfrm>
            <a:off x="2231136" y="2528596"/>
            <a:ext cx="7729728" cy="3881535"/>
          </a:xfrm>
        </p:spPr>
        <p:txBody>
          <a:bodyPr>
            <a:normAutofit fontScale="92500" lnSpcReduction="10000"/>
          </a:bodyPr>
          <a:lstStyle/>
          <a:p>
            <a:r>
              <a:rPr lang="en-GB" dirty="0"/>
              <a:t>Our focus on a strong project management style served us well. We kept on schedule and had many artefacts to support our development.</a:t>
            </a:r>
          </a:p>
          <a:p>
            <a:r>
              <a:rPr lang="en-GB" dirty="0"/>
              <a:t>Our focus on client over functional requirements permitted us to be flexible during development, given the timeframe we all agreed a minimum viable product was a more realistic goal. Using functional specifications as guidelines allowed us to “fail fast”.</a:t>
            </a:r>
          </a:p>
          <a:p>
            <a:r>
              <a:rPr lang="en-GB" dirty="0"/>
              <a:t>We feel that we closely followed core Agile principles and source control convention as a requirement.  At all points in our workflow we continuously asked “How would industry do it?” and followed best practise.</a:t>
            </a:r>
          </a:p>
          <a:p>
            <a:r>
              <a:rPr lang="en-GB" dirty="0"/>
              <a:t>Because we re-defined this exercise as a means of “learning how to implement Agile” over “how to make a website” we feel our success is defined by our artefacts and project management as much as it is our end result. Given a longer time frame our versatile design would have yielded better returns on the time invested.</a:t>
            </a:r>
          </a:p>
          <a:p>
            <a:endParaRPr lang="en-GB" dirty="0"/>
          </a:p>
        </p:txBody>
      </p:sp>
    </p:spTree>
    <p:extLst>
      <p:ext uri="{BB962C8B-B14F-4D97-AF65-F5344CB8AC3E}">
        <p14:creationId xmlns:p14="http://schemas.microsoft.com/office/powerpoint/2010/main" val="229178620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236</TotalTime>
  <Words>723</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Eco With You</vt:lpstr>
      <vt:lpstr>Initial Planning and Development</vt:lpstr>
      <vt:lpstr>Research, Ideas &amp; Communication</vt:lpstr>
      <vt:lpstr>Project Management</vt:lpstr>
      <vt:lpstr>Documentation &amp; Design</vt:lpstr>
      <vt:lpstr>Source Control Workflow</vt:lpstr>
      <vt:lpstr>Integrations &amp; Automation</vt:lpstr>
      <vt:lpstr>Difficulties that arose</vt:lpstr>
      <vt:lpstr>What we did well</vt:lpstr>
      <vt:lpstr>See our website live!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 With You</dc:title>
  <dc:creator>Bradley Whitefield</dc:creator>
  <cp:lastModifiedBy>Bradley W</cp:lastModifiedBy>
  <cp:revision>13</cp:revision>
  <dcterms:created xsi:type="dcterms:W3CDTF">2023-12-13T22:06:02Z</dcterms:created>
  <dcterms:modified xsi:type="dcterms:W3CDTF">2023-12-14T11:46:04Z</dcterms:modified>
</cp:coreProperties>
</file>