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38404800" cx="2743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 roundtripDataSignature="AMtx7miLV3quXs+OzTDwzWYWfQ5vUXun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533520" y="764280"/>
            <a:ext cx="6704280" cy="3771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 name="Google Shape;62;p1:notes"/>
          <p:cNvSpPr txBox="1"/>
          <p:nvPr>
            <p:ph idx="1" type="body"/>
          </p:nvPr>
        </p:nvSpPr>
        <p:spPr>
          <a:xfrm>
            <a:off x="4343400" y="20902680"/>
            <a:ext cx="34746480" cy="171014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63" name="Google Shape;63;p1:notes"/>
          <p:cNvSpPr/>
          <p:nvPr/>
        </p:nvSpPr>
        <p:spPr>
          <a:xfrm>
            <a:off x="24603120" y="41256000"/>
            <a:ext cx="18820800" cy="217728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3"/>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3"/>
          <p:cNvSpPr txBox="1"/>
          <p:nvPr>
            <p:ph idx="1" type="body"/>
          </p:nvPr>
        </p:nvSpPr>
        <p:spPr>
          <a:xfrm>
            <a:off x="1371600" y="8986680"/>
            <a:ext cx="24688439" cy="22274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2"/>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2"/>
          <p:cNvSpPr txBox="1"/>
          <p:nvPr>
            <p:ph idx="1" type="body"/>
          </p:nvPr>
        </p:nvSpPr>
        <p:spPr>
          <a:xfrm>
            <a:off x="1371600" y="8986680"/>
            <a:ext cx="24688439"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12"/>
          <p:cNvSpPr txBox="1"/>
          <p:nvPr>
            <p:ph idx="2" type="body"/>
          </p:nvPr>
        </p:nvSpPr>
        <p:spPr>
          <a:xfrm>
            <a:off x="1371600" y="20621159"/>
            <a:ext cx="24688439"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13"/>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 type="body"/>
          </p:nvPr>
        </p:nvSpPr>
        <p:spPr>
          <a:xfrm>
            <a:off x="1371600" y="8986680"/>
            <a:ext cx="1204776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9" name="Google Shape;49;p13"/>
          <p:cNvSpPr txBox="1"/>
          <p:nvPr>
            <p:ph idx="2" type="body"/>
          </p:nvPr>
        </p:nvSpPr>
        <p:spPr>
          <a:xfrm>
            <a:off x="14022000" y="8986680"/>
            <a:ext cx="1204776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0" name="Google Shape;50;p13"/>
          <p:cNvSpPr txBox="1"/>
          <p:nvPr>
            <p:ph idx="3" type="body"/>
          </p:nvPr>
        </p:nvSpPr>
        <p:spPr>
          <a:xfrm>
            <a:off x="1371600" y="20621159"/>
            <a:ext cx="1204776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1" name="Google Shape;51;p13"/>
          <p:cNvSpPr txBox="1"/>
          <p:nvPr>
            <p:ph idx="4" type="body"/>
          </p:nvPr>
        </p:nvSpPr>
        <p:spPr>
          <a:xfrm>
            <a:off x="14022000" y="20621159"/>
            <a:ext cx="1204776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14"/>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4"/>
          <p:cNvSpPr txBox="1"/>
          <p:nvPr>
            <p:ph idx="1" type="body"/>
          </p:nvPr>
        </p:nvSpPr>
        <p:spPr>
          <a:xfrm>
            <a:off x="1371600" y="8986680"/>
            <a:ext cx="794952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5" name="Google Shape;55;p14"/>
          <p:cNvSpPr txBox="1"/>
          <p:nvPr>
            <p:ph idx="2" type="body"/>
          </p:nvPr>
        </p:nvSpPr>
        <p:spPr>
          <a:xfrm>
            <a:off x="9718920" y="8986680"/>
            <a:ext cx="794952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6" name="Google Shape;56;p14"/>
          <p:cNvSpPr txBox="1"/>
          <p:nvPr>
            <p:ph idx="3" type="body"/>
          </p:nvPr>
        </p:nvSpPr>
        <p:spPr>
          <a:xfrm>
            <a:off x="18066241" y="8986680"/>
            <a:ext cx="794952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7" name="Google Shape;57;p14"/>
          <p:cNvSpPr txBox="1"/>
          <p:nvPr>
            <p:ph idx="4" type="body"/>
          </p:nvPr>
        </p:nvSpPr>
        <p:spPr>
          <a:xfrm>
            <a:off x="1371600" y="20621159"/>
            <a:ext cx="794952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8" name="Google Shape;58;p14"/>
          <p:cNvSpPr txBox="1"/>
          <p:nvPr>
            <p:ph idx="5" type="body"/>
          </p:nvPr>
        </p:nvSpPr>
        <p:spPr>
          <a:xfrm>
            <a:off x="9718920" y="20621159"/>
            <a:ext cx="794952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9" name="Google Shape;59;p14"/>
          <p:cNvSpPr txBox="1"/>
          <p:nvPr>
            <p:ph idx="6" type="body"/>
          </p:nvPr>
        </p:nvSpPr>
        <p:spPr>
          <a:xfrm>
            <a:off x="18066241" y="20621159"/>
            <a:ext cx="794952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5"/>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5"/>
          <p:cNvSpPr txBox="1"/>
          <p:nvPr>
            <p:ph idx="1" type="subTitle"/>
          </p:nvPr>
        </p:nvSpPr>
        <p:spPr>
          <a:xfrm>
            <a:off x="1371600" y="8986680"/>
            <a:ext cx="24688439" cy="22274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6"/>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
          <p:cNvSpPr txBox="1"/>
          <p:nvPr>
            <p:ph idx="1" type="body"/>
          </p:nvPr>
        </p:nvSpPr>
        <p:spPr>
          <a:xfrm>
            <a:off x="1371600" y="8986680"/>
            <a:ext cx="12047760" cy="22274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 name="Google Shape;22;p6"/>
          <p:cNvSpPr txBox="1"/>
          <p:nvPr>
            <p:ph idx="2" type="body"/>
          </p:nvPr>
        </p:nvSpPr>
        <p:spPr>
          <a:xfrm>
            <a:off x="14022000" y="8986680"/>
            <a:ext cx="12047760" cy="22274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7"/>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8"/>
          <p:cNvSpPr txBox="1"/>
          <p:nvPr>
            <p:ph idx="1" type="subTitle"/>
          </p:nvPr>
        </p:nvSpPr>
        <p:spPr>
          <a:xfrm>
            <a:off x="1371600" y="1532160"/>
            <a:ext cx="24688079" cy="29726641"/>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9"/>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 type="body"/>
          </p:nvPr>
        </p:nvSpPr>
        <p:spPr>
          <a:xfrm>
            <a:off x="1371600" y="8986680"/>
            <a:ext cx="1204776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9"/>
          <p:cNvSpPr txBox="1"/>
          <p:nvPr>
            <p:ph idx="2" type="body"/>
          </p:nvPr>
        </p:nvSpPr>
        <p:spPr>
          <a:xfrm>
            <a:off x="14022000" y="8986680"/>
            <a:ext cx="12047760" cy="22274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9"/>
          <p:cNvSpPr txBox="1"/>
          <p:nvPr>
            <p:ph idx="3" type="body"/>
          </p:nvPr>
        </p:nvSpPr>
        <p:spPr>
          <a:xfrm>
            <a:off x="1371600" y="20621159"/>
            <a:ext cx="1204776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10"/>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 type="body"/>
          </p:nvPr>
        </p:nvSpPr>
        <p:spPr>
          <a:xfrm>
            <a:off x="1371600" y="8986680"/>
            <a:ext cx="12047760" cy="22274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10"/>
          <p:cNvSpPr txBox="1"/>
          <p:nvPr>
            <p:ph idx="2" type="body"/>
          </p:nvPr>
        </p:nvSpPr>
        <p:spPr>
          <a:xfrm>
            <a:off x="14022000" y="8986680"/>
            <a:ext cx="1204776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10"/>
          <p:cNvSpPr txBox="1"/>
          <p:nvPr>
            <p:ph idx="3" type="body"/>
          </p:nvPr>
        </p:nvSpPr>
        <p:spPr>
          <a:xfrm>
            <a:off x="14022000" y="20621159"/>
            <a:ext cx="1204776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1"/>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1"/>
          <p:cNvSpPr txBox="1"/>
          <p:nvPr>
            <p:ph idx="1" type="body"/>
          </p:nvPr>
        </p:nvSpPr>
        <p:spPr>
          <a:xfrm>
            <a:off x="1371600" y="8986680"/>
            <a:ext cx="1204776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 name="Google Shape;40;p11"/>
          <p:cNvSpPr txBox="1"/>
          <p:nvPr>
            <p:ph idx="2" type="body"/>
          </p:nvPr>
        </p:nvSpPr>
        <p:spPr>
          <a:xfrm>
            <a:off x="14022000" y="8986680"/>
            <a:ext cx="12047760"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11"/>
          <p:cNvSpPr txBox="1"/>
          <p:nvPr>
            <p:ph idx="3" type="body"/>
          </p:nvPr>
        </p:nvSpPr>
        <p:spPr>
          <a:xfrm>
            <a:off x="1371600" y="20621159"/>
            <a:ext cx="24688439" cy="106246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371600" y="1532160"/>
            <a:ext cx="24688079" cy="641268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1371600" y="8986680"/>
            <a:ext cx="24688439" cy="2227428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2.jpg"/><Relationship Id="rId13" Type="http://schemas.openxmlformats.org/officeDocument/2006/relationships/image" Target="../media/image11.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7.png"/><Relationship Id="rId9" Type="http://schemas.openxmlformats.org/officeDocument/2006/relationships/image" Target="../media/image3.png"/><Relationship Id="rId1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5.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
          <p:cNvPicPr preferRelativeResize="0"/>
          <p:nvPr/>
        </p:nvPicPr>
        <p:blipFill rotWithShape="1">
          <a:blip r:embed="rId3">
            <a:alphaModFix/>
          </a:blip>
          <a:srcRect b="0" l="0" r="0" t="0"/>
          <a:stretch/>
        </p:blipFill>
        <p:spPr>
          <a:xfrm>
            <a:off x="10972800" y="24834959"/>
            <a:ext cx="2834640" cy="2414160"/>
          </a:xfrm>
          <a:prstGeom prst="rect">
            <a:avLst/>
          </a:prstGeom>
          <a:noFill/>
          <a:ln>
            <a:noFill/>
          </a:ln>
        </p:spPr>
      </p:pic>
      <p:pic>
        <p:nvPicPr>
          <p:cNvPr id="66" name="Google Shape;66;p1"/>
          <p:cNvPicPr preferRelativeResize="0"/>
          <p:nvPr/>
        </p:nvPicPr>
        <p:blipFill rotWithShape="1">
          <a:blip r:embed="rId4">
            <a:alphaModFix/>
          </a:blip>
          <a:srcRect b="0" l="0" r="0" t="0"/>
          <a:stretch/>
        </p:blipFill>
        <p:spPr>
          <a:xfrm>
            <a:off x="10881360" y="21214080"/>
            <a:ext cx="2743200" cy="2414160"/>
          </a:xfrm>
          <a:prstGeom prst="rect">
            <a:avLst/>
          </a:prstGeom>
          <a:noFill/>
          <a:ln>
            <a:noFill/>
          </a:ln>
        </p:spPr>
      </p:pic>
      <p:sp>
        <p:nvSpPr>
          <p:cNvPr id="67" name="Google Shape;67;p1"/>
          <p:cNvSpPr/>
          <p:nvPr/>
        </p:nvSpPr>
        <p:spPr>
          <a:xfrm>
            <a:off x="914400" y="7919280"/>
            <a:ext cx="8229300" cy="6492000"/>
          </a:xfrm>
          <a:prstGeom prst="rect">
            <a:avLst/>
          </a:prstGeom>
          <a:noFill/>
          <a:ln cap="flat" cmpd="sng" w="76200">
            <a:solidFill>
              <a:srgbClr val="2BB69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
          <p:cNvSpPr/>
          <p:nvPr/>
        </p:nvSpPr>
        <p:spPr>
          <a:xfrm>
            <a:off x="914400" y="907200"/>
            <a:ext cx="25603247" cy="6554876"/>
          </a:xfrm>
          <a:custGeom>
            <a:rect b="b" l="l" r="r" t="t"/>
            <a:pathLst>
              <a:path extrusionOk="0" h="18209" w="69549">
                <a:moveTo>
                  <a:pt x="0" y="0"/>
                </a:moveTo>
                <a:lnTo>
                  <a:pt x="69548" y="0"/>
                </a:lnTo>
                <a:lnTo>
                  <a:pt x="69548" y="18208"/>
                </a:lnTo>
                <a:lnTo>
                  <a:pt x="0" y="18208"/>
                </a:lnTo>
                <a:lnTo>
                  <a:pt x="0" y="0"/>
                </a:lnTo>
                <a:close/>
              </a:path>
            </a:pathLst>
          </a:custGeom>
          <a:noFill/>
          <a:ln cap="flat" cmpd="sng" w="76200">
            <a:solidFill>
              <a:srgbClr val="2BB69C"/>
            </a:solidFill>
            <a:prstDash val="solid"/>
            <a:round/>
            <a:headEnd len="sm" w="sm" type="none"/>
            <a:tailEnd len="sm" w="sm" type="none"/>
          </a:ln>
        </p:spPr>
      </p:sp>
      <p:sp>
        <p:nvSpPr>
          <p:cNvPr id="69" name="Google Shape;69;p1"/>
          <p:cNvSpPr/>
          <p:nvPr/>
        </p:nvSpPr>
        <p:spPr>
          <a:xfrm>
            <a:off x="9694488" y="7919275"/>
            <a:ext cx="8044800" cy="6492000"/>
          </a:xfrm>
          <a:prstGeom prst="rect">
            <a:avLst/>
          </a:prstGeom>
          <a:noFill/>
          <a:ln cap="flat" cmpd="sng" w="76200">
            <a:solidFill>
              <a:srgbClr val="2BB69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70" name="Google Shape;70;p1"/>
          <p:cNvSpPr/>
          <p:nvPr/>
        </p:nvSpPr>
        <p:spPr>
          <a:xfrm>
            <a:off x="18288000" y="7919280"/>
            <a:ext cx="8229600" cy="6492000"/>
          </a:xfrm>
          <a:prstGeom prst="rect">
            <a:avLst/>
          </a:prstGeom>
          <a:noFill/>
          <a:ln cap="flat" cmpd="sng" w="76200">
            <a:solidFill>
              <a:srgbClr val="2BB69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
          <p:cNvSpPr/>
          <p:nvPr/>
        </p:nvSpPr>
        <p:spPr>
          <a:xfrm>
            <a:off x="914400" y="30596400"/>
            <a:ext cx="25603200" cy="2925600"/>
          </a:xfrm>
          <a:prstGeom prst="rect">
            <a:avLst/>
          </a:prstGeom>
          <a:noFill/>
          <a:ln cap="flat" cmpd="sng" w="76200">
            <a:solidFill>
              <a:srgbClr val="2BB69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
          <p:cNvSpPr/>
          <p:nvPr/>
        </p:nvSpPr>
        <p:spPr>
          <a:xfrm>
            <a:off x="914400" y="33924241"/>
            <a:ext cx="12526800" cy="3441300"/>
          </a:xfrm>
          <a:prstGeom prst="rect">
            <a:avLst/>
          </a:prstGeom>
          <a:noFill/>
          <a:ln cap="flat" cmpd="sng" w="76200">
            <a:solidFill>
              <a:srgbClr val="2BB69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
          <p:cNvSpPr/>
          <p:nvPr/>
        </p:nvSpPr>
        <p:spPr>
          <a:xfrm>
            <a:off x="13990320" y="33924241"/>
            <a:ext cx="12527400" cy="3438300"/>
          </a:xfrm>
          <a:prstGeom prst="rect">
            <a:avLst/>
          </a:prstGeom>
          <a:noFill/>
          <a:ln cap="flat" cmpd="sng" w="76200">
            <a:solidFill>
              <a:srgbClr val="2BB69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
          <p:cNvSpPr/>
          <p:nvPr/>
        </p:nvSpPr>
        <p:spPr>
          <a:xfrm>
            <a:off x="914400" y="14868720"/>
            <a:ext cx="12526800" cy="15270000"/>
          </a:xfrm>
          <a:prstGeom prst="rect">
            <a:avLst/>
          </a:prstGeom>
          <a:noFill/>
          <a:ln cap="flat" cmpd="sng" w="76200">
            <a:solidFill>
              <a:srgbClr val="2BB69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2BB69C"/>
              </a:highlight>
              <a:latin typeface="Arial"/>
              <a:ea typeface="Arial"/>
              <a:cs typeface="Arial"/>
              <a:sym typeface="Arial"/>
            </a:endParaRPr>
          </a:p>
        </p:txBody>
      </p:sp>
      <p:sp>
        <p:nvSpPr>
          <p:cNvPr id="75" name="Google Shape;75;p1"/>
          <p:cNvSpPr/>
          <p:nvPr/>
        </p:nvSpPr>
        <p:spPr>
          <a:xfrm>
            <a:off x="13990320" y="14868720"/>
            <a:ext cx="12527400" cy="15270000"/>
          </a:xfrm>
          <a:prstGeom prst="rect">
            <a:avLst/>
          </a:prstGeom>
          <a:noFill/>
          <a:ln cap="flat" cmpd="sng" w="76200">
            <a:solidFill>
              <a:srgbClr val="2BB69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651960" y="2703600"/>
            <a:ext cx="6034680" cy="179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Chujie Guan (EE)</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cxg170008@utdallas.edu</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77" name="Google Shape;77;p1"/>
          <p:cNvSpPr/>
          <p:nvPr/>
        </p:nvSpPr>
        <p:spPr>
          <a:xfrm>
            <a:off x="5681160" y="2703600"/>
            <a:ext cx="6034680" cy="179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Jordan Rider (CE)</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jlr170230@utdallas.edu</a:t>
            </a:r>
            <a:endParaRPr b="0" i="0" sz="3200" u="none" cap="none" strike="noStrike">
              <a:solidFill>
                <a:srgbClr val="000000"/>
              </a:solidFill>
              <a:latin typeface="Arial"/>
              <a:ea typeface="Arial"/>
              <a:cs typeface="Arial"/>
              <a:sym typeface="Arial"/>
            </a:endParaRPr>
          </a:p>
        </p:txBody>
      </p:sp>
      <p:sp>
        <p:nvSpPr>
          <p:cNvPr id="78" name="Google Shape;78;p1"/>
          <p:cNvSpPr/>
          <p:nvPr/>
        </p:nvSpPr>
        <p:spPr>
          <a:xfrm>
            <a:off x="10710360" y="2703600"/>
            <a:ext cx="6034680" cy="179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Mariela Ramirez (CE)</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mgr170370@utdallas.edu</a:t>
            </a:r>
            <a:endParaRPr b="0" i="0" sz="3200" u="none" cap="none" strike="noStrike">
              <a:solidFill>
                <a:srgbClr val="000000"/>
              </a:solidFill>
              <a:latin typeface="Arial"/>
              <a:ea typeface="Arial"/>
              <a:cs typeface="Arial"/>
              <a:sym typeface="Arial"/>
            </a:endParaRPr>
          </a:p>
        </p:txBody>
      </p:sp>
      <p:sp>
        <p:nvSpPr>
          <p:cNvPr id="79" name="Google Shape;79;p1"/>
          <p:cNvSpPr/>
          <p:nvPr/>
        </p:nvSpPr>
        <p:spPr>
          <a:xfrm>
            <a:off x="15739559" y="2703600"/>
            <a:ext cx="6034680" cy="179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Omar Resendiz (CE)</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oxr170230@utdallas.edu</a:t>
            </a:r>
            <a:endParaRPr b="0" i="0" sz="3200" u="none" cap="none" strike="noStrike">
              <a:solidFill>
                <a:srgbClr val="000000"/>
              </a:solidFill>
              <a:latin typeface="Arial"/>
              <a:ea typeface="Arial"/>
              <a:cs typeface="Arial"/>
              <a:sym typeface="Arial"/>
            </a:endParaRPr>
          </a:p>
        </p:txBody>
      </p:sp>
      <p:sp>
        <p:nvSpPr>
          <p:cNvPr id="80" name="Google Shape;80;p1"/>
          <p:cNvSpPr/>
          <p:nvPr/>
        </p:nvSpPr>
        <p:spPr>
          <a:xfrm>
            <a:off x="20768759" y="2703600"/>
            <a:ext cx="6034680" cy="179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Karthik Gopan (CE)</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kxg174030@utdallas.edu</a:t>
            </a:r>
            <a:endParaRPr b="0" i="0" sz="3200" u="none" cap="none" strike="noStrike">
              <a:solidFill>
                <a:srgbClr val="000000"/>
              </a:solidFill>
              <a:latin typeface="Arial"/>
              <a:ea typeface="Arial"/>
              <a:cs typeface="Arial"/>
              <a:sym typeface="Arial"/>
            </a:endParaRPr>
          </a:p>
        </p:txBody>
      </p:sp>
      <p:sp>
        <p:nvSpPr>
          <p:cNvPr id="81" name="Google Shape;81;p1"/>
          <p:cNvSpPr/>
          <p:nvPr/>
        </p:nvSpPr>
        <p:spPr>
          <a:xfrm>
            <a:off x="913000" y="7955275"/>
            <a:ext cx="8229600" cy="2742900"/>
          </a:xfrm>
          <a:prstGeom prst="rect">
            <a:avLst/>
          </a:prstGeom>
          <a:noFill/>
          <a:ln>
            <a:noFill/>
          </a:ln>
        </p:spPr>
        <p:txBody>
          <a:bodyPr anchorCtr="0" anchor="t" bIns="45000" lIns="90000" spcFirstLastPara="1" rIns="90000" wrap="square" tIns="45000">
            <a:noAutofit/>
          </a:bodyPr>
          <a:lstStyle/>
          <a:p>
            <a:pPr indent="0" lvl="0" marL="114300" marR="0" rtl="0" algn="ctr">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Arial"/>
                <a:ea typeface="Arial"/>
                <a:cs typeface="Arial"/>
                <a:sym typeface="Arial"/>
              </a:rPr>
              <a:t>Background</a:t>
            </a:r>
            <a:endParaRPr b="0" i="0" sz="4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The popularity of Deep Learning to analyze data is on the rise. There is an increasing importance of image processing in the field of science and technology such as computer vision, face detection, augmented reality, X-rays, and Ultrasonic scanning. These all stand to benefit from being able to operate on a low cost and power efficient device. This project means to showcase the capabilities of low power solutions for Convolutional Neural Networks.</a:t>
            </a:r>
            <a:endParaRPr b="0" i="0" sz="32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82" name="Google Shape;82;p1"/>
          <p:cNvSpPr/>
          <p:nvPr/>
        </p:nvSpPr>
        <p:spPr>
          <a:xfrm>
            <a:off x="9667250" y="7955675"/>
            <a:ext cx="8044800" cy="2742900"/>
          </a:xfrm>
          <a:prstGeom prst="rect">
            <a:avLst/>
          </a:prstGeom>
          <a:noFill/>
          <a:ln>
            <a:noFill/>
          </a:ln>
        </p:spPr>
        <p:txBody>
          <a:bodyPr anchorCtr="0" anchor="t" bIns="45000" lIns="90000" spcFirstLastPara="1" rIns="90000" wrap="square" tIns="45000">
            <a:noAutofit/>
          </a:bodyPr>
          <a:lstStyle/>
          <a:p>
            <a:pPr indent="0" lvl="0" marL="114300" marR="0" rtl="0" algn="ctr">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Arial"/>
                <a:ea typeface="Arial"/>
                <a:cs typeface="Arial"/>
                <a:sym typeface="Arial"/>
              </a:rPr>
              <a:t>Problem</a:t>
            </a:r>
            <a:endParaRPr b="0" i="0" sz="4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Current deep learning models are performed on microcontroller devices that are immobile and require high power consumption. Thanks to the MAX78000FTHR, we can perform these tasks with high efficiency and low power, which ultimately paves the future of machine learning on wearable technologies.</a:t>
            </a:r>
            <a:endParaRPr b="0" i="0" sz="3200" u="none" cap="none" strike="noStrike">
              <a:solidFill>
                <a:srgbClr val="000000"/>
              </a:solidFill>
              <a:latin typeface="Arial"/>
              <a:ea typeface="Arial"/>
              <a:cs typeface="Arial"/>
              <a:sym typeface="Arial"/>
            </a:endParaRPr>
          </a:p>
        </p:txBody>
      </p:sp>
      <p:sp>
        <p:nvSpPr>
          <p:cNvPr id="83" name="Google Shape;83;p1"/>
          <p:cNvSpPr/>
          <p:nvPr/>
        </p:nvSpPr>
        <p:spPr>
          <a:xfrm>
            <a:off x="18287950" y="7955675"/>
            <a:ext cx="8229600" cy="2414100"/>
          </a:xfrm>
          <a:prstGeom prst="rect">
            <a:avLst/>
          </a:prstGeom>
          <a:noFill/>
          <a:ln>
            <a:noFill/>
          </a:ln>
        </p:spPr>
        <p:txBody>
          <a:bodyPr anchorCtr="0" anchor="t" bIns="45000" lIns="90000" spcFirstLastPara="1" rIns="90000" wrap="square" tIns="45000">
            <a:noAutofit/>
          </a:bodyPr>
          <a:lstStyle/>
          <a:p>
            <a:pPr indent="0" lvl="0" marL="228600" marR="0" rtl="0" algn="ctr">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Arial"/>
                <a:ea typeface="Arial"/>
                <a:cs typeface="Arial"/>
                <a:sym typeface="Arial"/>
              </a:rPr>
              <a:t>Objectives</a:t>
            </a:r>
            <a:endParaRPr b="0" i="0" sz="4800" u="none" cap="none" strike="noStrike">
              <a:solidFill>
                <a:srgbClr val="000000"/>
              </a:solidFill>
              <a:latin typeface="Arial"/>
              <a:ea typeface="Arial"/>
              <a:cs typeface="Arial"/>
              <a:sym typeface="Arial"/>
            </a:endParaRPr>
          </a:p>
          <a:p>
            <a:pPr indent="-203200" lvl="0" marL="342900" marR="0" rtl="0" algn="l">
              <a:lnSpc>
                <a:spcPct val="100000"/>
              </a:lnSpc>
              <a:spcBef>
                <a:spcPts val="0"/>
              </a:spcBef>
              <a:spcAft>
                <a:spcPts val="0"/>
              </a:spcAft>
              <a:buClr>
                <a:srgbClr val="000000"/>
              </a:buClr>
              <a:buSzPts val="3200"/>
              <a:buFont typeface="Noto Sans Symbols"/>
              <a:buChar char="●"/>
            </a:pPr>
            <a:r>
              <a:rPr lang="en-US" sz="3200"/>
              <a:t> </a:t>
            </a:r>
            <a:r>
              <a:rPr b="0" i="0" lang="en-US" sz="3200" u="none" cap="none" strike="noStrike">
                <a:solidFill>
                  <a:srgbClr val="000000"/>
                </a:solidFill>
                <a:latin typeface="Arial"/>
                <a:ea typeface="Arial"/>
                <a:cs typeface="Arial"/>
                <a:sym typeface="Arial"/>
              </a:rPr>
              <a:t>Train our own AI Neural Network</a:t>
            </a:r>
            <a:endParaRPr b="0" i="0" sz="3200" u="none" cap="none" strike="noStrike">
              <a:solidFill>
                <a:srgbClr val="000000"/>
              </a:solidFill>
              <a:latin typeface="Arial"/>
              <a:ea typeface="Arial"/>
              <a:cs typeface="Arial"/>
              <a:sym typeface="Arial"/>
            </a:endParaRPr>
          </a:p>
          <a:p>
            <a:pPr indent="-203200" lvl="0" marL="342900" marR="0" rtl="0" algn="l">
              <a:lnSpc>
                <a:spcPct val="100000"/>
              </a:lnSpc>
              <a:spcBef>
                <a:spcPts val="0"/>
              </a:spcBef>
              <a:spcAft>
                <a:spcPts val="0"/>
              </a:spcAft>
              <a:buClr>
                <a:srgbClr val="000000"/>
              </a:buClr>
              <a:buSzPts val="3200"/>
              <a:buFont typeface="Noto Sans Symbols"/>
              <a:buChar char="●"/>
            </a:pPr>
            <a:r>
              <a:rPr lang="en-US" sz="3200"/>
              <a:t> </a:t>
            </a:r>
            <a:r>
              <a:rPr b="0" i="0" lang="en-US" sz="3200" u="none" cap="none" strike="noStrike">
                <a:solidFill>
                  <a:srgbClr val="000000"/>
                </a:solidFill>
                <a:latin typeface="Arial"/>
                <a:ea typeface="Arial"/>
                <a:cs typeface="Arial"/>
                <a:sym typeface="Arial"/>
              </a:rPr>
              <a:t>Design a dataset for the neural network</a:t>
            </a:r>
            <a:endParaRPr b="0" i="0" sz="3200" u="none" cap="none" strike="noStrike">
              <a:solidFill>
                <a:srgbClr val="000000"/>
              </a:solidFill>
              <a:latin typeface="Arial"/>
              <a:ea typeface="Arial"/>
              <a:cs typeface="Arial"/>
              <a:sym typeface="Arial"/>
            </a:endParaRPr>
          </a:p>
          <a:p>
            <a:pPr indent="-203200" lvl="0" marL="342900" marR="0" rtl="0" algn="l">
              <a:lnSpc>
                <a:spcPct val="100000"/>
              </a:lnSpc>
              <a:spcBef>
                <a:spcPts val="0"/>
              </a:spcBef>
              <a:spcAft>
                <a:spcPts val="0"/>
              </a:spcAft>
              <a:buClr>
                <a:srgbClr val="000000"/>
              </a:buClr>
              <a:buSzPts val="3200"/>
              <a:buFont typeface="Noto Sans Symbols"/>
              <a:buChar char="●"/>
            </a:pPr>
            <a:r>
              <a:rPr lang="en-US" sz="3200"/>
              <a:t> </a:t>
            </a:r>
            <a:r>
              <a:rPr b="0" i="0" lang="en-US" sz="3200" u="none" cap="none" strike="noStrike">
                <a:solidFill>
                  <a:srgbClr val="000000"/>
                </a:solidFill>
                <a:latin typeface="Arial"/>
                <a:ea typeface="Arial"/>
                <a:cs typeface="Arial"/>
                <a:sym typeface="Arial"/>
              </a:rPr>
              <a:t>Synthesize the neural network and verify functionality</a:t>
            </a:r>
            <a:endParaRPr b="0" i="0" sz="3200" u="none" cap="none" strike="noStrike">
              <a:solidFill>
                <a:srgbClr val="000000"/>
              </a:solidFill>
              <a:latin typeface="Arial"/>
              <a:ea typeface="Arial"/>
              <a:cs typeface="Arial"/>
              <a:sym typeface="Arial"/>
            </a:endParaRPr>
          </a:p>
          <a:p>
            <a:pPr indent="-203200" lvl="0" marL="342900" marR="0" rtl="0" algn="l">
              <a:lnSpc>
                <a:spcPct val="100000"/>
              </a:lnSpc>
              <a:spcBef>
                <a:spcPts val="0"/>
              </a:spcBef>
              <a:spcAft>
                <a:spcPts val="0"/>
              </a:spcAft>
              <a:buClr>
                <a:srgbClr val="000000"/>
              </a:buClr>
              <a:buSzPts val="3200"/>
              <a:buFont typeface="Noto Sans Symbols"/>
              <a:buChar char="●"/>
            </a:pPr>
            <a:r>
              <a:rPr lang="en-US" sz="3200"/>
              <a:t> </a:t>
            </a:r>
            <a:r>
              <a:rPr b="0" i="0" lang="en-US" sz="3200" u="none" cap="none" strike="noStrike">
                <a:solidFill>
                  <a:srgbClr val="000000"/>
                </a:solidFill>
                <a:latin typeface="Arial"/>
                <a:ea typeface="Arial"/>
                <a:cs typeface="Arial"/>
                <a:sym typeface="Arial"/>
              </a:rPr>
              <a:t>Run trained model on MAX78000FTHR board</a:t>
            </a:r>
            <a:endParaRPr b="0" i="0" sz="3200" u="none" cap="none" strike="noStrike">
              <a:solidFill>
                <a:srgbClr val="000000"/>
              </a:solidFill>
              <a:latin typeface="Arial"/>
              <a:ea typeface="Arial"/>
              <a:cs typeface="Arial"/>
              <a:sym typeface="Arial"/>
            </a:endParaRPr>
          </a:p>
          <a:p>
            <a:pPr indent="-203200" lvl="0" marL="342900" marR="0" rtl="0" algn="l">
              <a:lnSpc>
                <a:spcPct val="100000"/>
              </a:lnSpc>
              <a:spcBef>
                <a:spcPts val="0"/>
              </a:spcBef>
              <a:spcAft>
                <a:spcPts val="0"/>
              </a:spcAft>
              <a:buClr>
                <a:srgbClr val="000000"/>
              </a:buClr>
              <a:buSzPts val="3200"/>
              <a:buFont typeface="Noto Sans Symbols"/>
              <a:buChar char="●"/>
            </a:pPr>
            <a:r>
              <a:rPr lang="en-US" sz="3200"/>
              <a:t> </a:t>
            </a:r>
            <a:r>
              <a:rPr b="0" i="0" lang="en-US" sz="3200" u="none" cap="none" strike="noStrike">
                <a:solidFill>
                  <a:srgbClr val="000000"/>
                </a:solidFill>
                <a:latin typeface="Arial"/>
                <a:ea typeface="Arial"/>
                <a:cs typeface="Arial"/>
                <a:sym typeface="Arial"/>
              </a:rPr>
              <a:t>Accurately detect and identify food types and at least 10 different food classes</a:t>
            </a:r>
            <a:endParaRPr b="0" i="0" sz="3200" u="none" cap="none" strike="noStrike">
              <a:solidFill>
                <a:srgbClr val="000000"/>
              </a:solidFill>
              <a:latin typeface="Arial"/>
              <a:ea typeface="Arial"/>
              <a:cs typeface="Arial"/>
              <a:sym typeface="Arial"/>
            </a:endParaRPr>
          </a:p>
          <a:p>
            <a:pPr indent="-203200" lvl="0" marL="342900" marR="0" rtl="0" algn="l">
              <a:lnSpc>
                <a:spcPct val="100000"/>
              </a:lnSpc>
              <a:spcBef>
                <a:spcPts val="0"/>
              </a:spcBef>
              <a:spcAft>
                <a:spcPts val="0"/>
              </a:spcAft>
              <a:buClr>
                <a:srgbClr val="000000"/>
              </a:buClr>
              <a:buSzPts val="3200"/>
              <a:buFont typeface="Noto Sans Symbols"/>
              <a:buChar char="●"/>
            </a:pPr>
            <a:r>
              <a:rPr lang="en-US" sz="3200"/>
              <a:t> </a:t>
            </a:r>
            <a:r>
              <a:rPr b="0" i="0" lang="en-US" sz="3200" u="none" cap="none" strike="noStrike">
                <a:solidFill>
                  <a:srgbClr val="000000"/>
                </a:solidFill>
                <a:latin typeface="Arial"/>
                <a:ea typeface="Arial"/>
                <a:cs typeface="Arial"/>
                <a:sym typeface="Arial"/>
              </a:rPr>
              <a:t>Report model performance metrics to terminal</a:t>
            </a:r>
            <a:endParaRPr b="0" i="0" sz="3200" u="none" cap="none" strike="noStrike">
              <a:solidFill>
                <a:srgbClr val="000000"/>
              </a:solidFill>
              <a:latin typeface="Arial"/>
              <a:ea typeface="Arial"/>
              <a:cs typeface="Arial"/>
              <a:sym typeface="Arial"/>
            </a:endParaRPr>
          </a:p>
          <a:p>
            <a:pPr indent="0" lvl="0" marL="22860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a:p>
            <a:pPr indent="0" lvl="0" marL="22860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84" name="Google Shape;84;p1"/>
          <p:cNvSpPr/>
          <p:nvPr/>
        </p:nvSpPr>
        <p:spPr>
          <a:xfrm>
            <a:off x="1005850" y="30596400"/>
            <a:ext cx="25420200" cy="1022700"/>
          </a:xfrm>
          <a:prstGeom prst="rect">
            <a:avLst/>
          </a:prstGeom>
          <a:noFill/>
          <a:ln>
            <a:noFill/>
          </a:ln>
        </p:spPr>
        <p:txBody>
          <a:bodyPr anchorCtr="0" anchor="t" bIns="45000" lIns="90000" spcFirstLastPara="1" rIns="90000" wrap="square" tIns="45000">
            <a:noAutofit/>
          </a:bodyPr>
          <a:lstStyle/>
          <a:p>
            <a:pPr indent="0" lvl="0" marL="228600" marR="0" rtl="0" algn="ctr">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Arial"/>
                <a:ea typeface="Arial"/>
                <a:cs typeface="Arial"/>
                <a:sym typeface="Arial"/>
              </a:rPr>
              <a:t>Vision for Next Semester</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In the upcoming semester, we plan on utilizing previously trained models to identify food types and food items with high accuracy. Our implementation of the software technologies are subject to change if future issues are unable to be resolved in a timely fashion. Our design will allow users to import their own datasets and either train the model with their data or use our trained model. The final goal for next semester is to upload our neural network onto the board, use it to identify real foods, and output results in real time.</a:t>
            </a:r>
            <a:endParaRPr b="0" i="0" sz="2800" u="none" cap="none" strike="noStrike">
              <a:solidFill>
                <a:schemeClr val="dk1"/>
              </a:solidFill>
              <a:latin typeface="Arial"/>
              <a:ea typeface="Arial"/>
              <a:cs typeface="Arial"/>
              <a:sym typeface="Arial"/>
            </a:endParaRPr>
          </a:p>
          <a:p>
            <a:pPr indent="0" lvl="0" marL="22860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85" name="Google Shape;85;p1"/>
          <p:cNvSpPr/>
          <p:nvPr/>
        </p:nvSpPr>
        <p:spPr>
          <a:xfrm>
            <a:off x="1005850" y="33979672"/>
            <a:ext cx="12435600" cy="10227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Arial"/>
                <a:ea typeface="Arial"/>
                <a:cs typeface="Arial"/>
                <a:sym typeface="Arial"/>
              </a:rPr>
              <a:t>Ethics Statement</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This project is for educational purposes and improving our understanding of its appropriate applications. We acknowledge that we use open source software and modify some existing code. Our system is designed to function within the scope of our project and is inspired from existing MAXIM projects.</a:t>
            </a:r>
            <a:endParaRPr b="0" i="0" sz="3200" u="none" cap="none" strike="noStrike">
              <a:solidFill>
                <a:srgbClr val="000000"/>
              </a:solidFill>
              <a:latin typeface="Arial"/>
              <a:ea typeface="Arial"/>
              <a:cs typeface="Arial"/>
              <a:sym typeface="Arial"/>
            </a:endParaRPr>
          </a:p>
        </p:txBody>
      </p:sp>
      <p:sp>
        <p:nvSpPr>
          <p:cNvPr id="86" name="Google Shape;86;p1"/>
          <p:cNvSpPr/>
          <p:nvPr/>
        </p:nvSpPr>
        <p:spPr>
          <a:xfrm>
            <a:off x="14014075" y="33922075"/>
            <a:ext cx="12435599" cy="1234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Arial"/>
                <a:ea typeface="Arial"/>
                <a:cs typeface="Arial"/>
                <a:sym typeface="Arial"/>
              </a:rPr>
              <a:t>Special Thanks to Our Mentors</a:t>
            </a:r>
            <a:endParaRPr b="0" i="0" sz="4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000000"/>
              </a:solidFill>
              <a:latin typeface="Arial"/>
              <a:ea typeface="Arial"/>
              <a:cs typeface="Arial"/>
              <a:sym typeface="Arial"/>
            </a:endParaRPr>
          </a:p>
          <a:p>
            <a:pPr indent="0" lvl="0" marL="22860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Dr. Marco Tacca and Mr. Brian Rush</a:t>
            </a:r>
            <a:endParaRPr b="0" i="0" sz="3200" u="none" cap="none" strike="noStrike">
              <a:solidFill>
                <a:srgbClr val="000000"/>
              </a:solidFill>
              <a:latin typeface="Arial"/>
              <a:ea typeface="Arial"/>
              <a:cs typeface="Arial"/>
              <a:sym typeface="Arial"/>
            </a:endParaRPr>
          </a:p>
        </p:txBody>
      </p:sp>
      <p:sp>
        <p:nvSpPr>
          <p:cNvPr id="87" name="Google Shape;87;p1"/>
          <p:cNvSpPr/>
          <p:nvPr/>
        </p:nvSpPr>
        <p:spPr>
          <a:xfrm>
            <a:off x="14014075" y="14931000"/>
            <a:ext cx="12527400" cy="6765300"/>
          </a:xfrm>
          <a:prstGeom prst="rect">
            <a:avLst/>
          </a:prstGeom>
          <a:noFill/>
          <a:ln>
            <a:noFill/>
          </a:ln>
        </p:spPr>
        <p:txBody>
          <a:bodyPr anchorCtr="0" anchor="t" bIns="45000" lIns="90000" spcFirstLastPara="1" rIns="90000" wrap="square" tIns="45000">
            <a:noAutofit/>
          </a:bodyPr>
          <a:lstStyle/>
          <a:p>
            <a:pPr indent="0" lvl="0" marL="228600" marR="0" rtl="0" algn="ctr">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Arial"/>
                <a:ea typeface="Arial"/>
                <a:cs typeface="Arial"/>
                <a:sym typeface="Arial"/>
              </a:rPr>
              <a:t>System Design</a:t>
            </a:r>
            <a:endParaRPr b="1" i="0" sz="4800" u="none" cap="none" strike="noStrike">
              <a:solidFill>
                <a:srgbClr val="000000"/>
              </a:solidFill>
              <a:latin typeface="Arial"/>
              <a:ea typeface="Arial"/>
              <a:cs typeface="Arial"/>
              <a:sym typeface="Arial"/>
            </a:endParaRPr>
          </a:p>
          <a:p>
            <a:pPr indent="0" lvl="0" marL="22860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Training</a:t>
            </a:r>
            <a:endParaRPr b="0" i="0" sz="4000" u="none" cap="none" strike="noStrike">
              <a:solidFill>
                <a:srgbClr val="000000"/>
              </a:solidFill>
              <a:latin typeface="Arial"/>
              <a:ea typeface="Arial"/>
              <a:cs typeface="Arial"/>
              <a:sym typeface="Arial"/>
            </a:endParaRPr>
          </a:p>
          <a:p>
            <a:pPr indent="-203200" lvl="0" marL="34290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 Dataset will be artificially expanded using Imageio and Opencv to create a training set and test set.</a:t>
            </a:r>
            <a:endParaRPr b="0" i="0" sz="3200" u="none" cap="none" strike="noStrike">
              <a:solidFill>
                <a:srgbClr val="000000"/>
              </a:solidFill>
              <a:latin typeface="Arial"/>
              <a:ea typeface="Arial"/>
              <a:cs typeface="Arial"/>
              <a:sym typeface="Arial"/>
            </a:endParaRPr>
          </a:p>
          <a:p>
            <a:pPr indent="-203200" lvl="0" marL="34290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 Model will be trained using augmented training set on an Ubuntu machine with our RTX 3080 GPU.</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 Quantization</a:t>
            </a:r>
            <a:endParaRPr b="1" i="0" sz="4000" u="none" cap="none" strike="noStrike">
              <a:solidFill>
                <a:srgbClr val="000000"/>
              </a:solidFill>
              <a:latin typeface="Arial"/>
              <a:ea typeface="Arial"/>
              <a:cs typeface="Arial"/>
              <a:sym typeface="Arial"/>
            </a:endParaRPr>
          </a:p>
          <a:p>
            <a:pPr indent="-203200" lvl="0" marL="34290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 Trained model size is too large and must be quantized to produce a smaller model.</a:t>
            </a:r>
            <a:endParaRPr b="1" i="0" sz="1400" u="none" cap="none" strike="noStrike">
              <a:solidFill>
                <a:srgbClr val="000000"/>
              </a:solidFill>
              <a:latin typeface="Arial"/>
              <a:ea typeface="Arial"/>
              <a:cs typeface="Arial"/>
              <a:sym typeface="Arial"/>
            </a:endParaRPr>
          </a:p>
          <a:p>
            <a:pPr indent="0" lvl="0" marL="22860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Evaluation</a:t>
            </a:r>
            <a:endParaRPr b="1" i="0" sz="4000" u="none" cap="none" strike="noStrike">
              <a:solidFill>
                <a:srgbClr val="000000"/>
              </a:solidFill>
              <a:latin typeface="Arial"/>
              <a:ea typeface="Arial"/>
              <a:cs typeface="Arial"/>
              <a:sym typeface="Arial"/>
            </a:endParaRPr>
          </a:p>
          <a:p>
            <a:pPr indent="-203200" lvl="0" marL="34290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 Model accuracy will be assessed using the test set.</a:t>
            </a:r>
            <a:endParaRPr b="0" i="0" sz="3200" u="none" cap="none" strike="noStrike">
              <a:solidFill>
                <a:srgbClr val="000000"/>
              </a:solidFill>
              <a:latin typeface="Arial"/>
              <a:ea typeface="Arial"/>
              <a:cs typeface="Arial"/>
              <a:sym typeface="Arial"/>
            </a:endParaRPr>
          </a:p>
          <a:p>
            <a:pPr indent="-203200" lvl="0" marL="34290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 Model and dataset are subject to be altered based on evaluation results</a:t>
            </a:r>
            <a:endParaRPr b="1" i="0" sz="1400" u="none" cap="none" strike="noStrike">
              <a:solidFill>
                <a:srgbClr val="000000"/>
              </a:solidFill>
              <a:latin typeface="Arial"/>
              <a:ea typeface="Arial"/>
              <a:cs typeface="Arial"/>
              <a:sym typeface="Arial"/>
            </a:endParaRPr>
          </a:p>
          <a:p>
            <a:pPr indent="0" lvl="0" marL="22860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Synthesis &amp; Deployment</a:t>
            </a:r>
            <a:endParaRPr b="1" i="0" sz="4000" u="none" cap="none" strike="noStrike">
              <a:solidFill>
                <a:srgbClr val="000000"/>
              </a:solidFill>
              <a:latin typeface="Arial"/>
              <a:ea typeface="Arial"/>
              <a:cs typeface="Arial"/>
              <a:sym typeface="Arial"/>
            </a:endParaRPr>
          </a:p>
          <a:p>
            <a:pPr indent="-203200" lvl="0" marL="342900" marR="6015"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 Project will be synthesised in order to operate on MAX78000FTHR board.</a:t>
            </a:r>
            <a:endParaRPr b="0" i="0" sz="3200" u="none" cap="none" strike="noStrike">
              <a:solidFill>
                <a:srgbClr val="000000"/>
              </a:solidFill>
              <a:latin typeface="Arial"/>
              <a:ea typeface="Arial"/>
              <a:cs typeface="Arial"/>
              <a:sym typeface="Arial"/>
            </a:endParaRPr>
          </a:p>
          <a:p>
            <a:pPr indent="-203200" lvl="0" marL="342900" marR="6015"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 Once deployed, the built-in camera will be used to identify food item.</a:t>
            </a:r>
            <a:endParaRPr b="0" i="0" sz="3200" u="none" cap="none" strike="noStrike">
              <a:solidFill>
                <a:srgbClr val="000000"/>
              </a:solidFill>
              <a:latin typeface="Arial"/>
              <a:ea typeface="Arial"/>
              <a:cs typeface="Arial"/>
              <a:sym typeface="Arial"/>
            </a:endParaRPr>
          </a:p>
          <a:p>
            <a:pPr indent="-203200" lvl="0" marL="342900" marR="6015"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 Attached display will show camera feed, label given to food item, and performance metrics</a:t>
            </a:r>
            <a:endParaRPr b="0" i="0" sz="3200" u="none" cap="none" strike="noStrike">
              <a:solidFill>
                <a:srgbClr val="000000"/>
              </a:solidFill>
              <a:latin typeface="Arial"/>
              <a:ea typeface="Arial"/>
              <a:cs typeface="Arial"/>
              <a:sym typeface="Arial"/>
            </a:endParaRPr>
          </a:p>
        </p:txBody>
      </p:sp>
      <p:sp>
        <p:nvSpPr>
          <p:cNvPr id="88" name="Google Shape;88;p1"/>
          <p:cNvSpPr/>
          <p:nvPr/>
        </p:nvSpPr>
        <p:spPr>
          <a:xfrm>
            <a:off x="914050" y="14930675"/>
            <a:ext cx="12527400" cy="4923000"/>
          </a:xfrm>
          <a:prstGeom prst="rect">
            <a:avLst/>
          </a:prstGeom>
          <a:noFill/>
          <a:ln>
            <a:noFill/>
          </a:ln>
        </p:spPr>
        <p:txBody>
          <a:bodyPr anchorCtr="0" anchor="t" bIns="45000" lIns="90000" spcFirstLastPara="1" rIns="90000" wrap="square" tIns="45000">
            <a:noAutofit/>
          </a:bodyPr>
          <a:lstStyle/>
          <a:p>
            <a:pPr indent="0" lvl="0" marL="228600" marR="0" rtl="0" algn="ctr">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Arial"/>
                <a:ea typeface="Arial"/>
                <a:cs typeface="Arial"/>
                <a:sym typeface="Arial"/>
              </a:rPr>
              <a:t>Design</a:t>
            </a:r>
            <a:endParaRPr b="0" i="0" sz="4800" u="none" cap="none" strike="noStrike">
              <a:solidFill>
                <a:srgbClr val="000000"/>
              </a:solidFill>
              <a:latin typeface="Arial"/>
              <a:ea typeface="Arial"/>
              <a:cs typeface="Arial"/>
              <a:sym typeface="Arial"/>
            </a:endParaRPr>
          </a:p>
          <a:p>
            <a:pPr indent="0" lvl="0" marL="22860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Hardware</a:t>
            </a:r>
            <a:endParaRPr b="0" i="0" sz="4000" u="none" cap="none" strike="noStrike">
              <a:solidFill>
                <a:srgbClr val="000000"/>
              </a:solidFill>
              <a:latin typeface="Arial"/>
              <a:ea typeface="Arial"/>
              <a:cs typeface="Arial"/>
              <a:sym typeface="Arial"/>
            </a:endParaRPr>
          </a:p>
          <a:p>
            <a:pPr indent="-203200" lvl="0" marL="342900" marR="0" rtl="0" algn="l">
              <a:lnSpc>
                <a:spcPct val="100000"/>
              </a:lnSpc>
              <a:spcBef>
                <a:spcPts val="0"/>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 </a:t>
            </a:r>
            <a:r>
              <a:rPr b="1" i="0" lang="en-US" sz="3200" u="none" cap="none" strike="noStrike">
                <a:solidFill>
                  <a:srgbClr val="000000"/>
                </a:solidFill>
                <a:latin typeface="Arial"/>
                <a:ea typeface="Arial"/>
                <a:cs typeface="Arial"/>
                <a:sym typeface="Arial"/>
              </a:rPr>
              <a:t>EVGA GeForce RTX 3080</a:t>
            </a:r>
            <a:r>
              <a:rPr b="0" i="0" lang="en-US" sz="3200" u="none" cap="none" strike="noStrike">
                <a:solidFill>
                  <a:srgbClr val="000000"/>
                </a:solidFill>
                <a:latin typeface="Arial"/>
                <a:ea typeface="Arial"/>
                <a:cs typeface="Arial"/>
                <a:sym typeface="Arial"/>
              </a:rPr>
              <a:t>: Training a Machine Learning model requires raw computing power. With the parallel processing capabilities of GPUs we are able to facilitate machine learning parallelization via GPU acceleration. </a:t>
            </a:r>
            <a:endParaRPr b="0" i="0" sz="3200" u="none" cap="none" strike="noStrike">
              <a:solidFill>
                <a:srgbClr val="000000"/>
              </a:solidFill>
              <a:latin typeface="Arial"/>
              <a:ea typeface="Arial"/>
              <a:cs typeface="Arial"/>
              <a:sym typeface="Arial"/>
            </a:endParaRPr>
          </a:p>
          <a:p>
            <a:pPr indent="-203200" lvl="0" marL="342900" marR="0" rtl="0" algn="l">
              <a:lnSpc>
                <a:spcPct val="100000"/>
              </a:lnSpc>
              <a:spcBef>
                <a:spcPts val="0"/>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 </a:t>
            </a:r>
            <a:r>
              <a:rPr b="1" i="0" lang="en-US" sz="3200" u="none" cap="none" strike="noStrike">
                <a:solidFill>
                  <a:srgbClr val="000000"/>
                </a:solidFill>
                <a:latin typeface="Arial"/>
                <a:ea typeface="Arial"/>
                <a:cs typeface="Arial"/>
                <a:sym typeface="Arial"/>
              </a:rPr>
              <a:t>Maxim MAX78000FTHR board</a:t>
            </a:r>
            <a:r>
              <a:rPr b="0" i="0" lang="en-US" sz="3200" u="none" cap="none" strike="noStrike">
                <a:solidFill>
                  <a:srgbClr val="000000"/>
                </a:solidFill>
                <a:latin typeface="Arial"/>
                <a:ea typeface="Arial"/>
                <a:cs typeface="Arial"/>
                <a:sym typeface="Arial"/>
              </a:rPr>
              <a:t>: Maxim’s ultra low-power board uses an Arm Cortex-M4 processor with an integrated Convolutional Neural Network accelerator.</a:t>
            </a:r>
            <a:endParaRPr b="0" i="0" sz="3200" u="none" cap="none" strike="noStrike">
              <a:solidFill>
                <a:srgbClr val="000000"/>
              </a:solidFill>
              <a:latin typeface="Arial"/>
              <a:ea typeface="Arial"/>
              <a:cs typeface="Arial"/>
              <a:sym typeface="Arial"/>
            </a:endParaRPr>
          </a:p>
          <a:p>
            <a:pPr indent="-203200" lvl="0" marL="342900" marR="0" rtl="0" algn="l">
              <a:lnSpc>
                <a:spcPct val="100000"/>
              </a:lnSpc>
              <a:spcBef>
                <a:spcPts val="0"/>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 </a:t>
            </a:r>
            <a:r>
              <a:rPr b="1" i="0" lang="en-US" sz="3200" u="none" cap="none" strike="noStrike">
                <a:solidFill>
                  <a:srgbClr val="000000"/>
                </a:solidFill>
                <a:latin typeface="Arial"/>
                <a:ea typeface="Arial"/>
                <a:cs typeface="Arial"/>
                <a:sym typeface="Arial"/>
              </a:rPr>
              <a:t>Adafruit 2.4" TFT LCD with Touchscreen</a:t>
            </a:r>
            <a:r>
              <a:rPr b="0" i="0" lang="en-US" sz="3200" u="none" cap="none" strike="noStrike">
                <a:solidFill>
                  <a:srgbClr val="000000"/>
                </a:solidFill>
                <a:latin typeface="Arial"/>
                <a:ea typeface="Arial"/>
                <a:cs typeface="Arial"/>
                <a:sym typeface="Arial"/>
              </a:rPr>
              <a:t>: LCD display that connects to board.</a:t>
            </a:r>
            <a:endParaRPr b="0" i="0" sz="1400" u="none" cap="none" strike="noStrike">
              <a:solidFill>
                <a:srgbClr val="000000"/>
              </a:solidFill>
              <a:latin typeface="Arial"/>
              <a:ea typeface="Arial"/>
              <a:cs typeface="Arial"/>
              <a:sym typeface="Arial"/>
            </a:endParaRPr>
          </a:p>
          <a:p>
            <a:pPr indent="0" lvl="0" marL="22860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Software</a:t>
            </a:r>
            <a:endParaRPr b="0" i="0" sz="4000" u="none" cap="none" strike="noStrike">
              <a:solidFill>
                <a:srgbClr val="000000"/>
              </a:solidFill>
              <a:latin typeface="Arial"/>
              <a:ea typeface="Arial"/>
              <a:cs typeface="Arial"/>
              <a:sym typeface="Arial"/>
            </a:endParaRPr>
          </a:p>
          <a:p>
            <a:pPr indent="-203200" lvl="0" marL="342900" marR="3585409" rtl="0" algn="l">
              <a:lnSpc>
                <a:spcPct val="100000"/>
              </a:lnSpc>
              <a:spcBef>
                <a:spcPts val="0"/>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 </a:t>
            </a:r>
            <a:r>
              <a:rPr b="1" i="0" lang="en-US" sz="3200" u="none" cap="none" strike="noStrike">
                <a:solidFill>
                  <a:srgbClr val="000000"/>
                </a:solidFill>
                <a:latin typeface="Arial"/>
                <a:ea typeface="Arial"/>
                <a:cs typeface="Arial"/>
                <a:sym typeface="Arial"/>
              </a:rPr>
              <a:t>Pytorch</a:t>
            </a:r>
            <a:r>
              <a:rPr b="0" i="0" lang="en-US" sz="3200" u="none" cap="none" strike="noStrike">
                <a:solidFill>
                  <a:srgbClr val="000000"/>
                </a:solidFill>
                <a:latin typeface="Arial"/>
                <a:ea typeface="Arial"/>
                <a:cs typeface="Arial"/>
                <a:sym typeface="Arial"/>
              </a:rPr>
              <a:t>: Open source deep learning framework used to develop models.</a:t>
            </a:r>
            <a:endParaRPr b="0" i="0" sz="3200" u="none" cap="none" strike="noStrike">
              <a:solidFill>
                <a:srgbClr val="000000"/>
              </a:solidFill>
              <a:latin typeface="Arial"/>
              <a:ea typeface="Arial"/>
              <a:cs typeface="Arial"/>
              <a:sym typeface="Arial"/>
            </a:endParaRPr>
          </a:p>
          <a:p>
            <a:pPr indent="-203200" lvl="0" marL="342900" marR="3585409" rtl="0" algn="l">
              <a:lnSpc>
                <a:spcPct val="100000"/>
              </a:lnSpc>
              <a:spcBef>
                <a:spcPts val="0"/>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 </a:t>
            </a:r>
            <a:r>
              <a:rPr b="1" i="0" lang="en-US" sz="3200" u="none" cap="none" strike="noStrike">
                <a:solidFill>
                  <a:srgbClr val="000000"/>
                </a:solidFill>
                <a:latin typeface="Arial"/>
                <a:ea typeface="Arial"/>
                <a:cs typeface="Arial"/>
                <a:sym typeface="Arial"/>
              </a:rPr>
              <a:t>Conda</a:t>
            </a:r>
            <a:r>
              <a:rPr b="0" i="0" lang="en-US" sz="3200" u="none" cap="none" strike="noStrike">
                <a:solidFill>
                  <a:srgbClr val="000000"/>
                </a:solidFill>
                <a:latin typeface="Arial"/>
                <a:ea typeface="Arial"/>
                <a:cs typeface="Arial"/>
                <a:sym typeface="Arial"/>
              </a:rPr>
              <a:t>: Open source package and environment management system.</a:t>
            </a:r>
            <a:endParaRPr b="0" i="0" sz="3200" u="none" cap="none" strike="noStrike">
              <a:solidFill>
                <a:srgbClr val="000000"/>
              </a:solidFill>
              <a:latin typeface="Arial"/>
              <a:ea typeface="Arial"/>
              <a:cs typeface="Arial"/>
              <a:sym typeface="Arial"/>
            </a:endParaRPr>
          </a:p>
          <a:p>
            <a:pPr indent="-203200" lvl="0" marL="342900" marR="3585409" rtl="0" algn="l">
              <a:lnSpc>
                <a:spcPct val="100000"/>
              </a:lnSpc>
              <a:spcBef>
                <a:spcPts val="0"/>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 </a:t>
            </a:r>
            <a:r>
              <a:rPr b="1" i="0" lang="en-US" sz="3200" u="none" cap="none" strike="noStrike">
                <a:solidFill>
                  <a:srgbClr val="000000"/>
                </a:solidFill>
                <a:latin typeface="Arial"/>
                <a:ea typeface="Arial"/>
                <a:cs typeface="Arial"/>
                <a:sym typeface="Arial"/>
              </a:rPr>
              <a:t>OpenCV</a:t>
            </a:r>
            <a:r>
              <a:rPr b="0" i="0" lang="en-US" sz="3200" u="none" cap="none" strike="noStrike">
                <a:solidFill>
                  <a:srgbClr val="000000"/>
                </a:solidFill>
                <a:latin typeface="Arial"/>
                <a:ea typeface="Arial"/>
                <a:cs typeface="Arial"/>
                <a:sym typeface="Arial"/>
              </a:rPr>
              <a:t>: library focused on real-time computer vision applications.</a:t>
            </a:r>
            <a:endParaRPr b="0" i="0" sz="3200" u="none" cap="none" strike="noStrike">
              <a:solidFill>
                <a:srgbClr val="000000"/>
              </a:solidFill>
              <a:latin typeface="Arial"/>
              <a:ea typeface="Arial"/>
              <a:cs typeface="Arial"/>
              <a:sym typeface="Arial"/>
            </a:endParaRPr>
          </a:p>
          <a:p>
            <a:pPr indent="-203200" lvl="0" marL="342900" marR="3585409" rtl="0" algn="l">
              <a:lnSpc>
                <a:spcPct val="100000"/>
              </a:lnSpc>
              <a:spcBef>
                <a:spcPts val="0"/>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 </a:t>
            </a:r>
            <a:r>
              <a:rPr b="1" i="0" lang="en-US" sz="3200" u="none" cap="none" strike="noStrike">
                <a:solidFill>
                  <a:srgbClr val="000000"/>
                </a:solidFill>
                <a:latin typeface="Arial"/>
                <a:ea typeface="Arial"/>
                <a:cs typeface="Arial"/>
                <a:sym typeface="Arial"/>
              </a:rPr>
              <a:t>Ubuntu</a:t>
            </a:r>
            <a:r>
              <a:rPr b="0" i="0" lang="en-US" sz="3200" u="none" cap="none" strike="noStrike">
                <a:solidFill>
                  <a:srgbClr val="000000"/>
                </a:solidFill>
                <a:latin typeface="Arial"/>
                <a:ea typeface="Arial"/>
                <a:cs typeface="Arial"/>
                <a:sym typeface="Arial"/>
              </a:rPr>
              <a:t>: Open source operating system on Linux used to run the model training.</a:t>
            </a:r>
            <a:endParaRPr b="0" i="0" sz="3200" u="none" cap="none" strike="noStrike">
              <a:solidFill>
                <a:srgbClr val="000000"/>
              </a:solidFill>
              <a:latin typeface="Arial"/>
              <a:ea typeface="Arial"/>
              <a:cs typeface="Arial"/>
              <a:sym typeface="Arial"/>
            </a:endParaRPr>
          </a:p>
          <a:p>
            <a:pPr indent="-203200" lvl="0" marL="342900" marR="3585409" rtl="0" algn="l">
              <a:lnSpc>
                <a:spcPct val="100000"/>
              </a:lnSpc>
              <a:spcBef>
                <a:spcPts val="0"/>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 </a:t>
            </a:r>
            <a:r>
              <a:rPr b="1" i="0" lang="en-US" sz="3200" u="none" cap="none" strike="noStrike">
                <a:solidFill>
                  <a:srgbClr val="000000"/>
                </a:solidFill>
                <a:latin typeface="Arial"/>
                <a:ea typeface="Arial"/>
                <a:cs typeface="Arial"/>
                <a:sym typeface="Arial"/>
              </a:rPr>
              <a:t>Eclipse</a:t>
            </a:r>
            <a:r>
              <a:rPr b="0" i="0" lang="en-US" sz="3200" u="none" cap="none" strike="noStrike">
                <a:solidFill>
                  <a:srgbClr val="000000"/>
                </a:solidFill>
                <a:latin typeface="Arial"/>
                <a:ea typeface="Arial"/>
                <a:cs typeface="Arial"/>
                <a:sym typeface="Arial"/>
              </a:rPr>
              <a:t>: An integrated development environment used to debug C code that will run on MAX78000FTHR board.</a:t>
            </a:r>
            <a:endParaRPr b="0" i="0" sz="3200" u="none" cap="none" strike="noStrike">
              <a:solidFill>
                <a:srgbClr val="000000"/>
              </a:solidFill>
              <a:latin typeface="Arial"/>
              <a:ea typeface="Arial"/>
              <a:cs typeface="Arial"/>
              <a:sym typeface="Arial"/>
            </a:endParaRPr>
          </a:p>
          <a:p>
            <a:pPr indent="-203200" lvl="0" marL="342900" marR="3585409" rtl="0" algn="l">
              <a:lnSpc>
                <a:spcPct val="100000"/>
              </a:lnSpc>
              <a:spcBef>
                <a:spcPts val="0"/>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 </a:t>
            </a:r>
            <a:r>
              <a:rPr b="1" i="0" lang="en-US" sz="3200" u="none" cap="none" strike="noStrike">
                <a:solidFill>
                  <a:srgbClr val="000000"/>
                </a:solidFill>
                <a:latin typeface="Arial"/>
                <a:ea typeface="Arial"/>
                <a:cs typeface="Arial"/>
                <a:sym typeface="Arial"/>
              </a:rPr>
              <a:t>Imageio</a:t>
            </a:r>
            <a:r>
              <a:rPr b="0" i="0" lang="en-US" sz="3200" u="none" cap="none" strike="noStrike">
                <a:solidFill>
                  <a:srgbClr val="000000"/>
                </a:solidFill>
                <a:latin typeface="Arial"/>
                <a:ea typeface="Arial"/>
                <a:cs typeface="Arial"/>
                <a:sym typeface="Arial"/>
              </a:rPr>
              <a:t>: Python library that provides easy interface to read and write wide range of image data.</a:t>
            </a:r>
            <a:endParaRPr b="0" i="0" sz="3200" u="none" cap="none" strike="noStrike">
              <a:solidFill>
                <a:srgbClr val="000000"/>
              </a:solidFill>
              <a:latin typeface="Arial"/>
              <a:ea typeface="Arial"/>
              <a:cs typeface="Arial"/>
              <a:sym typeface="Arial"/>
            </a:endParaRPr>
          </a:p>
          <a:p>
            <a:pPr indent="-203200" lvl="0" marL="342900" marR="3585409"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 </a:t>
            </a:r>
            <a:r>
              <a:rPr b="1" i="0" lang="en-US" sz="3200" u="none" cap="none" strike="noStrike">
                <a:solidFill>
                  <a:srgbClr val="000000"/>
                </a:solidFill>
                <a:latin typeface="Arial"/>
                <a:ea typeface="Arial"/>
                <a:cs typeface="Arial"/>
                <a:sym typeface="Arial"/>
              </a:rPr>
              <a:t>Nvidia CUDA</a:t>
            </a:r>
            <a:r>
              <a:rPr b="0" i="0" lang="en-US" sz="3200" u="none" cap="none" strike="noStrike">
                <a:solidFill>
                  <a:srgbClr val="000000"/>
                </a:solidFill>
                <a:latin typeface="Arial"/>
                <a:ea typeface="Arial"/>
                <a:cs typeface="Arial"/>
                <a:sym typeface="Arial"/>
              </a:rPr>
              <a:t>: A parallel computing platform and programing model developed for general computing on NVIDIA GPUs.</a:t>
            </a:r>
            <a:endParaRPr b="0" i="0" sz="3200" u="none" cap="none" strike="noStrike">
              <a:solidFill>
                <a:srgbClr val="000000"/>
              </a:solidFill>
              <a:latin typeface="Arial"/>
              <a:ea typeface="Arial"/>
              <a:cs typeface="Arial"/>
              <a:sym typeface="Arial"/>
            </a:endParaRPr>
          </a:p>
        </p:txBody>
      </p:sp>
      <p:pic>
        <p:nvPicPr>
          <p:cNvPr id="89" name="Google Shape;89;p1"/>
          <p:cNvPicPr preferRelativeResize="0"/>
          <p:nvPr/>
        </p:nvPicPr>
        <p:blipFill rotWithShape="1">
          <a:blip r:embed="rId5">
            <a:alphaModFix/>
          </a:blip>
          <a:srcRect b="0" l="0" r="0" t="0"/>
          <a:stretch/>
        </p:blipFill>
        <p:spPr>
          <a:xfrm>
            <a:off x="9418320" y="21579841"/>
            <a:ext cx="1828800" cy="1828800"/>
          </a:xfrm>
          <a:prstGeom prst="rect">
            <a:avLst/>
          </a:prstGeom>
          <a:noFill/>
          <a:ln>
            <a:noFill/>
          </a:ln>
        </p:spPr>
      </p:pic>
      <p:pic>
        <p:nvPicPr>
          <p:cNvPr id="90" name="Google Shape;90;p1"/>
          <p:cNvPicPr preferRelativeResize="0"/>
          <p:nvPr/>
        </p:nvPicPr>
        <p:blipFill rotWithShape="1">
          <a:blip r:embed="rId6">
            <a:alphaModFix/>
          </a:blip>
          <a:srcRect b="0" l="0" r="0" t="0"/>
          <a:stretch/>
        </p:blipFill>
        <p:spPr>
          <a:xfrm>
            <a:off x="11230560" y="23119080"/>
            <a:ext cx="2286000" cy="2286000"/>
          </a:xfrm>
          <a:prstGeom prst="rect">
            <a:avLst/>
          </a:prstGeom>
          <a:noFill/>
          <a:ln>
            <a:noFill/>
          </a:ln>
        </p:spPr>
      </p:pic>
      <p:pic>
        <p:nvPicPr>
          <p:cNvPr id="91" name="Google Shape;91;p1"/>
          <p:cNvPicPr preferRelativeResize="0"/>
          <p:nvPr/>
        </p:nvPicPr>
        <p:blipFill rotWithShape="1">
          <a:blip r:embed="rId7">
            <a:alphaModFix/>
          </a:blip>
          <a:srcRect b="0" l="0" r="0" t="0"/>
          <a:stretch/>
        </p:blipFill>
        <p:spPr>
          <a:xfrm>
            <a:off x="9509760" y="27057600"/>
            <a:ext cx="3657600" cy="740520"/>
          </a:xfrm>
          <a:prstGeom prst="rect">
            <a:avLst/>
          </a:prstGeom>
          <a:noFill/>
          <a:ln>
            <a:noFill/>
          </a:ln>
        </p:spPr>
      </p:pic>
      <p:pic>
        <p:nvPicPr>
          <p:cNvPr id="92" name="Google Shape;92;p1"/>
          <p:cNvPicPr preferRelativeResize="0"/>
          <p:nvPr/>
        </p:nvPicPr>
        <p:blipFill rotWithShape="1">
          <a:blip r:embed="rId8">
            <a:alphaModFix/>
          </a:blip>
          <a:srcRect b="0" l="0" r="0" t="0"/>
          <a:stretch/>
        </p:blipFill>
        <p:spPr>
          <a:xfrm>
            <a:off x="9509760" y="23408641"/>
            <a:ext cx="1828800" cy="1828800"/>
          </a:xfrm>
          <a:prstGeom prst="rect">
            <a:avLst/>
          </a:prstGeom>
          <a:noFill/>
          <a:ln>
            <a:noFill/>
          </a:ln>
        </p:spPr>
      </p:pic>
      <p:pic>
        <p:nvPicPr>
          <p:cNvPr id="93" name="Google Shape;93;p1"/>
          <p:cNvPicPr preferRelativeResize="0"/>
          <p:nvPr/>
        </p:nvPicPr>
        <p:blipFill rotWithShape="1">
          <a:blip r:embed="rId9">
            <a:alphaModFix/>
          </a:blip>
          <a:srcRect b="0" l="0" r="0" t="0"/>
          <a:stretch/>
        </p:blipFill>
        <p:spPr>
          <a:xfrm>
            <a:off x="9235440" y="25274159"/>
            <a:ext cx="2286000" cy="1700640"/>
          </a:xfrm>
          <a:prstGeom prst="rect">
            <a:avLst/>
          </a:prstGeom>
          <a:noFill/>
          <a:ln>
            <a:noFill/>
          </a:ln>
        </p:spPr>
      </p:pic>
      <p:pic>
        <p:nvPicPr>
          <p:cNvPr id="94" name="Google Shape;94;p1"/>
          <p:cNvPicPr preferRelativeResize="0"/>
          <p:nvPr/>
        </p:nvPicPr>
        <p:blipFill rotWithShape="1">
          <a:blip r:embed="rId10">
            <a:alphaModFix/>
          </a:blip>
          <a:srcRect b="0" l="0" r="0" t="0"/>
          <a:stretch/>
        </p:blipFill>
        <p:spPr>
          <a:xfrm>
            <a:off x="18914400" y="4622400"/>
            <a:ext cx="7552440" cy="2285640"/>
          </a:xfrm>
          <a:prstGeom prst="rect">
            <a:avLst/>
          </a:prstGeom>
          <a:noFill/>
          <a:ln>
            <a:noFill/>
          </a:ln>
        </p:spPr>
      </p:pic>
      <p:sp>
        <p:nvSpPr>
          <p:cNvPr id="95" name="Google Shape;95;p1"/>
          <p:cNvSpPr/>
          <p:nvPr/>
        </p:nvSpPr>
        <p:spPr>
          <a:xfrm>
            <a:off x="161280" y="1064160"/>
            <a:ext cx="27270301" cy="1508400"/>
          </a:xfrm>
          <a:prstGeom prst="rect">
            <a:avLst/>
          </a:prstGeom>
          <a:noFill/>
          <a:ln>
            <a:noFill/>
          </a:ln>
          <a:effectLst>
            <a:outerShdw dir="2700000" dist="37674">
              <a:srgbClr val="E7E6E6">
                <a:alpha val="40000"/>
              </a:srgbClr>
            </a:outerShdw>
          </a:effectLst>
        </p:spPr>
        <p:txBody>
          <a:bodyPr anchorCtr="0" anchor="t" bIns="0" lIns="0" spcFirstLastPara="1" rIns="0" wrap="square" tIns="0">
            <a:noAutofit/>
          </a:bodyPr>
          <a:lstStyle/>
          <a:p>
            <a:pPr indent="0" lvl="0" marL="0" marR="0" rtl="0" algn="ctr">
              <a:lnSpc>
                <a:spcPct val="90000"/>
              </a:lnSpc>
              <a:spcBef>
                <a:spcPts val="0"/>
              </a:spcBef>
              <a:spcAft>
                <a:spcPts val="0"/>
              </a:spcAft>
              <a:buClr>
                <a:srgbClr val="000000"/>
              </a:buClr>
              <a:buSzPts val="11000"/>
              <a:buFont typeface="Arial"/>
              <a:buNone/>
            </a:pPr>
            <a:r>
              <a:rPr b="1" i="0" lang="en-US" sz="11000" u="sng" cap="none" strike="noStrike">
                <a:solidFill>
                  <a:srgbClr val="FF8000"/>
                </a:solidFill>
                <a:latin typeface="Arial"/>
                <a:ea typeface="Arial"/>
                <a:cs typeface="Arial"/>
                <a:sym typeface="Arial"/>
              </a:rPr>
              <a:t>Food Detection System</a:t>
            </a:r>
            <a:endParaRPr b="0" i="0" sz="11000" u="sng" cap="none" strike="noStrike">
              <a:solidFill>
                <a:srgbClr val="FF8000"/>
              </a:solidFill>
              <a:latin typeface="Arial"/>
              <a:ea typeface="Arial"/>
              <a:cs typeface="Arial"/>
              <a:sym typeface="Arial"/>
            </a:endParaRPr>
          </a:p>
        </p:txBody>
      </p:sp>
      <p:pic>
        <p:nvPicPr>
          <p:cNvPr id="96" name="Google Shape;96;p1"/>
          <p:cNvPicPr preferRelativeResize="0"/>
          <p:nvPr/>
        </p:nvPicPr>
        <p:blipFill rotWithShape="1">
          <a:blip r:embed="rId11">
            <a:alphaModFix/>
          </a:blip>
          <a:srcRect b="0" l="0" r="0" t="0"/>
          <a:stretch/>
        </p:blipFill>
        <p:spPr>
          <a:xfrm>
            <a:off x="1563120" y="4478400"/>
            <a:ext cx="6885000" cy="2742840"/>
          </a:xfrm>
          <a:prstGeom prst="rect">
            <a:avLst/>
          </a:prstGeom>
          <a:noFill/>
          <a:ln>
            <a:noFill/>
          </a:ln>
        </p:spPr>
      </p:pic>
      <p:sp>
        <p:nvSpPr>
          <p:cNvPr id="97" name="Google Shape;97;p1"/>
          <p:cNvSpPr/>
          <p:nvPr/>
        </p:nvSpPr>
        <p:spPr>
          <a:xfrm>
            <a:off x="8412480" y="4528800"/>
            <a:ext cx="10607100" cy="28245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EE/CE 4488 / Summer 2021</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Department of </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Erik Jonsson School of Engineering &amp; Computer Science</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The University of Texas at Dallas</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Richardson, TX 75080, USA</a:t>
            </a:r>
            <a:endParaRPr b="0" i="0" sz="3200" u="none" cap="none" strike="noStrike">
              <a:solidFill>
                <a:srgbClr val="000000"/>
              </a:solidFill>
              <a:latin typeface="Arial"/>
              <a:ea typeface="Arial"/>
              <a:cs typeface="Arial"/>
              <a:sym typeface="Arial"/>
            </a:endParaRPr>
          </a:p>
        </p:txBody>
      </p:sp>
      <p:pic>
        <p:nvPicPr>
          <p:cNvPr id="98" name="Google Shape;98;p1"/>
          <p:cNvPicPr preferRelativeResize="0"/>
          <p:nvPr/>
        </p:nvPicPr>
        <p:blipFill rotWithShape="1">
          <a:blip r:embed="rId12">
            <a:alphaModFix/>
          </a:blip>
          <a:srcRect b="60691" l="7526" r="7568" t="17870"/>
          <a:stretch/>
        </p:blipFill>
        <p:spPr>
          <a:xfrm>
            <a:off x="14377523" y="25950322"/>
            <a:ext cx="10532748" cy="3441301"/>
          </a:xfrm>
          <a:prstGeom prst="rect">
            <a:avLst/>
          </a:prstGeom>
          <a:noFill/>
          <a:ln>
            <a:noFill/>
          </a:ln>
        </p:spPr>
      </p:pic>
      <p:pic>
        <p:nvPicPr>
          <p:cNvPr id="99" name="Google Shape;99;p1"/>
          <p:cNvPicPr preferRelativeResize="0"/>
          <p:nvPr/>
        </p:nvPicPr>
        <p:blipFill rotWithShape="1">
          <a:blip r:embed="rId13">
            <a:alphaModFix/>
          </a:blip>
          <a:srcRect b="0" l="0" r="0" t="0"/>
          <a:stretch/>
        </p:blipFill>
        <p:spPr>
          <a:xfrm>
            <a:off x="10881350" y="27874763"/>
            <a:ext cx="1828797" cy="1821659"/>
          </a:xfrm>
          <a:prstGeom prst="rect">
            <a:avLst/>
          </a:prstGeom>
          <a:noFill/>
          <a:ln>
            <a:noFill/>
          </a:ln>
        </p:spPr>
      </p:pic>
      <p:sp>
        <p:nvSpPr>
          <p:cNvPr id="100" name="Google Shape;100;p1"/>
          <p:cNvSpPr txBox="1"/>
          <p:nvPr/>
        </p:nvSpPr>
        <p:spPr>
          <a:xfrm>
            <a:off x="14014075" y="29365075"/>
            <a:ext cx="12503099" cy="600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Arial"/>
                <a:ea typeface="Arial"/>
                <a:cs typeface="Arial"/>
                <a:sym typeface="Arial"/>
              </a:rPr>
              <a:t>Fig 1.: Maxim MAX78000FTHR board. Highlighted in red is the built-in camera</a:t>
            </a:r>
            <a:endParaRPr b="0" i="0" sz="2700" u="none" cap="none" strike="noStrike">
              <a:solidFill>
                <a:srgbClr val="000000"/>
              </a:solidFill>
              <a:latin typeface="Arial"/>
              <a:ea typeface="Arial"/>
              <a:cs typeface="Arial"/>
              <a:sym typeface="Arial"/>
            </a:endParaRPr>
          </a:p>
        </p:txBody>
      </p:sp>
      <p:sp>
        <p:nvSpPr>
          <p:cNvPr id="101" name="Google Shape;101;p1"/>
          <p:cNvSpPr/>
          <p:nvPr/>
        </p:nvSpPr>
        <p:spPr>
          <a:xfrm>
            <a:off x="19370750" y="28369350"/>
            <a:ext cx="866400" cy="8325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2" name="Google Shape;102;p1"/>
          <p:cNvCxnSpPr/>
          <p:nvPr/>
        </p:nvCxnSpPr>
        <p:spPr>
          <a:xfrm>
            <a:off x="14377523" y="25765972"/>
            <a:ext cx="10532700" cy="0"/>
          </a:xfrm>
          <a:prstGeom prst="straightConnector1">
            <a:avLst/>
          </a:prstGeom>
          <a:noFill/>
          <a:ln cap="flat" cmpd="sng" w="38100">
            <a:solidFill>
              <a:schemeClr val="dk2"/>
            </a:solidFill>
            <a:prstDash val="solid"/>
            <a:round/>
            <a:headEnd len="sm" w="sm" type="none"/>
            <a:tailEnd len="sm" w="sm" type="none"/>
          </a:ln>
        </p:spPr>
      </p:cxnSp>
      <p:cxnSp>
        <p:nvCxnSpPr>
          <p:cNvPr id="103" name="Google Shape;103;p1"/>
          <p:cNvCxnSpPr/>
          <p:nvPr/>
        </p:nvCxnSpPr>
        <p:spPr>
          <a:xfrm>
            <a:off x="14377525" y="25653175"/>
            <a:ext cx="0" cy="225600"/>
          </a:xfrm>
          <a:prstGeom prst="straightConnector1">
            <a:avLst/>
          </a:prstGeom>
          <a:noFill/>
          <a:ln cap="flat" cmpd="sng" w="38100">
            <a:solidFill>
              <a:schemeClr val="dk2"/>
            </a:solidFill>
            <a:prstDash val="solid"/>
            <a:round/>
            <a:headEnd len="sm" w="sm" type="none"/>
            <a:tailEnd len="sm" w="sm" type="none"/>
          </a:ln>
        </p:spPr>
      </p:cxnSp>
      <p:cxnSp>
        <p:nvCxnSpPr>
          <p:cNvPr id="104" name="Google Shape;104;p1"/>
          <p:cNvCxnSpPr/>
          <p:nvPr/>
        </p:nvCxnSpPr>
        <p:spPr>
          <a:xfrm>
            <a:off x="24910275" y="25653175"/>
            <a:ext cx="0" cy="225600"/>
          </a:xfrm>
          <a:prstGeom prst="straightConnector1">
            <a:avLst/>
          </a:prstGeom>
          <a:noFill/>
          <a:ln cap="flat" cmpd="sng" w="38100">
            <a:solidFill>
              <a:schemeClr val="dk2"/>
            </a:solidFill>
            <a:prstDash val="solid"/>
            <a:round/>
            <a:headEnd len="sm" w="sm" type="none"/>
            <a:tailEnd len="sm" w="sm" type="none"/>
          </a:ln>
        </p:spPr>
      </p:cxnSp>
      <p:sp>
        <p:nvSpPr>
          <p:cNvPr id="105" name="Google Shape;105;p1"/>
          <p:cNvSpPr txBox="1"/>
          <p:nvPr/>
        </p:nvSpPr>
        <p:spPr>
          <a:xfrm>
            <a:off x="19118150" y="25237438"/>
            <a:ext cx="1119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7cm</a:t>
            </a:r>
            <a:endParaRPr b="0" i="0" sz="3000" u="none" cap="none" strike="noStrike">
              <a:solidFill>
                <a:srgbClr val="000000"/>
              </a:solidFill>
              <a:latin typeface="Arial"/>
              <a:ea typeface="Arial"/>
              <a:cs typeface="Arial"/>
              <a:sym typeface="Arial"/>
            </a:endParaRPr>
          </a:p>
        </p:txBody>
      </p:sp>
      <p:cxnSp>
        <p:nvCxnSpPr>
          <p:cNvPr id="106" name="Google Shape;106;p1"/>
          <p:cNvCxnSpPr/>
          <p:nvPr/>
        </p:nvCxnSpPr>
        <p:spPr>
          <a:xfrm rot="10800000">
            <a:off x="25054025" y="25950300"/>
            <a:ext cx="3300" cy="3421800"/>
          </a:xfrm>
          <a:prstGeom prst="straightConnector1">
            <a:avLst/>
          </a:prstGeom>
          <a:noFill/>
          <a:ln cap="flat" cmpd="sng" w="38100">
            <a:solidFill>
              <a:schemeClr val="dk2"/>
            </a:solidFill>
            <a:prstDash val="solid"/>
            <a:round/>
            <a:headEnd len="sm" w="sm" type="none"/>
            <a:tailEnd len="sm" w="sm" type="none"/>
          </a:ln>
        </p:spPr>
      </p:cxnSp>
      <p:cxnSp>
        <p:nvCxnSpPr>
          <p:cNvPr id="107" name="Google Shape;107;p1"/>
          <p:cNvCxnSpPr/>
          <p:nvPr/>
        </p:nvCxnSpPr>
        <p:spPr>
          <a:xfrm>
            <a:off x="25055675" y="25824600"/>
            <a:ext cx="0" cy="225600"/>
          </a:xfrm>
          <a:prstGeom prst="straightConnector1">
            <a:avLst/>
          </a:prstGeom>
          <a:noFill/>
          <a:ln cap="flat" cmpd="sng" w="38100">
            <a:solidFill>
              <a:schemeClr val="dk2"/>
            </a:solidFill>
            <a:prstDash val="solid"/>
            <a:round/>
            <a:headEnd len="sm" w="sm" type="none"/>
            <a:tailEnd len="sm" w="sm" type="none"/>
          </a:ln>
        </p:spPr>
      </p:cxnSp>
      <p:cxnSp>
        <p:nvCxnSpPr>
          <p:cNvPr id="108" name="Google Shape;108;p1"/>
          <p:cNvCxnSpPr/>
          <p:nvPr/>
        </p:nvCxnSpPr>
        <p:spPr>
          <a:xfrm>
            <a:off x="25055675" y="29270650"/>
            <a:ext cx="0" cy="225600"/>
          </a:xfrm>
          <a:prstGeom prst="straightConnector1">
            <a:avLst/>
          </a:prstGeom>
          <a:noFill/>
          <a:ln cap="flat" cmpd="sng" w="38100">
            <a:solidFill>
              <a:schemeClr val="dk2"/>
            </a:solidFill>
            <a:prstDash val="solid"/>
            <a:round/>
            <a:headEnd len="sm" w="sm" type="none"/>
            <a:tailEnd len="sm" w="sm" type="none"/>
          </a:ln>
        </p:spPr>
      </p:cxnSp>
      <p:sp>
        <p:nvSpPr>
          <p:cNvPr id="109" name="Google Shape;109;p1"/>
          <p:cNvSpPr txBox="1"/>
          <p:nvPr/>
        </p:nvSpPr>
        <p:spPr>
          <a:xfrm>
            <a:off x="25020275" y="27337175"/>
            <a:ext cx="12366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2.2cm</a:t>
            </a:r>
            <a:endParaRPr b="0" i="0" sz="3000" u="none" cap="none" strike="noStrike">
              <a:solidFill>
                <a:srgbClr val="000000"/>
              </a:solidFill>
              <a:latin typeface="Arial"/>
              <a:ea typeface="Arial"/>
              <a:cs typeface="Arial"/>
              <a:sym typeface="Arial"/>
            </a:endParaRPr>
          </a:p>
        </p:txBody>
      </p:sp>
      <p:pic>
        <p:nvPicPr>
          <p:cNvPr id="110" name="Google Shape;110;p1"/>
          <p:cNvPicPr preferRelativeResize="0"/>
          <p:nvPr/>
        </p:nvPicPr>
        <p:blipFill rotWithShape="1">
          <a:blip r:embed="rId14">
            <a:alphaModFix/>
          </a:blip>
          <a:srcRect b="0" l="0" r="0" t="0"/>
          <a:stretch/>
        </p:blipFill>
        <p:spPr>
          <a:xfrm flipH="1">
            <a:off x="4928000" y="1303785"/>
            <a:ext cx="866400" cy="1029130"/>
          </a:xfrm>
          <a:prstGeom prst="rect">
            <a:avLst/>
          </a:prstGeom>
          <a:noFill/>
          <a:ln>
            <a:noFill/>
          </a:ln>
        </p:spPr>
      </p:pic>
      <p:pic>
        <p:nvPicPr>
          <p:cNvPr id="111" name="Google Shape;111;p1"/>
          <p:cNvPicPr preferRelativeResize="0"/>
          <p:nvPr/>
        </p:nvPicPr>
        <p:blipFill rotWithShape="1">
          <a:blip r:embed="rId14">
            <a:alphaModFix/>
          </a:blip>
          <a:srcRect b="0" l="0" r="0" t="0"/>
          <a:stretch/>
        </p:blipFill>
        <p:spPr>
          <a:xfrm>
            <a:off x="21774250" y="1303785"/>
            <a:ext cx="866400" cy="10291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2014-11-25T01:54:59Z</dcterms:created>
  <dc:creator>exf110430</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UTD</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