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6" r:id="rId2"/>
  </p:sldIdLst>
  <p:sldSz cx="27432000" cy="38404800"/>
  <p:notesSz cx="43434000" cy="43434000"/>
  <p:defaultTextStyle>
    <a:defPPr>
      <a:defRPr lang="en-US"/>
    </a:defPPr>
    <a:lvl1pPr marL="0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52779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105557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658336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211117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763895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316674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869453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422231" algn="l" defTabSz="3105557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04" userDrawn="1">
          <p15:clr>
            <a:srgbClr val="A4A3A4"/>
          </p15:clr>
        </p15:guide>
        <p15:guide id="2" orient="horz" pos="4977" userDrawn="1">
          <p15:clr>
            <a:srgbClr val="A4A3A4"/>
          </p15:clr>
        </p15:guide>
        <p15:guide id="3" orient="horz" pos="22932" userDrawn="1">
          <p15:clr>
            <a:srgbClr val="A4A3A4"/>
          </p15:clr>
        </p15:guide>
        <p15:guide id="4" pos="1836" userDrawn="1">
          <p15:clr>
            <a:srgbClr val="A4A3A4"/>
          </p15:clr>
        </p15:guide>
        <p15:guide id="5" pos="15444" userDrawn="1">
          <p15:clr>
            <a:srgbClr val="A4A3A4"/>
          </p15:clr>
        </p15:guide>
        <p15:guide id="6" pos="8280" userDrawn="1">
          <p15:clr>
            <a:srgbClr val="A4A3A4"/>
          </p15:clr>
        </p15:guide>
        <p15:guide id="7" pos="9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04B06E"/>
    <a:srgbClr val="00CC00"/>
    <a:srgbClr val="006600"/>
    <a:srgbClr val="0066FF"/>
    <a:srgbClr val="99FF99"/>
    <a:srgbClr val="CCFFCC"/>
    <a:srgbClr val="FF9933"/>
    <a:srgbClr val="66FF33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91741" autoAdjust="0"/>
  </p:normalViewPr>
  <p:slideViewPr>
    <p:cSldViewPr snapToGrid="0" showGuides="1">
      <p:cViewPr>
        <p:scale>
          <a:sx n="33" d="100"/>
          <a:sy n="33" d="100"/>
        </p:scale>
        <p:origin x="-6" y="3816"/>
      </p:cViewPr>
      <p:guideLst>
        <p:guide orient="horz" pos="504"/>
        <p:guide orient="horz" pos="4977"/>
        <p:guide orient="horz" pos="22932"/>
        <p:guide pos="1836"/>
        <p:guide pos="15444"/>
        <p:guide pos="8280"/>
        <p:guide pos="9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821400" cy="2178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603075" y="0"/>
            <a:ext cx="18821400" cy="2178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41C99-02B7-45CA-8948-79352DD0516C}" type="datetimeFigureOut">
              <a:rPr lang="en-US"/>
              <a:pPr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81425" y="5429250"/>
            <a:ext cx="10471150" cy="14658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20902613"/>
            <a:ext cx="34747200" cy="17102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5950"/>
            <a:ext cx="18821400" cy="2178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603075" y="41255950"/>
            <a:ext cx="18821400" cy="2178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51A32-D179-4952-B264-798D29ED0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205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81425" y="5429250"/>
            <a:ext cx="10471150" cy="1465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51A32-D179-4952-B264-798D29ED095E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4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285233"/>
            <a:ext cx="23317200" cy="1337056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0171413"/>
            <a:ext cx="20574000" cy="927226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81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58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044700"/>
            <a:ext cx="5915025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044700"/>
            <a:ext cx="17402175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24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0382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0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574541"/>
            <a:ext cx="23660100" cy="1597532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5701001"/>
            <a:ext cx="23660100" cy="84010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2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0223500"/>
            <a:ext cx="1165860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0223500"/>
            <a:ext cx="1165860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7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044708"/>
            <a:ext cx="2366010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9414513"/>
            <a:ext cx="11605020" cy="461390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4028420"/>
            <a:ext cx="11605020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9414513"/>
            <a:ext cx="11662173" cy="461390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4028420"/>
            <a:ext cx="11662173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4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1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560320"/>
            <a:ext cx="8847534" cy="89611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529588"/>
            <a:ext cx="13887450" cy="272923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1521440"/>
            <a:ext cx="8847534" cy="213448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56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560320"/>
            <a:ext cx="8847534" cy="89611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529588"/>
            <a:ext cx="13887450" cy="272923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1521440"/>
            <a:ext cx="8847534" cy="213448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3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044708"/>
            <a:ext cx="2366010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0223500"/>
            <a:ext cx="2366010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5595568"/>
            <a:ext cx="61722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FC51-7B6E-477D-BE9E-22D67E380AFC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5595568"/>
            <a:ext cx="92583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5595568"/>
            <a:ext cx="61722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6973-021D-4846-A611-922E8AB7F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3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accent3">
                <a:lumMod val="0"/>
                <a:lumOff val="100000"/>
              </a:schemeClr>
            </a:gs>
            <a:gs pos="94000">
              <a:schemeClr val="bg1">
                <a:lumMod val="5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 214"/>
          <p:cNvSpPr/>
          <p:nvPr/>
        </p:nvSpPr>
        <p:spPr>
          <a:xfrm>
            <a:off x="529365" y="31566011"/>
            <a:ext cx="26576446" cy="3847938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529365" y="35808728"/>
            <a:ext cx="13072623" cy="2115781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13901303" y="35808728"/>
            <a:ext cx="13204508" cy="2115781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529365" y="13439545"/>
            <a:ext cx="13072623" cy="1773168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13901303" y="13491121"/>
            <a:ext cx="13204509" cy="17680111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18686296" y="6199386"/>
            <a:ext cx="8419515" cy="6922860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9625927" y="6211909"/>
            <a:ext cx="8723669" cy="6922860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29365" y="6211909"/>
            <a:ext cx="8759861" cy="6918638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29365" y="534611"/>
            <a:ext cx="26576447" cy="5295900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0894" y="13491121"/>
            <a:ext cx="12149807" cy="17584301"/>
          </a:xfrm>
          <a:prstGeom prst="rect">
            <a:avLst/>
          </a:prstGeom>
          <a:noFill/>
          <a:effectLst>
            <a:outerShdw blurRad="50800" dist="38100" dir="5100000" algn="tl" rotWithShape="0">
              <a:schemeClr val="bg2">
                <a:alpha val="40000"/>
              </a:scheme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2000"/>
              </a:spcAft>
              <a:buClr>
                <a:schemeClr val="accent3">
                  <a:lumMod val="75000"/>
                </a:schemeClr>
              </a:buClr>
            </a:pPr>
            <a:r>
              <a:rPr lang="en-US" sz="7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Hardware Design</a:t>
            </a:r>
          </a:p>
          <a:p>
            <a:pPr algn="ctr">
              <a:spcAft>
                <a:spcPts val="2000"/>
              </a:spcAft>
              <a:buClr>
                <a:schemeClr val="accent3">
                  <a:lumMod val="75000"/>
                </a:schemeClr>
              </a:buClr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Aft>
                <a:spcPts val="2000"/>
              </a:spcAft>
              <a:buClr>
                <a:schemeClr val="accent3">
                  <a:lumMod val="75000"/>
                </a:schemeClr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Aft>
                <a:spcPts val="2000"/>
              </a:spcAft>
              <a:buClr>
                <a:schemeClr val="accent3">
                  <a:lumMod val="75000"/>
                </a:schemeClr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Aft>
                <a:spcPts val="2000"/>
              </a:spcAft>
              <a:buClr>
                <a:schemeClr val="accent3">
                  <a:lumMod val="75000"/>
                </a:schemeClr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Aft>
                <a:spcPts val="2000"/>
              </a:spcAft>
              <a:buClr>
                <a:schemeClr val="accent3">
                  <a:lumMod val="75000"/>
                </a:schemeClr>
              </a:buClr>
            </a:pPr>
            <a:r>
              <a:rPr lang="en-US" sz="3200" b="1" i="1" dirty="0" smtClean="0">
                <a:latin typeface="Cambria" panose="02040503050406030204" pitchFamily="18" charset="0"/>
                <a:cs typeface="Arial" panose="020B0604020202020204" pitchFamily="34" charset="0"/>
              </a:rPr>
              <a:t>Figure 1: Block Diagram   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latin typeface="Cambria" panose="02040503050406030204" pitchFamily="18" charset="0"/>
                <a:cs typeface="Arial" panose="020B0604020202020204" pitchFamily="34" charset="0"/>
              </a:rPr>
              <a:t>SDII Goal</a:t>
            </a:r>
            <a:r>
              <a:rPr lang="en-US" sz="3200" b="1" i="1" dirty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Design PCB to decrease size of prototype concept proven in Senior Design I while allowing for customization and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development, on platform supporting Wi-Fi, Ethernet, and storage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Air Quality Sensors: particulate matter (PM2.5 - 10 µg), CO, O</a:t>
            </a:r>
            <a:r>
              <a:rPr lang="en-US" sz="3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, NO, NO</a:t>
            </a:r>
            <a:r>
              <a:rPr lang="en-US" sz="3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, SO</a:t>
            </a:r>
            <a:r>
              <a:rPr lang="en-US" sz="3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, and H</a:t>
            </a:r>
            <a:r>
              <a:rPr lang="en-US" sz="3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S sensors; temperature, pressure and humidity sensors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MCU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Atmega32U4 (28KB flash, 2.5 KB RAM) for polling sensors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Wi-Fi/Ethernet: AR9331 Wireless System on Chip (WiSoC) for transmitting data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Data Storage: SD card or flash drive for data storage</a:t>
            </a:r>
          </a:p>
          <a:p>
            <a:pPr algn="ctr">
              <a:spcAft>
                <a:spcPts val="2000"/>
              </a:spcAft>
              <a:buClr>
                <a:srgbClr val="00B050"/>
              </a:buClr>
            </a:pPr>
            <a:r>
              <a:rPr lang="en-US" sz="7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Software</a:t>
            </a:r>
            <a:r>
              <a:rPr lang="en-US" b="1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7000" b="1" dirty="0">
                <a:latin typeface="Cambria" panose="02040503050406030204" pitchFamily="18" charset="0"/>
                <a:cs typeface="Arial" panose="020B0604020202020204" pitchFamily="34" charset="0"/>
              </a:rPr>
              <a:t>Design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latin typeface="Cambria" panose="02040503050406030204" pitchFamily="18" charset="0"/>
                <a:cs typeface="Arial" panose="020B0604020202020204" pitchFamily="34" charset="0"/>
              </a:rPr>
              <a:t>SDII Goal</a:t>
            </a:r>
            <a:r>
              <a:rPr lang="en-US" sz="3200" b="1" i="1" dirty="0">
                <a:latin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Develop program to get as many sensor readings as possible while simultaneously storing the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data to a web database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Data collection implemented in C code, controlled by Atmega32U4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ADC: 10-bit, 4.9 mV resolution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Increasing accuracy: utilize internal bandgap voltage reference to back-calculate VCC (default AREF) to increase conversion accuracy</a:t>
            </a:r>
          </a:p>
          <a:p>
            <a:pPr marL="571500" indent="-571500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Watchdog: timer ensures program runs continuously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306141" y="13439545"/>
            <a:ext cx="12394830" cy="1777409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7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10000"/>
              </a:lnSpc>
            </a:pPr>
            <a:endParaRPr lang="en-US" sz="4800" b="1" i="1" dirty="0" smtClean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4800" b="1" i="1" dirty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4800" b="1" i="1" dirty="0" smtClean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4800" b="1" i="1" dirty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4800" b="1" i="1" dirty="0" smtClean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000" i="1" dirty="0" smtClean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4800" b="1" i="1" dirty="0" smtClean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System Testing</a:t>
            </a:r>
            <a:r>
              <a:rPr lang="en-US" sz="3200" i="1" dirty="0" smtClean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	          </a:t>
            </a:r>
            <a:r>
              <a:rPr lang="en-US" sz="3200" b="1" i="1" dirty="0" smtClean="0">
                <a:latin typeface="Cambria" panose="02040503050406030204" pitchFamily="18" charset="0"/>
                <a:cs typeface="Arial" panose="020B0604020202020204" pitchFamily="34" charset="0"/>
              </a:rPr>
              <a:t>Figure 2: Assembled PCB</a:t>
            </a:r>
            <a:endParaRPr lang="en-US" sz="48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</a:pPr>
            <a:r>
              <a:rPr lang="en-US" sz="3200" b="1" i="1" dirty="0" smtClean="0">
                <a:latin typeface="Cambria" panose="02040503050406030204" pitchFamily="18" charset="0"/>
                <a:cs typeface="Arial" panose="020B0604020202020204" pitchFamily="34" charset="0"/>
              </a:rPr>
              <a:t>Figures 3 &amp; 4: System with Weather-Resistant Enclosure</a:t>
            </a: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</a:pPr>
            <a:endParaRPr lang="en-US" sz="3200" b="1" i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</a:pPr>
            <a:endParaRPr lang="en-US" sz="3200" b="1" i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</a:pPr>
            <a:r>
              <a:rPr lang="en-US" sz="3200" b="1" i="1" dirty="0">
                <a:latin typeface="Cambria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sz="3200" b="1" i="1" dirty="0" smtClean="0">
                <a:latin typeface="Cambria" panose="02040503050406030204" pitchFamily="18" charset="0"/>
                <a:cs typeface="Arial" panose="020B0604020202020204" pitchFamily="34" charset="0"/>
              </a:rPr>
              <a:t>igure 5: System Test Results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035078" y="35921744"/>
            <a:ext cx="12936957" cy="188974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wrap="square" numCol="1" spcCol="13716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8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Special Thanks To</a:t>
            </a:r>
          </a:p>
          <a:p>
            <a:pPr algn="ctr"/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Trey Kasling, Dr. David </a:t>
            </a:r>
            <a:r>
              <a:rPr lang="en-US" sz="3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Lary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, Dr. Lawrence </a:t>
            </a:r>
            <a:r>
              <a:rPr lang="en-US" sz="3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Overzet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 and UTDesign Faculty and Staff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802420" y="14699122"/>
            <a:ext cx="10526511" cy="2802133"/>
            <a:chOff x="1844023" y="23391399"/>
            <a:chExt cx="10568202" cy="3869888"/>
          </a:xfrm>
        </p:grpSpPr>
        <p:sp>
          <p:nvSpPr>
            <p:cNvPr id="18" name="Rounded Rectangle 17"/>
            <p:cNvSpPr/>
            <p:nvPr/>
          </p:nvSpPr>
          <p:spPr>
            <a:xfrm>
              <a:off x="1844023" y="23391399"/>
              <a:ext cx="2920194" cy="1447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Air Quality Sensors</a:t>
              </a:r>
              <a:endParaRPr lang="en-US" sz="3600" b="1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44023" y="25798181"/>
              <a:ext cx="2920194" cy="1447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GPS</a:t>
              </a:r>
              <a:endParaRPr lang="en-US" sz="3600" b="1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664997" y="24375474"/>
              <a:ext cx="2920194" cy="1447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Data Storage</a:t>
              </a:r>
              <a:endParaRPr lang="en-US" sz="3600" b="1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492031" y="23391399"/>
              <a:ext cx="2920194" cy="1447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MCU</a:t>
              </a:r>
              <a:endParaRPr lang="en-US" sz="3600" b="1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489731" y="25813487"/>
              <a:ext cx="2920194" cy="1447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Wi-Fi, Ethernet</a:t>
              </a:r>
              <a:endParaRPr lang="en-US" sz="3600" b="1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61918" y="23634029"/>
              <a:ext cx="4730113" cy="27334"/>
            </a:xfrm>
            <a:prstGeom prst="straightConnector1">
              <a:avLst/>
            </a:prstGeom>
            <a:ln w="127000"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585192" y="24642610"/>
              <a:ext cx="906839" cy="9525"/>
            </a:xfrm>
            <a:prstGeom prst="straightConnector1">
              <a:avLst/>
            </a:prstGeom>
            <a:ln w="127000"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Elbow Connector 1044"/>
            <p:cNvCxnSpPr>
              <a:stCxn id="39" idx="3"/>
              <a:endCxn id="41" idx="1"/>
            </p:cNvCxnSpPr>
            <p:nvPr/>
          </p:nvCxnSpPr>
          <p:spPr>
            <a:xfrm flipV="1">
              <a:off x="4764217" y="24115299"/>
              <a:ext cx="4727814" cy="2406782"/>
            </a:xfrm>
            <a:prstGeom prst="bentConnector3">
              <a:avLst>
                <a:gd name="adj1" fmla="val 9707"/>
              </a:avLst>
            </a:prstGeom>
            <a:ln w="127000" cap="flat">
              <a:solidFill>
                <a:srgbClr val="00B050"/>
              </a:solidFill>
              <a:round/>
              <a:tailEnd type="triangle"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2"/>
              <a:endCxn id="42" idx="0"/>
            </p:cNvCxnSpPr>
            <p:nvPr/>
          </p:nvCxnSpPr>
          <p:spPr>
            <a:xfrm flipH="1">
              <a:off x="10949828" y="24839199"/>
              <a:ext cx="2300" cy="974286"/>
            </a:xfrm>
            <a:prstGeom prst="straightConnector1">
              <a:avLst/>
            </a:prstGeom>
            <a:ln w="127000"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65796" y="935612"/>
            <a:ext cx="27677992" cy="5452404"/>
            <a:chOff x="1268853" y="353399"/>
            <a:chExt cx="27677992" cy="5452404"/>
          </a:xfrm>
        </p:grpSpPr>
        <p:sp>
          <p:nvSpPr>
            <p:cNvPr id="51" name="TextBox 50"/>
            <p:cNvSpPr txBox="1"/>
            <p:nvPr/>
          </p:nvSpPr>
          <p:spPr>
            <a:xfrm>
              <a:off x="3417327" y="3943755"/>
              <a:ext cx="23006637" cy="1862048"/>
            </a:xfrm>
            <a:prstGeom prst="rect">
              <a:avLst/>
            </a:prstGeom>
            <a:noFill/>
            <a:ln w="127000"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Marshall McCracken </a:t>
              </a:r>
              <a:r>
                <a:rPr lang="en-US" sz="4800" dirty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sz="4800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EE), </a:t>
              </a:r>
              <a:r>
                <a:rPr lang="en-US" sz="4800" dirty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André Rosete (CE), Erick Flores (EE), Paul Winkler (EE)</a:t>
              </a:r>
            </a:p>
            <a:p>
              <a:pPr algn="ctr"/>
              <a:r>
                <a:rPr lang="en-US" sz="2500" dirty="0" smtClean="0">
                  <a:solidFill>
                    <a:srgbClr val="0000CC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Marshall.McCracken@utdallas.edu, Andre.Rosete@utdallas.edu, Erick.Flores@utdallas.edu, Paul.Winkler@utdallas.edu</a:t>
              </a:r>
            </a:p>
            <a:p>
              <a:pPr algn="ctr"/>
              <a:endParaRPr lang="en-US" sz="4800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73952" y="2760168"/>
              <a:ext cx="9147569" cy="86177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Erik Jonsson School of </a:t>
              </a:r>
              <a:r>
                <a:rPr lang="en-US" sz="28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Engineering &amp; Computer Science</a:t>
              </a:r>
              <a:endParaRPr lang="en-US" sz="2800" dirty="0">
                <a:solidFill>
                  <a:srgbClr val="00B050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r>
                <a:rPr lang="en-US" sz="2800" dirty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    The </a:t>
              </a:r>
              <a:r>
                <a:rPr lang="en-US" sz="2800" dirty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University of Texas at </a:t>
              </a:r>
              <a:r>
                <a:rPr lang="en-US" sz="28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Dallas</a:t>
              </a:r>
              <a:endParaRPr lang="en-US" sz="2800" dirty="0">
                <a:solidFill>
                  <a:srgbClr val="00B050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698381" y="1911566"/>
              <a:ext cx="9248464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Cambria" panose="02040503050406030204" pitchFamily="18" charset="0"/>
                  <a:cs typeface="Arial" panose="020B0604020202020204" pitchFamily="34" charset="0"/>
                </a:rPr>
                <a:t>Global </a:t>
              </a:r>
              <a:r>
                <a:rPr lang="en-US" sz="3200" b="1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Intelligent Remote Sensing</a:t>
              </a:r>
              <a:endParaRPr lang="en-US" sz="3200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734434" y="2670552"/>
              <a:ext cx="6736477" cy="98488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txBody>
            <a:bodyPr wrap="square" lIns="0" tIns="0" rIns="0" bIns="0" rtlCol="0" anchor="ctr" anchorCtr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Mentors: Trey </a:t>
              </a:r>
              <a:r>
                <a:rPr lang="en-US" sz="3200" dirty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Kasling, Dr. David </a:t>
              </a:r>
              <a:r>
                <a:rPr lang="en-US" sz="3200" dirty="0" err="1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Lary</a:t>
              </a:r>
              <a:r>
                <a:rPr lang="en-US" sz="32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,</a:t>
              </a:r>
            </a:p>
            <a:p>
              <a:pPr algn="r"/>
              <a:r>
                <a:rPr lang="en-US" sz="3200" dirty="0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Dr. Lawrence </a:t>
              </a:r>
              <a:r>
                <a:rPr lang="en-US" sz="3200" dirty="0" err="1" smtClean="0">
                  <a:solidFill>
                    <a:srgbClr val="00B05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Overzet</a:t>
              </a:r>
              <a:endParaRPr lang="en-US" sz="3200" dirty="0">
                <a:solidFill>
                  <a:srgbClr val="00B050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10997" y="2836774"/>
              <a:ext cx="7347711" cy="830997"/>
            </a:xfrm>
            <a:prstGeom prst="rect">
              <a:avLst/>
            </a:prstGeom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latin typeface="Cambria" panose="02040503050406030204" pitchFamily="18" charset="0"/>
                  <a:cs typeface="Arial" panose="020B0604020202020204" pitchFamily="34" charset="0"/>
                </a:rPr>
                <a:t>UTDesign </a:t>
              </a:r>
              <a:r>
                <a:rPr lang="en-US" sz="4800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II: Spring 2015</a:t>
              </a:r>
              <a:endParaRPr lang="en-US" sz="48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68853" y="353399"/>
              <a:ext cx="27432000" cy="254839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200" b="1" dirty="0" smtClean="0">
                  <a:latin typeface="Cambria" panose="02040503050406030204" pitchFamily="18" charset="0"/>
                  <a:cs typeface="Arial" panose="020B0604020202020204" pitchFamily="34" charset="0"/>
                </a:rPr>
                <a:t>Compact Sensor Node for Localized Air Quality Monitoring</a:t>
              </a:r>
              <a:endParaRPr lang="en-US" sz="9200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91" name="Picture 2" descr="http://www.utdallas.edu/davidow/img/UT_Dallas_tex_bl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454" y="1806963"/>
              <a:ext cx="2194254" cy="80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0" name="TextBox 209"/>
          <p:cNvSpPr txBox="1"/>
          <p:nvPr/>
        </p:nvSpPr>
        <p:spPr>
          <a:xfrm>
            <a:off x="881182" y="5174880"/>
            <a:ext cx="25933597" cy="9910405"/>
          </a:xfrm>
          <a:prstGeom prst="rect">
            <a:avLst/>
          </a:prstGeom>
          <a:noFill/>
        </p:spPr>
        <p:txBody>
          <a:bodyPr wrap="square" numCol="3" spcCol="1188720" rtlCol="0">
            <a:spAutoFit/>
          </a:bodyPr>
          <a:lstStyle/>
          <a:p>
            <a:pPr algn="just"/>
            <a:endParaRPr lang="en-US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7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Background</a:t>
            </a:r>
            <a:endParaRPr lang="en-US" sz="70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 smtClean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World Health Organization: Air pollution exposure responsible for 1 in 8 global deaths</a:t>
            </a:r>
          </a:p>
          <a:p>
            <a:pPr algn="just"/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According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to the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World Health Organization (WHO), exposure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to air pollution has been linked to significant health issues such as cardiovascular disease and cancer leading to “7 million… global deaths”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in 2012, making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air pollution “the world’s single largest environmental health risk” [WHO, </a:t>
            </a:r>
            <a:r>
              <a:rPr lang="en-US" sz="3200" i="1" dirty="0">
                <a:latin typeface="Cambria" panose="02040503050406030204" pitchFamily="18" charset="0"/>
                <a:cs typeface="Arial" panose="020B0604020202020204" pitchFamily="34" charset="0"/>
              </a:rPr>
              <a:t>7 Million Premature Deaths Annually Linked to Air Pollution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, (2012)]. </a:t>
            </a:r>
            <a:endParaRPr lang="en-US" sz="32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7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Problem</a:t>
            </a:r>
          </a:p>
          <a:p>
            <a:pPr algn="ctr"/>
            <a:r>
              <a:rPr lang="en-US" sz="3200" i="1" dirty="0" smtClean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What’s in the air you breathe every day?</a:t>
            </a:r>
            <a:endParaRPr lang="en-US" sz="3200" i="1" dirty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Traditional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pollution monitoring stations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are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remotely located and sparsely placed due to their size and deployment costs.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These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station networks provide little information to the public about outdoor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air pollution in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their immediate surroundings and reveal nothing about indoor air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quality.  To make health decisions regarding pollution exposure,  one needs data about the air nearby rather than the air miles away.</a:t>
            </a:r>
            <a:endParaRPr lang="en-US" sz="3200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sz="3200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sz="3200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sz="32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sz="3200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en-US" b="1" dirty="0" smtClean="0">
              <a:solidFill>
                <a:srgbClr val="0000F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7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Objectives</a:t>
            </a:r>
            <a:endParaRPr lang="en-US" sz="70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76231" indent="-476231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Compact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; to facilitate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indoor placement  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76231" indent="-476231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mbria" panose="02040503050406030204" pitchFamily="18" charset="0"/>
                <a:cs typeface="Arial" panose="020B0604020202020204" pitchFamily="34" charset="0"/>
              </a:rPr>
              <a:t>Low cost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; to allow for a more dense network of monitors</a:t>
            </a:r>
          </a:p>
          <a:p>
            <a:pPr marL="476231" indent="-476231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Relevant </a:t>
            </a:r>
            <a:r>
              <a:rPr lang="en-US" sz="3200" b="1" dirty="0">
                <a:latin typeface="Cambria" panose="02040503050406030204" pitchFamily="18" charset="0"/>
                <a:cs typeface="Arial" panose="020B0604020202020204" pitchFamily="34" charset="0"/>
              </a:rPr>
              <a:t>data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; including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date/time,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location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, weather and pollution statistics</a:t>
            </a:r>
          </a:p>
          <a:p>
            <a:pPr marL="476231" indent="-476231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mbria" panose="02040503050406030204" pitchFamily="18" charset="0"/>
                <a:cs typeface="Arial" panose="020B0604020202020204" pitchFamily="34" charset="0"/>
              </a:rPr>
              <a:t>Customizable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; to enable future development and additional sensors</a:t>
            </a:r>
          </a:p>
          <a:p>
            <a:pPr marL="476231" indent="-476231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Connectivity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; for data transmission and IoT applications</a:t>
            </a:r>
          </a:p>
          <a:p>
            <a:pPr marL="476231" indent="-476231" algn="just">
              <a:spcAft>
                <a:spcPts val="2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81183" y="31454077"/>
            <a:ext cx="25933596" cy="54414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 smtClean="0">
                <a:latin typeface="Cambria" panose="02040503050406030204" pitchFamily="18" charset="0"/>
                <a:cs typeface="Arial" panose="020B0604020202020204" pitchFamily="34" charset="0"/>
              </a:rPr>
              <a:t>Conclusions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The ability to monitor air quality data throughout a city, campus or personal route is essential to minimizing exposure to pollution. Our design collects data at a rate up to 1 Hz and is compact (under 250 in</a:t>
            </a:r>
            <a:r>
              <a:rPr lang="en-US" sz="3200" baseline="30000" dirty="0" smtClean="0">
                <a:latin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) and low-cost (less than $1500 prototype cost) compared to traditional monitors, providing a basis for denser sensor networks. The design is also versatile, allowing for indoor and outdoor air quality monitoring as well as personal applications for route-planning and governmental/public applications such as smart city planning and pollution source identification. 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Ethics Statement: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We used only original designs and verified open-source software and hardware resources in the development of this project.</a:t>
            </a:r>
            <a:endParaRPr lang="en-US" sz="48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en-US" sz="32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32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001" y="14746245"/>
            <a:ext cx="5550423" cy="40598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1" name="TextBox 220"/>
          <p:cNvSpPr txBox="1"/>
          <p:nvPr/>
        </p:nvSpPr>
        <p:spPr>
          <a:xfrm>
            <a:off x="14306141" y="14427828"/>
            <a:ext cx="6503052" cy="469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4800" b="1" i="1" dirty="0">
                <a:solidFill>
                  <a:srgbClr val="0000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Printed Circuit Board</a:t>
            </a:r>
          </a:p>
          <a:p>
            <a:pPr marL="685800" indent="-6858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Compact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;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custom PCB 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integrates all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major components</a:t>
            </a:r>
          </a:p>
          <a:p>
            <a:pPr marL="457200" indent="-4572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Expandable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;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vailable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input and</a:t>
            </a:r>
          </a:p>
          <a:p>
            <a:pPr>
              <a:lnSpc>
                <a:spcPct val="110000"/>
              </a:lnSpc>
              <a:buClr>
                <a:srgbClr val="00B050"/>
              </a:buClr>
            </a:pP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power ports built-in for addition of </a:t>
            </a:r>
          </a:p>
          <a:p>
            <a:pPr>
              <a:lnSpc>
                <a:spcPct val="110000"/>
              </a:lnSpc>
              <a:buClr>
                <a:srgbClr val="00B050"/>
              </a:buClr>
            </a:pP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new sensors for qualification</a:t>
            </a:r>
          </a:p>
          <a:p>
            <a:pPr marL="457200" indent="-4572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Flexible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;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compatible with many </a:t>
            </a:r>
          </a:p>
          <a:p>
            <a:pPr>
              <a:lnSpc>
                <a:spcPct val="110000"/>
              </a:lnSpc>
              <a:buClr>
                <a:srgbClr val="00B050"/>
              </a:buClr>
            </a:pP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Arduino development boards</a:t>
            </a:r>
            <a:endParaRPr lang="en-US" sz="3200" b="1" i="1" dirty="0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140" y="35838988"/>
            <a:ext cx="12899835" cy="1815882"/>
          </a:xfrm>
          <a:prstGeom prst="rect">
            <a:avLst/>
          </a:prstGeom>
          <a:noFill/>
        </p:spPr>
        <p:txBody>
          <a:bodyPr wrap="square" spcCol="914400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Organization</a:t>
            </a:r>
          </a:p>
          <a:p>
            <a:r>
              <a:rPr lang="en-US" sz="3200" b="1" dirty="0" smtClean="0"/>
              <a:t>Marshall McCracken: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PCB CAD Design  </a:t>
            </a:r>
            <a:r>
              <a:rPr lang="en-US" sz="3200" b="1" dirty="0" smtClean="0"/>
              <a:t>Andre Rosete</a:t>
            </a:r>
            <a:r>
              <a:rPr lang="en-US" sz="3200" b="1" dirty="0"/>
              <a:t>:</a:t>
            </a:r>
            <a:r>
              <a:rPr lang="en-US" sz="3200" i="1" dirty="0" smtClean="0"/>
              <a:t> Software Development </a:t>
            </a:r>
            <a:endParaRPr lang="en-US" sz="3200" dirty="0" smtClean="0"/>
          </a:p>
          <a:p>
            <a:r>
              <a:rPr lang="en-US" sz="3200" b="1" dirty="0" smtClean="0"/>
              <a:t>Erick Flores: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Hardware Assembly	   </a:t>
            </a:r>
            <a:r>
              <a:rPr lang="en-US" sz="3200" b="1" dirty="0" smtClean="0"/>
              <a:t>Paul Winkler:</a:t>
            </a:r>
            <a:r>
              <a:rPr lang="en-US" sz="3200" i="1" dirty="0" smtClean="0"/>
              <a:t> Sensor Validation</a:t>
            </a:r>
            <a:endParaRPr 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0686258" y="19207515"/>
            <a:ext cx="3874411" cy="5394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72991" y="19970625"/>
            <a:ext cx="2686176" cy="3910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59898" y="24664358"/>
            <a:ext cx="11707956" cy="5645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5280</TotalTime>
  <Words>661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exf110430</dc:creator>
  <cp:lastModifiedBy>rml013300</cp:lastModifiedBy>
  <cp:revision>195</cp:revision>
  <cp:lastPrinted>2011-04-05T21:57:24Z</cp:lastPrinted>
  <dcterms:created xsi:type="dcterms:W3CDTF">2014-11-25T01:54:59Z</dcterms:created>
  <dcterms:modified xsi:type="dcterms:W3CDTF">2015-04-22T18:48:15Z</dcterms:modified>
</cp:coreProperties>
</file>