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rFSERHnLxLMH2dSfx+vMVOn7f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533520" y="764280"/>
            <a:ext cx="6704280" cy="3771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4343400" y="20902680"/>
            <a:ext cx="34746480" cy="17101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3" name="Google Shape;63;p1:notes"/>
          <p:cNvSpPr/>
          <p:nvPr/>
        </p:nvSpPr>
        <p:spPr>
          <a:xfrm>
            <a:off x="24603120" y="41256000"/>
            <a:ext cx="18820800" cy="217728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 type="body"/>
          </p:nvPr>
        </p:nvSpPr>
        <p:spPr>
          <a:xfrm>
            <a:off x="1371600" y="8986680"/>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2"/>
          <p:cNvSpPr txBox="1"/>
          <p:nvPr>
            <p:ph idx="2"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3"/>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3"/>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13"/>
          <p:cNvSpPr txBox="1"/>
          <p:nvPr>
            <p:ph idx="4"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4"/>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 type="body"/>
          </p:nvPr>
        </p:nvSpPr>
        <p:spPr>
          <a:xfrm>
            <a:off x="1371600"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4"/>
          <p:cNvSpPr txBox="1"/>
          <p:nvPr>
            <p:ph idx="2" type="body"/>
          </p:nvPr>
        </p:nvSpPr>
        <p:spPr>
          <a:xfrm>
            <a:off x="9718920"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4"/>
          <p:cNvSpPr txBox="1"/>
          <p:nvPr>
            <p:ph idx="3" type="body"/>
          </p:nvPr>
        </p:nvSpPr>
        <p:spPr>
          <a:xfrm>
            <a:off x="18066241"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4"/>
          <p:cNvSpPr txBox="1"/>
          <p:nvPr>
            <p:ph idx="4" type="body"/>
          </p:nvPr>
        </p:nvSpPr>
        <p:spPr>
          <a:xfrm>
            <a:off x="1371600"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4"/>
          <p:cNvSpPr txBox="1"/>
          <p:nvPr>
            <p:ph idx="5" type="body"/>
          </p:nvPr>
        </p:nvSpPr>
        <p:spPr>
          <a:xfrm>
            <a:off x="9718920"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4"/>
          <p:cNvSpPr txBox="1"/>
          <p:nvPr>
            <p:ph idx="6" type="body"/>
          </p:nvPr>
        </p:nvSpPr>
        <p:spPr>
          <a:xfrm>
            <a:off x="18066241"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 type="subTitle"/>
          </p:nvPr>
        </p:nvSpPr>
        <p:spPr>
          <a:xfrm>
            <a:off x="1371600" y="8986680"/>
            <a:ext cx="24688439" cy="22274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6"/>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6"/>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7"/>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8"/>
          <p:cNvSpPr txBox="1"/>
          <p:nvPr>
            <p:ph idx="1" type="subTitle"/>
          </p:nvPr>
        </p:nvSpPr>
        <p:spPr>
          <a:xfrm>
            <a:off x="1371600" y="1532160"/>
            <a:ext cx="24688079" cy="2972664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9"/>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9"/>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9"/>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10"/>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0"/>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0"/>
          <p:cNvSpPr txBox="1"/>
          <p:nvPr>
            <p:ph idx="3"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1"/>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1"/>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1"/>
          <p:cNvSpPr txBox="1"/>
          <p:nvPr>
            <p:ph idx="3"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5.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912600" y="18242674"/>
            <a:ext cx="12526800" cy="134541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2BB69C"/>
              </a:highlight>
              <a:latin typeface="Arial"/>
              <a:ea typeface="Arial"/>
              <a:cs typeface="Arial"/>
              <a:sym typeface="Arial"/>
            </a:endParaRPr>
          </a:p>
        </p:txBody>
      </p:sp>
      <p:sp>
        <p:nvSpPr>
          <p:cNvPr id="66" name="Google Shape;66;p1"/>
          <p:cNvSpPr/>
          <p:nvPr/>
        </p:nvSpPr>
        <p:spPr>
          <a:xfrm>
            <a:off x="915131" y="5099875"/>
            <a:ext cx="12525300" cy="45504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914400" y="907200"/>
            <a:ext cx="25603247" cy="3901597"/>
          </a:xfrm>
          <a:custGeom>
            <a:rect b="b" l="l" r="r" t="t"/>
            <a:pathLst>
              <a:path extrusionOk="0" h="18209" w="69549">
                <a:moveTo>
                  <a:pt x="0" y="0"/>
                </a:moveTo>
                <a:lnTo>
                  <a:pt x="69548" y="0"/>
                </a:lnTo>
                <a:lnTo>
                  <a:pt x="69548" y="18208"/>
                </a:lnTo>
                <a:lnTo>
                  <a:pt x="0" y="18208"/>
                </a:lnTo>
                <a:lnTo>
                  <a:pt x="0" y="0"/>
                </a:lnTo>
                <a:close/>
              </a:path>
            </a:pathLst>
          </a:custGeom>
          <a:noFill/>
          <a:ln cap="flat" cmpd="sng" w="76200">
            <a:solidFill>
              <a:srgbClr val="2BB69C"/>
            </a:solidFill>
            <a:prstDash val="solid"/>
            <a:round/>
            <a:headEnd len="sm" w="sm" type="none"/>
            <a:tailEnd len="sm" w="sm" type="none"/>
          </a:ln>
        </p:spPr>
      </p:sp>
      <p:sp>
        <p:nvSpPr>
          <p:cNvPr id="68" name="Google Shape;68;p1"/>
          <p:cNvSpPr/>
          <p:nvPr/>
        </p:nvSpPr>
        <p:spPr>
          <a:xfrm>
            <a:off x="14032573" y="5099875"/>
            <a:ext cx="12485100" cy="45249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69" name="Google Shape;69;p1"/>
          <p:cNvSpPr/>
          <p:nvPr/>
        </p:nvSpPr>
        <p:spPr>
          <a:xfrm>
            <a:off x="915201" y="9966599"/>
            <a:ext cx="12527400" cy="79431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915125" y="32029325"/>
            <a:ext cx="12527400" cy="52839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14056650" y="33782650"/>
            <a:ext cx="12526800" cy="35502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sz="3200">
              <a:solidFill>
                <a:schemeClr val="dk1"/>
              </a:solidFill>
            </a:endParaRPr>
          </a:p>
          <a:p>
            <a:pPr indent="0" lvl="0" marL="0" rtl="0" algn="l">
              <a:spcBef>
                <a:spcPts val="0"/>
              </a:spcBef>
              <a:spcAft>
                <a:spcPts val="0"/>
              </a:spcAft>
              <a:buClr>
                <a:schemeClr val="dk1"/>
              </a:buClr>
              <a:buFont typeface="Arial"/>
              <a:buNone/>
            </a:pPr>
            <a:r>
              <a:rPr lang="en-US" sz="3200">
                <a:solidFill>
                  <a:schemeClr val="dk1"/>
                </a:solidFill>
              </a:rPr>
              <a:t>This project is for educational purposes and improving our understanding of its appropriate applications. We acknowledge that we use open source software and modify some existing code. Our system is designed to function within the scope of our project and is inspired from existing MAXIM projects.</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14032575" y="9966600"/>
            <a:ext cx="12485100" cy="234996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457200" marR="3585410" rtl="0" algn="l">
              <a:spcBef>
                <a:spcPts val="0"/>
              </a:spcBef>
              <a:spcAft>
                <a:spcPts val="0"/>
              </a:spcAft>
              <a:buNone/>
            </a:pPr>
            <a:r>
              <a:t/>
            </a:r>
            <a:endParaRPr sz="3200">
              <a:solidFill>
                <a:schemeClr val="dk1"/>
              </a:solidFill>
            </a:endParaRPr>
          </a:p>
        </p:txBody>
      </p:sp>
      <p:sp>
        <p:nvSpPr>
          <p:cNvPr id="73" name="Google Shape;73;p1"/>
          <p:cNvSpPr/>
          <p:nvPr/>
        </p:nvSpPr>
        <p:spPr>
          <a:xfrm>
            <a:off x="651960" y="3541800"/>
            <a:ext cx="603480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000" u="none" cap="none" strike="noStrike">
                <a:solidFill>
                  <a:srgbClr val="000000"/>
                </a:solidFill>
                <a:latin typeface="Arial"/>
                <a:ea typeface="Arial"/>
                <a:cs typeface="Arial"/>
                <a:sym typeface="Arial"/>
              </a:rPr>
              <a:t>Chujie Guan (EE)</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rgbClr val="000000"/>
                </a:solidFill>
                <a:latin typeface="Arial"/>
                <a:ea typeface="Arial"/>
                <a:cs typeface="Arial"/>
                <a:sym typeface="Arial"/>
              </a:rPr>
              <a:t>cxg170008@utdallas.edu</a:t>
            </a:r>
            <a:endParaRPr b="0" i="0" sz="2800" u="none" cap="none" strike="noStrike">
              <a:solidFill>
                <a:srgbClr val="000000"/>
              </a:solidFill>
              <a:latin typeface="Arial"/>
              <a:ea typeface="Arial"/>
              <a:cs typeface="Arial"/>
              <a:sym typeface="Arial"/>
            </a:endParaRPr>
          </a:p>
        </p:txBody>
      </p:sp>
      <p:sp>
        <p:nvSpPr>
          <p:cNvPr id="74" name="Google Shape;74;p1"/>
          <p:cNvSpPr/>
          <p:nvPr/>
        </p:nvSpPr>
        <p:spPr>
          <a:xfrm>
            <a:off x="5681160" y="3541800"/>
            <a:ext cx="603480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000" u="none" cap="none" strike="noStrike">
                <a:solidFill>
                  <a:srgbClr val="000000"/>
                </a:solidFill>
                <a:latin typeface="Arial"/>
                <a:ea typeface="Arial"/>
                <a:cs typeface="Arial"/>
                <a:sym typeface="Arial"/>
              </a:rPr>
              <a:t>Jordan Rider (CE)</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rgbClr val="000000"/>
                </a:solidFill>
                <a:latin typeface="Arial"/>
                <a:ea typeface="Arial"/>
                <a:cs typeface="Arial"/>
                <a:sym typeface="Arial"/>
              </a:rPr>
              <a:t>jlr170230@utdallas.edu</a:t>
            </a:r>
            <a:endParaRPr b="0" i="0" sz="2800" u="none" cap="none" strike="noStrike">
              <a:solidFill>
                <a:srgbClr val="000000"/>
              </a:solidFill>
              <a:latin typeface="Arial"/>
              <a:ea typeface="Arial"/>
              <a:cs typeface="Arial"/>
              <a:sym typeface="Arial"/>
            </a:endParaRPr>
          </a:p>
        </p:txBody>
      </p:sp>
      <p:sp>
        <p:nvSpPr>
          <p:cNvPr id="75" name="Google Shape;75;p1"/>
          <p:cNvSpPr/>
          <p:nvPr/>
        </p:nvSpPr>
        <p:spPr>
          <a:xfrm>
            <a:off x="10710360" y="3541800"/>
            <a:ext cx="603480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000" u="none" cap="none" strike="noStrike">
                <a:solidFill>
                  <a:srgbClr val="000000"/>
                </a:solidFill>
                <a:latin typeface="Arial"/>
                <a:ea typeface="Arial"/>
                <a:cs typeface="Arial"/>
                <a:sym typeface="Arial"/>
              </a:rPr>
              <a:t>Mariela Ramirez (CE)</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rgbClr val="000000"/>
                </a:solidFill>
                <a:latin typeface="Arial"/>
                <a:ea typeface="Arial"/>
                <a:cs typeface="Arial"/>
                <a:sym typeface="Arial"/>
              </a:rPr>
              <a:t>mgr170370@utdallas.edu</a:t>
            </a:r>
            <a:endParaRPr b="0" i="0" sz="2800" u="none" cap="none" strike="noStrike">
              <a:solidFill>
                <a:srgbClr val="000000"/>
              </a:solidFill>
              <a:latin typeface="Arial"/>
              <a:ea typeface="Arial"/>
              <a:cs typeface="Arial"/>
              <a:sym typeface="Arial"/>
            </a:endParaRPr>
          </a:p>
        </p:txBody>
      </p:sp>
      <p:sp>
        <p:nvSpPr>
          <p:cNvPr id="76" name="Google Shape;76;p1"/>
          <p:cNvSpPr/>
          <p:nvPr/>
        </p:nvSpPr>
        <p:spPr>
          <a:xfrm>
            <a:off x="15739559" y="3541800"/>
            <a:ext cx="603480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000" u="none" cap="none" strike="noStrike">
                <a:solidFill>
                  <a:srgbClr val="000000"/>
                </a:solidFill>
                <a:latin typeface="Arial"/>
                <a:ea typeface="Arial"/>
                <a:cs typeface="Arial"/>
                <a:sym typeface="Arial"/>
              </a:rPr>
              <a:t>Omar Resendiz (CE)</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rgbClr val="000000"/>
                </a:solidFill>
                <a:latin typeface="Arial"/>
                <a:ea typeface="Arial"/>
                <a:cs typeface="Arial"/>
                <a:sym typeface="Arial"/>
              </a:rPr>
              <a:t>oxr170230@utdallas.edu</a:t>
            </a:r>
            <a:endParaRPr b="0" i="0" sz="2800" u="none" cap="none" strike="noStrike">
              <a:solidFill>
                <a:srgbClr val="000000"/>
              </a:solidFill>
              <a:latin typeface="Arial"/>
              <a:ea typeface="Arial"/>
              <a:cs typeface="Arial"/>
              <a:sym typeface="Arial"/>
            </a:endParaRPr>
          </a:p>
        </p:txBody>
      </p:sp>
      <p:sp>
        <p:nvSpPr>
          <p:cNvPr id="77" name="Google Shape;77;p1"/>
          <p:cNvSpPr/>
          <p:nvPr/>
        </p:nvSpPr>
        <p:spPr>
          <a:xfrm>
            <a:off x="20768759" y="3541800"/>
            <a:ext cx="603480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000" u="none" cap="none" strike="noStrike">
                <a:solidFill>
                  <a:srgbClr val="000000"/>
                </a:solidFill>
                <a:latin typeface="Arial"/>
                <a:ea typeface="Arial"/>
                <a:cs typeface="Arial"/>
                <a:sym typeface="Arial"/>
              </a:rPr>
              <a:t>Karthik Gopan (CE)</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rgbClr val="000000"/>
                </a:solidFill>
                <a:latin typeface="Arial"/>
                <a:ea typeface="Arial"/>
                <a:cs typeface="Arial"/>
                <a:sym typeface="Arial"/>
              </a:rPr>
              <a:t>kxg174030@utdallas.edu</a:t>
            </a:r>
            <a:endParaRPr b="0" i="0" sz="2800" u="none" cap="none" strike="noStrike">
              <a:solidFill>
                <a:srgbClr val="000000"/>
              </a:solidFill>
              <a:latin typeface="Arial"/>
              <a:ea typeface="Arial"/>
              <a:cs typeface="Arial"/>
              <a:sym typeface="Arial"/>
            </a:endParaRPr>
          </a:p>
        </p:txBody>
      </p:sp>
      <p:sp>
        <p:nvSpPr>
          <p:cNvPr id="78" name="Google Shape;78;p1"/>
          <p:cNvSpPr/>
          <p:nvPr/>
        </p:nvSpPr>
        <p:spPr>
          <a:xfrm>
            <a:off x="913000" y="5125105"/>
            <a:ext cx="12525900" cy="45252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Background</a:t>
            </a:r>
            <a:endParaRPr b="0" i="0" sz="4800" u="none" cap="none" strike="noStrike">
              <a:solidFill>
                <a:srgbClr val="000000"/>
              </a:solidFill>
              <a:latin typeface="Arial"/>
              <a:ea typeface="Arial"/>
              <a:cs typeface="Arial"/>
              <a:sym typeface="Arial"/>
            </a:endParaRPr>
          </a:p>
          <a:p>
            <a:pPr indent="0" lvl="0" marL="114300" rtl="0" algn="l">
              <a:spcBef>
                <a:spcPts val="0"/>
              </a:spcBef>
              <a:spcAft>
                <a:spcPts val="0"/>
              </a:spcAft>
              <a:buClr>
                <a:schemeClr val="dk1"/>
              </a:buClr>
              <a:buFont typeface="Arial"/>
              <a:buNone/>
            </a:pPr>
            <a:r>
              <a:rPr lang="en-US" sz="3200">
                <a:solidFill>
                  <a:schemeClr val="dk1"/>
                </a:solidFill>
              </a:rPr>
              <a:t>The popularity of Deep Learning to analyze data is on the rise. There is an increasing importance of image processing in the field of science and technology such as computer vision, face detection, augmented reality, X-rays, and Ultrasonic scanning. These all stand to benefit from being able to operate on a low cost and power efficient device. This project means to showcase the capabilities of low power solutions for Convolutional Neural Networks.</a:t>
            </a:r>
            <a:endParaRPr b="0" i="0" sz="3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79" name="Google Shape;79;p1"/>
          <p:cNvSpPr/>
          <p:nvPr/>
        </p:nvSpPr>
        <p:spPr>
          <a:xfrm>
            <a:off x="13990300" y="5125246"/>
            <a:ext cx="12485100" cy="45249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Clr>
                <a:srgbClr val="000000"/>
              </a:buClr>
              <a:buSzPts val="4800"/>
              <a:buFont typeface="Arial"/>
              <a:buNone/>
            </a:pPr>
            <a:r>
              <a:rPr b="1" lang="en-US" sz="4800"/>
              <a:t>Objectives</a:t>
            </a:r>
            <a:endParaRPr b="1" sz="4800"/>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Train our own AI Neural Network</a:t>
            </a:r>
            <a:endParaRPr sz="3200">
              <a:solidFill>
                <a:schemeClr val="dk1"/>
              </a:solidFill>
            </a:endParaRPr>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Design a dataset for the neural network</a:t>
            </a:r>
            <a:endParaRPr sz="3200">
              <a:solidFill>
                <a:schemeClr val="dk1"/>
              </a:solidFill>
            </a:endParaRPr>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Synthesize the neural network and verify functionality</a:t>
            </a:r>
            <a:endParaRPr sz="3200">
              <a:solidFill>
                <a:schemeClr val="dk1"/>
              </a:solidFill>
            </a:endParaRPr>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Run trained model on MAX78000FTHR board</a:t>
            </a:r>
            <a:endParaRPr sz="3200">
              <a:solidFill>
                <a:schemeClr val="dk1"/>
              </a:solidFill>
            </a:endParaRPr>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Accurately detect and identify food types and at least 10 different food classes</a:t>
            </a:r>
            <a:endParaRPr sz="3200">
              <a:solidFill>
                <a:schemeClr val="dk1"/>
              </a:solidFill>
            </a:endParaRPr>
          </a:p>
          <a:p>
            <a:pPr indent="-203200" lvl="0" marL="228600" rtl="0" algn="l">
              <a:spcBef>
                <a:spcPts val="0"/>
              </a:spcBef>
              <a:spcAft>
                <a:spcPts val="0"/>
              </a:spcAft>
              <a:buClr>
                <a:schemeClr val="dk1"/>
              </a:buClr>
              <a:buSzPts val="3200"/>
              <a:buFont typeface="Noto Sans Symbols"/>
              <a:buChar char="●"/>
            </a:pPr>
            <a:r>
              <a:rPr lang="en-US" sz="3200">
                <a:solidFill>
                  <a:schemeClr val="dk1"/>
                </a:solidFill>
              </a:rPr>
              <a:t>Report model performance metrics to terminal</a:t>
            </a:r>
            <a:endParaRPr sz="3200">
              <a:solidFill>
                <a:schemeClr val="dk1"/>
              </a:solidFill>
            </a:endParaRPr>
          </a:p>
          <a:p>
            <a:pPr indent="0" lvl="0" marL="114300" marR="0" rtl="0" algn="ctr">
              <a:lnSpc>
                <a:spcPct val="100000"/>
              </a:lnSpc>
              <a:spcBef>
                <a:spcPts val="0"/>
              </a:spcBef>
              <a:spcAft>
                <a:spcPts val="0"/>
              </a:spcAft>
              <a:buClr>
                <a:srgbClr val="000000"/>
              </a:buClr>
              <a:buSzPts val="4800"/>
              <a:buFont typeface="Arial"/>
              <a:buNone/>
            </a:pPr>
            <a:r>
              <a:t/>
            </a:r>
            <a:endParaRPr b="1" sz="4800"/>
          </a:p>
          <a:p>
            <a:pPr indent="0" lvl="0" marL="1143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0" name="Google Shape;80;p1"/>
          <p:cNvSpPr/>
          <p:nvPr/>
        </p:nvSpPr>
        <p:spPr>
          <a:xfrm>
            <a:off x="915125" y="10011129"/>
            <a:ext cx="12527400" cy="78990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lang="en-US" sz="4800"/>
              <a:t>Performance Metrics</a:t>
            </a:r>
            <a:endParaRPr b="1" sz="4800"/>
          </a:p>
          <a:p>
            <a:pPr indent="0" lvl="0" marL="228600" marR="0" rtl="0" algn="ctr">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rPr lang="en-US" sz="3200"/>
              <a:t>Accuracy: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t/>
            </a:r>
            <a:endParaRPr sz="3200"/>
          </a:p>
          <a:p>
            <a:pPr indent="0" lvl="0" marL="228600" marR="0" rtl="0" algn="l">
              <a:lnSpc>
                <a:spcPct val="100000"/>
              </a:lnSpc>
              <a:spcBef>
                <a:spcPts val="0"/>
              </a:spcBef>
              <a:spcAft>
                <a:spcPts val="0"/>
              </a:spcAft>
              <a:buClr>
                <a:srgbClr val="000000"/>
              </a:buClr>
              <a:buSzPts val="3200"/>
              <a:buFont typeface="Arial"/>
              <a:buNone/>
            </a:pPr>
            <a:r>
              <a:rPr lang="en-US" sz="3200"/>
              <a:t>Speed: The range of time needed to identify an image was 150 to 750 milliseconds if it could recognize the object being scanned.</a:t>
            </a:r>
            <a:endParaRPr sz="3200"/>
          </a:p>
          <a:p>
            <a:pPr indent="0" lvl="0" marL="22860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1" name="Google Shape;81;p1"/>
          <p:cNvSpPr/>
          <p:nvPr/>
        </p:nvSpPr>
        <p:spPr>
          <a:xfrm>
            <a:off x="959875" y="32029325"/>
            <a:ext cx="12438000" cy="23292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lang="en-US" sz="4800"/>
              <a:t>Conclusion</a:t>
            </a:r>
            <a:endParaRPr b="1" sz="4800"/>
          </a:p>
          <a:p>
            <a:pPr indent="0" lvl="0" marL="0" marR="0" rtl="0" algn="l">
              <a:lnSpc>
                <a:spcPct val="100000"/>
              </a:lnSpc>
              <a:spcBef>
                <a:spcPts val="0"/>
              </a:spcBef>
              <a:spcAft>
                <a:spcPts val="0"/>
              </a:spcAft>
              <a:buClr>
                <a:srgbClr val="000000"/>
              </a:buClr>
              <a:buSzPts val="3200"/>
              <a:buFont typeface="Arial"/>
              <a:buNone/>
            </a:pPr>
            <a:r>
              <a:rPr lang="en-US" sz="3200"/>
              <a:t>This project allowed us to apply our knowledge of various software and unique hardware to create something for MAXIM that we believe would be a great showcase for their recently released board. We were able to train and design datasets for neural networks and perform the models onto the MAX78000FTHR board. It has been a great learning experience collaborating with MAXIM for the last two semesters to accomplish a working project as a team, as might be done in industry. </a:t>
            </a:r>
            <a:r>
              <a:rPr lang="en-US" sz="3000"/>
              <a:t>Finally, we would like thank Brian Rush and Marco Tacca for being our mentors. </a:t>
            </a:r>
            <a:endParaRPr b="0" i="0" sz="3000" u="none" cap="none" strike="noStrike">
              <a:solidFill>
                <a:srgbClr val="000000"/>
              </a:solidFill>
              <a:latin typeface="Arial"/>
              <a:ea typeface="Arial"/>
              <a:cs typeface="Arial"/>
              <a:sym typeface="Arial"/>
            </a:endParaRPr>
          </a:p>
        </p:txBody>
      </p:sp>
      <p:sp>
        <p:nvSpPr>
          <p:cNvPr id="82" name="Google Shape;82;p1"/>
          <p:cNvSpPr/>
          <p:nvPr/>
        </p:nvSpPr>
        <p:spPr>
          <a:xfrm>
            <a:off x="14102238" y="33782647"/>
            <a:ext cx="12435600" cy="102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Ethics Statement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3" name="Google Shape;83;p1"/>
          <p:cNvSpPr/>
          <p:nvPr/>
        </p:nvSpPr>
        <p:spPr>
          <a:xfrm>
            <a:off x="14056325" y="10027954"/>
            <a:ext cx="12527400" cy="104268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System Design</a:t>
            </a:r>
            <a:endParaRPr b="1" i="0" sz="4800" u="none" cap="none" strike="noStrike">
              <a:solidFill>
                <a:srgbClr val="000000"/>
              </a:solidFill>
              <a:latin typeface="Arial"/>
              <a:ea typeface="Arial"/>
              <a:cs typeface="Arial"/>
              <a:sym typeface="Arial"/>
            </a:endParaRPr>
          </a:p>
          <a:p>
            <a:pPr indent="0" lvl="0" marL="0" marR="6014" rtl="0" algn="l">
              <a:lnSpc>
                <a:spcPct val="100000"/>
              </a:lnSpc>
              <a:spcBef>
                <a:spcPts val="0"/>
              </a:spcBef>
              <a:spcAft>
                <a:spcPts val="0"/>
              </a:spcAft>
              <a:buNone/>
            </a:pPr>
            <a:r>
              <a:t/>
            </a:r>
            <a:endParaRPr sz="3200"/>
          </a:p>
          <a:p>
            <a:pPr indent="0" lvl="0" marL="228600" rtl="0" algn="l">
              <a:spcBef>
                <a:spcPts val="0"/>
              </a:spcBef>
              <a:spcAft>
                <a:spcPts val="0"/>
              </a:spcAft>
              <a:buClr>
                <a:schemeClr val="dk1"/>
              </a:buClr>
              <a:buFont typeface="Arial"/>
              <a:buNone/>
            </a:pPr>
            <a:r>
              <a:rPr b="1" lang="en-US" sz="4000">
                <a:solidFill>
                  <a:schemeClr val="dk1"/>
                </a:solidFill>
              </a:rPr>
              <a:t>Hardware</a:t>
            </a:r>
            <a:endParaRPr sz="4000">
              <a:solidFill>
                <a:schemeClr val="dk1"/>
              </a:solidFill>
            </a:endParaRPr>
          </a:p>
          <a:p>
            <a:pPr indent="-203200" lvl="0" marL="34290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EVGA GeForce RTX 3080</a:t>
            </a:r>
            <a:r>
              <a:rPr lang="en-US" sz="3200">
                <a:solidFill>
                  <a:schemeClr val="dk1"/>
                </a:solidFill>
              </a:rPr>
              <a:t>: Training a Machine Learning model requires raw computing power. With the parallel processing capabilities of GPUs we are able to facilitate machine learning parallelization via GPU acceleration. </a:t>
            </a:r>
            <a:endParaRPr sz="3200">
              <a:solidFill>
                <a:schemeClr val="dk1"/>
              </a:solidFill>
            </a:endParaRPr>
          </a:p>
          <a:p>
            <a:pPr indent="-203200" lvl="0" marL="34290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Maxim MAX78000FTHR board</a:t>
            </a:r>
            <a:r>
              <a:rPr lang="en-US" sz="3200">
                <a:solidFill>
                  <a:schemeClr val="dk1"/>
                </a:solidFill>
              </a:rPr>
              <a:t>: Maxim’s ultra low-power board uses an Arm Cortex-M4 processor with an integrated Convolutional Neural Network accelerator.</a:t>
            </a:r>
            <a:endParaRPr sz="3200">
              <a:solidFill>
                <a:schemeClr val="dk1"/>
              </a:solidFill>
            </a:endParaRPr>
          </a:p>
          <a:p>
            <a:pPr indent="-203200" lvl="0" marL="34290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Adafruit 2.4" TFT LCD with Touchscreen</a:t>
            </a:r>
            <a:r>
              <a:rPr lang="en-US" sz="3200">
                <a:solidFill>
                  <a:schemeClr val="dk1"/>
                </a:solidFill>
              </a:rPr>
              <a:t>: LCD display that connects to board.</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228600" rtl="0" algn="l">
              <a:spcBef>
                <a:spcPts val="0"/>
              </a:spcBef>
              <a:spcAft>
                <a:spcPts val="0"/>
              </a:spcAft>
              <a:buClr>
                <a:schemeClr val="dk1"/>
              </a:buClr>
              <a:buFont typeface="Arial"/>
              <a:buNone/>
            </a:pPr>
            <a:r>
              <a:rPr b="1" lang="en-US" sz="4000">
                <a:solidFill>
                  <a:schemeClr val="dk1"/>
                </a:solidFill>
              </a:rPr>
              <a:t>Software</a:t>
            </a:r>
            <a:endParaRPr sz="40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Pytorch</a:t>
            </a:r>
            <a:r>
              <a:rPr lang="en-US" sz="3200">
                <a:solidFill>
                  <a:schemeClr val="dk1"/>
                </a:solidFill>
              </a:rPr>
              <a:t>: Open source deep learning framework used to develop models.</a:t>
            </a:r>
            <a:endParaRPr sz="32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Conda</a:t>
            </a:r>
            <a:r>
              <a:rPr lang="en-US" sz="3200">
                <a:solidFill>
                  <a:schemeClr val="dk1"/>
                </a:solidFill>
              </a:rPr>
              <a:t>: Open source package and environment management system.</a:t>
            </a:r>
            <a:endParaRPr sz="32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OpenCV</a:t>
            </a:r>
            <a:r>
              <a:rPr lang="en-US" sz="3200">
                <a:solidFill>
                  <a:schemeClr val="dk1"/>
                </a:solidFill>
              </a:rPr>
              <a:t>: library focused on real-time computer vision applications.</a:t>
            </a:r>
            <a:endParaRPr sz="32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Ubuntu</a:t>
            </a:r>
            <a:r>
              <a:rPr lang="en-US" sz="3200">
                <a:solidFill>
                  <a:schemeClr val="dk1"/>
                </a:solidFill>
              </a:rPr>
              <a:t>: Open source operating system on Linux used to run the model training.</a:t>
            </a:r>
            <a:endParaRPr sz="32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Eclipse</a:t>
            </a:r>
            <a:r>
              <a:rPr lang="en-US" sz="3200">
                <a:solidFill>
                  <a:schemeClr val="dk1"/>
                </a:solidFill>
              </a:rPr>
              <a:t>: An integrated development environment used to debug C code that will run on MAX78000FTHR board.</a:t>
            </a:r>
            <a:endParaRPr sz="3200">
              <a:solidFill>
                <a:schemeClr val="dk1"/>
              </a:solidFill>
            </a:endParaRPr>
          </a:p>
          <a:p>
            <a:pPr indent="-203200" lvl="0" marL="342900" marR="3585410" rtl="0" algn="l">
              <a:spcBef>
                <a:spcPts val="0"/>
              </a:spcBef>
              <a:spcAft>
                <a:spcPts val="0"/>
              </a:spcAft>
              <a:buClr>
                <a:schemeClr val="dk1"/>
              </a:buClr>
              <a:buSzPts val="3200"/>
              <a:buFont typeface="Noto Sans Symbols"/>
              <a:buChar char="●"/>
            </a:pPr>
            <a:r>
              <a:rPr lang="en-US" sz="3200">
                <a:solidFill>
                  <a:schemeClr val="dk1"/>
                </a:solidFill>
              </a:rPr>
              <a:t> </a:t>
            </a:r>
            <a:r>
              <a:rPr b="1" lang="en-US" sz="3200">
                <a:solidFill>
                  <a:schemeClr val="dk1"/>
                </a:solidFill>
              </a:rPr>
              <a:t>Imageio</a:t>
            </a:r>
            <a:r>
              <a:rPr lang="en-US" sz="3200">
                <a:solidFill>
                  <a:schemeClr val="dk1"/>
                </a:solidFill>
              </a:rPr>
              <a:t>: Python library that provides easy interface to read and write wide range of image data.</a:t>
            </a:r>
            <a:endParaRPr sz="3200">
              <a:solidFill>
                <a:schemeClr val="dk1"/>
              </a:solidFill>
            </a:endParaRPr>
          </a:p>
          <a:p>
            <a:pPr indent="-203200" lvl="0" marL="342900" marR="3585410" rtl="0" algn="l">
              <a:spcBef>
                <a:spcPts val="0"/>
              </a:spcBef>
              <a:spcAft>
                <a:spcPts val="0"/>
              </a:spcAft>
              <a:buClr>
                <a:schemeClr val="dk1"/>
              </a:buClr>
              <a:buSzPts val="3200"/>
              <a:buChar char="●"/>
            </a:pPr>
            <a:r>
              <a:rPr lang="en-US" sz="3200">
                <a:solidFill>
                  <a:schemeClr val="dk1"/>
                </a:solidFill>
              </a:rPr>
              <a:t> </a:t>
            </a:r>
            <a:r>
              <a:rPr b="1" lang="en-US" sz="3200">
                <a:solidFill>
                  <a:schemeClr val="dk1"/>
                </a:solidFill>
              </a:rPr>
              <a:t>Nvidia CUDA</a:t>
            </a:r>
            <a:r>
              <a:rPr lang="en-US" sz="3200">
                <a:solidFill>
                  <a:schemeClr val="dk1"/>
                </a:solidFill>
              </a:rPr>
              <a:t>: A parallel computing platform and programing model developed for general computing on NVIDIA GPUs.</a:t>
            </a:r>
            <a:endParaRPr sz="3200">
              <a:solidFill>
                <a:schemeClr val="dk1"/>
              </a:solidFill>
            </a:endParaRPr>
          </a:p>
          <a:p>
            <a:pPr indent="-203200" lvl="0" marL="342900" marR="3585410" rtl="0" algn="l">
              <a:spcBef>
                <a:spcPts val="0"/>
              </a:spcBef>
              <a:spcAft>
                <a:spcPts val="0"/>
              </a:spcAft>
              <a:buClr>
                <a:schemeClr val="dk1"/>
              </a:buClr>
              <a:buSzPts val="3200"/>
              <a:buChar char="●"/>
            </a:pPr>
            <a:r>
              <a:rPr lang="en-US" sz="3200">
                <a:solidFill>
                  <a:schemeClr val="dk1"/>
                </a:solidFill>
              </a:rPr>
              <a:t> </a:t>
            </a:r>
            <a:r>
              <a:rPr b="1" lang="en-US" sz="3200">
                <a:solidFill>
                  <a:schemeClr val="dk1"/>
                </a:solidFill>
              </a:rPr>
              <a:t>Kaggle: </a:t>
            </a:r>
            <a:r>
              <a:rPr lang="en-US" sz="3200">
                <a:solidFill>
                  <a:schemeClr val="dk1"/>
                </a:solidFill>
              </a:rPr>
              <a:t>A website compiling image datasets that we used to train our neural network on.</a:t>
            </a:r>
            <a:endParaRPr sz="3200">
              <a:solidFill>
                <a:schemeClr val="dk1"/>
              </a:solidFill>
            </a:endParaRPr>
          </a:p>
          <a:p>
            <a:pPr indent="0" lvl="0" marL="0" marR="6014" rtl="0" algn="l">
              <a:lnSpc>
                <a:spcPct val="100000"/>
              </a:lnSpc>
              <a:spcBef>
                <a:spcPts val="0"/>
              </a:spcBef>
              <a:spcAft>
                <a:spcPts val="0"/>
              </a:spcAft>
              <a:buNone/>
            </a:pPr>
            <a:r>
              <a:t/>
            </a:r>
            <a:endParaRPr sz="3200"/>
          </a:p>
          <a:p>
            <a:pPr indent="0" lvl="0" marL="0" marR="6014" rtl="0" algn="l">
              <a:lnSpc>
                <a:spcPct val="100000"/>
              </a:lnSpc>
              <a:spcBef>
                <a:spcPts val="0"/>
              </a:spcBef>
              <a:spcAft>
                <a:spcPts val="0"/>
              </a:spcAft>
              <a:buNone/>
            </a:pPr>
            <a:r>
              <a:t/>
            </a:r>
            <a:endParaRPr sz="3200"/>
          </a:p>
        </p:txBody>
      </p:sp>
      <p:sp>
        <p:nvSpPr>
          <p:cNvPr id="84" name="Google Shape;84;p1"/>
          <p:cNvSpPr/>
          <p:nvPr/>
        </p:nvSpPr>
        <p:spPr>
          <a:xfrm>
            <a:off x="912250" y="18297250"/>
            <a:ext cx="12485100" cy="133995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lang="en-US" sz="4800"/>
              <a:t>Project Status / Results</a:t>
            </a:r>
            <a:endParaRPr b="1" sz="4800"/>
          </a:p>
          <a:p>
            <a:pPr indent="0" lvl="0" marL="228600" marR="0" rtl="0" algn="ctr">
              <a:lnSpc>
                <a:spcPct val="100000"/>
              </a:lnSpc>
              <a:spcBef>
                <a:spcPts val="0"/>
              </a:spcBef>
              <a:spcAft>
                <a:spcPts val="0"/>
              </a:spcAft>
              <a:buClr>
                <a:srgbClr val="000000"/>
              </a:buClr>
              <a:buSzPts val="4800"/>
              <a:buFont typeface="Arial"/>
              <a:buNone/>
            </a:pPr>
            <a:r>
              <a:t/>
            </a:r>
            <a:endParaRPr b="1" sz="4800"/>
          </a:p>
          <a:p>
            <a:pPr indent="0" lvl="0" marL="228600" marR="0" rtl="0" algn="l">
              <a:lnSpc>
                <a:spcPct val="100000"/>
              </a:lnSpc>
              <a:spcBef>
                <a:spcPts val="0"/>
              </a:spcBef>
              <a:spcAft>
                <a:spcPts val="0"/>
              </a:spcAft>
              <a:buClr>
                <a:srgbClr val="000000"/>
              </a:buClr>
              <a:buSzPts val="4800"/>
              <a:buFont typeface="Arial"/>
              <a:buNone/>
            </a:pPr>
            <a:r>
              <a:rPr lang="en-US" sz="3200"/>
              <a:t>For training, we used a dataset that was artificially expanded using Imageio and Opencv to create a training set and test set. The model was then trained using augmented training set on an Ubuntu machine. </a:t>
            </a:r>
            <a:endParaRPr sz="3200"/>
          </a:p>
          <a:p>
            <a:pPr indent="0" lvl="0" marL="228600" marR="0" rtl="0" algn="l">
              <a:lnSpc>
                <a:spcPct val="100000"/>
              </a:lnSpc>
              <a:spcBef>
                <a:spcPts val="0"/>
              </a:spcBef>
              <a:spcAft>
                <a:spcPts val="0"/>
              </a:spcAft>
              <a:buClr>
                <a:srgbClr val="000000"/>
              </a:buClr>
              <a:buSzPts val="4800"/>
              <a:buFont typeface="Arial"/>
              <a:buNone/>
            </a:pPr>
            <a:r>
              <a:rPr lang="en-US" sz="3200"/>
              <a:t>Quantization of the training model was necessary as the model was to large and we wanted to produce a smaller model. </a:t>
            </a:r>
            <a:endParaRPr sz="3200"/>
          </a:p>
          <a:p>
            <a:pPr indent="0" lvl="0" marL="228600" marR="0" rtl="0" algn="l">
              <a:lnSpc>
                <a:spcPct val="100000"/>
              </a:lnSpc>
              <a:spcBef>
                <a:spcPts val="0"/>
              </a:spcBef>
              <a:spcAft>
                <a:spcPts val="0"/>
              </a:spcAft>
              <a:buClr>
                <a:srgbClr val="000000"/>
              </a:buClr>
              <a:buSzPts val="4800"/>
              <a:buFont typeface="Arial"/>
              <a:buNone/>
            </a:pPr>
            <a:r>
              <a:rPr lang="en-US" sz="3200"/>
              <a:t>We were able to determine and evaluate the model accuracy by using the test set. Based on the evaluation results, we decide if any model or dataset alternation are needed.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228600" marR="0" rtl="0" algn="l">
              <a:lnSpc>
                <a:spcPct val="100000"/>
              </a:lnSpc>
              <a:spcBef>
                <a:spcPts val="0"/>
              </a:spcBef>
              <a:spcAft>
                <a:spcPts val="0"/>
              </a:spcAft>
              <a:buClr>
                <a:srgbClr val="000000"/>
              </a:buClr>
              <a:buSzPts val="4800"/>
              <a:buFont typeface="Arial"/>
              <a:buNone/>
            </a:pPr>
            <a:r>
              <a:t/>
            </a:r>
            <a:endParaRPr sz="3200"/>
          </a:p>
          <a:p>
            <a:pPr indent="0" lvl="0" marL="0" marR="0" rtl="0" algn="l">
              <a:lnSpc>
                <a:spcPct val="100000"/>
              </a:lnSpc>
              <a:spcBef>
                <a:spcPts val="0"/>
              </a:spcBef>
              <a:spcAft>
                <a:spcPts val="0"/>
              </a:spcAft>
              <a:buClr>
                <a:srgbClr val="000000"/>
              </a:buClr>
              <a:buSzPts val="4800"/>
              <a:buFont typeface="Arial"/>
              <a:buNone/>
            </a:pPr>
            <a:r>
              <a:rPr lang="en-US" sz="3200"/>
              <a:t>Once the project was synthesized, the C files generated are uploaded to the MAX78000FTHR board. In Eclipse IDE, we performed several programs such as cifar-10, kws20_demo, and faceid_demo to test the MAX6800’s functions. Using the board’s built-in camera, the food item is identified and is given a label. </a:t>
            </a:r>
            <a:endParaRPr sz="3200"/>
          </a:p>
        </p:txBody>
      </p:sp>
      <p:pic>
        <p:nvPicPr>
          <p:cNvPr id="85" name="Google Shape;85;p1"/>
          <p:cNvPicPr preferRelativeResize="0"/>
          <p:nvPr/>
        </p:nvPicPr>
        <p:blipFill rotWithShape="1">
          <a:blip r:embed="rId3">
            <a:alphaModFix/>
          </a:blip>
          <a:srcRect b="0" l="0" r="0" t="0"/>
          <a:stretch/>
        </p:blipFill>
        <p:spPr>
          <a:xfrm>
            <a:off x="20514600" y="1269600"/>
            <a:ext cx="5303520" cy="1612270"/>
          </a:xfrm>
          <a:prstGeom prst="rect">
            <a:avLst/>
          </a:prstGeom>
          <a:noFill/>
          <a:ln>
            <a:noFill/>
          </a:ln>
        </p:spPr>
      </p:pic>
      <p:sp>
        <p:nvSpPr>
          <p:cNvPr id="86" name="Google Shape;86;p1"/>
          <p:cNvSpPr/>
          <p:nvPr/>
        </p:nvSpPr>
        <p:spPr>
          <a:xfrm>
            <a:off x="161280" y="1064160"/>
            <a:ext cx="27270300" cy="1508400"/>
          </a:xfrm>
          <a:prstGeom prst="rect">
            <a:avLst/>
          </a:prstGeom>
          <a:noFill/>
          <a:ln>
            <a:noFill/>
          </a:ln>
          <a:effectLst>
            <a:outerShdw dir="2700000" dist="37674">
              <a:srgbClr val="E7E6E6">
                <a:alpha val="40000"/>
              </a:srgbClr>
            </a:outerShdw>
          </a:effectLst>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1000"/>
              <a:buFont typeface="Arial"/>
              <a:buNone/>
            </a:pPr>
            <a:r>
              <a:rPr b="1" i="0" lang="en-US" sz="8400" u="sng" cap="none" strike="noStrike">
                <a:solidFill>
                  <a:srgbClr val="FF8000"/>
                </a:solidFill>
                <a:latin typeface="Arial"/>
                <a:ea typeface="Arial"/>
                <a:cs typeface="Arial"/>
                <a:sym typeface="Arial"/>
              </a:rPr>
              <a:t>Food Detection System</a:t>
            </a:r>
            <a:endParaRPr b="0" i="0" sz="8400" u="sng" cap="none" strike="noStrike">
              <a:solidFill>
                <a:srgbClr val="FF8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a:off x="1639320" y="1049400"/>
            <a:ext cx="5029200" cy="2001621"/>
          </a:xfrm>
          <a:prstGeom prst="rect">
            <a:avLst/>
          </a:prstGeom>
          <a:noFill/>
          <a:ln>
            <a:noFill/>
          </a:ln>
        </p:spPr>
      </p:pic>
      <p:sp>
        <p:nvSpPr>
          <p:cNvPr id="88" name="Google Shape;88;p1"/>
          <p:cNvSpPr txBox="1"/>
          <p:nvPr/>
        </p:nvSpPr>
        <p:spPr>
          <a:xfrm>
            <a:off x="8776350" y="2464225"/>
            <a:ext cx="98793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UTDesign II: Fall 2021</a:t>
            </a:r>
            <a:endParaRPr sz="3600"/>
          </a:p>
        </p:txBody>
      </p:sp>
      <p:pic>
        <p:nvPicPr>
          <p:cNvPr id="89" name="Google Shape;89;p1"/>
          <p:cNvPicPr preferRelativeResize="0"/>
          <p:nvPr/>
        </p:nvPicPr>
        <p:blipFill>
          <a:blip r:embed="rId5">
            <a:alphaModFix/>
          </a:blip>
          <a:stretch>
            <a:fillRect/>
          </a:stretch>
        </p:blipFill>
        <p:spPr>
          <a:xfrm>
            <a:off x="14954038" y="16332062"/>
            <a:ext cx="10731977" cy="4229262"/>
          </a:xfrm>
          <a:prstGeom prst="rect">
            <a:avLst/>
          </a:prstGeom>
          <a:noFill/>
          <a:ln>
            <a:noFill/>
          </a:ln>
        </p:spPr>
      </p:pic>
      <p:pic>
        <p:nvPicPr>
          <p:cNvPr id="90" name="Google Shape;90;p1"/>
          <p:cNvPicPr preferRelativeResize="0"/>
          <p:nvPr/>
        </p:nvPicPr>
        <p:blipFill>
          <a:blip r:embed="rId6">
            <a:alphaModFix/>
          </a:blip>
          <a:stretch>
            <a:fillRect/>
          </a:stretch>
        </p:blipFill>
        <p:spPr>
          <a:xfrm>
            <a:off x="16727650" y="20454750"/>
            <a:ext cx="7010401" cy="3302526"/>
          </a:xfrm>
          <a:prstGeom prst="rect">
            <a:avLst/>
          </a:prstGeom>
          <a:noFill/>
          <a:ln>
            <a:noFill/>
          </a:ln>
        </p:spPr>
      </p:pic>
      <p:pic>
        <p:nvPicPr>
          <p:cNvPr id="91" name="Google Shape;91;p1"/>
          <p:cNvPicPr preferRelativeResize="0"/>
          <p:nvPr/>
        </p:nvPicPr>
        <p:blipFill>
          <a:blip r:embed="rId7">
            <a:alphaModFix/>
          </a:blip>
          <a:stretch>
            <a:fillRect/>
          </a:stretch>
        </p:blipFill>
        <p:spPr>
          <a:xfrm>
            <a:off x="1639326" y="24205000"/>
            <a:ext cx="10304376" cy="4229275"/>
          </a:xfrm>
          <a:prstGeom prst="rect">
            <a:avLst/>
          </a:prstGeom>
          <a:noFill/>
          <a:ln>
            <a:noFill/>
          </a:ln>
        </p:spPr>
      </p:pic>
      <p:pic>
        <p:nvPicPr>
          <p:cNvPr id="92" name="Google Shape;92;p1"/>
          <p:cNvPicPr preferRelativeResize="0"/>
          <p:nvPr/>
        </p:nvPicPr>
        <p:blipFill>
          <a:blip r:embed="rId8">
            <a:alphaModFix/>
          </a:blip>
          <a:stretch>
            <a:fillRect/>
          </a:stretch>
        </p:blipFill>
        <p:spPr>
          <a:xfrm>
            <a:off x="23216400" y="31301213"/>
            <a:ext cx="1828797" cy="1821659"/>
          </a:xfrm>
          <a:prstGeom prst="rect">
            <a:avLst/>
          </a:prstGeom>
          <a:noFill/>
          <a:ln>
            <a:noFill/>
          </a:ln>
        </p:spPr>
      </p:pic>
      <p:pic>
        <p:nvPicPr>
          <p:cNvPr id="93" name="Google Shape;93;p1"/>
          <p:cNvPicPr preferRelativeResize="0"/>
          <p:nvPr/>
        </p:nvPicPr>
        <p:blipFill rotWithShape="1">
          <a:blip r:embed="rId9">
            <a:alphaModFix/>
          </a:blip>
          <a:srcRect b="0" l="0" r="0" t="0"/>
          <a:stretch/>
        </p:blipFill>
        <p:spPr>
          <a:xfrm>
            <a:off x="23738040" y="29148134"/>
            <a:ext cx="2286000" cy="1700640"/>
          </a:xfrm>
          <a:prstGeom prst="rect">
            <a:avLst/>
          </a:prstGeom>
          <a:noFill/>
          <a:ln>
            <a:noFill/>
          </a:ln>
        </p:spPr>
      </p:pic>
      <p:pic>
        <p:nvPicPr>
          <p:cNvPr id="94" name="Google Shape;94;p1"/>
          <p:cNvPicPr preferRelativeResize="0"/>
          <p:nvPr/>
        </p:nvPicPr>
        <p:blipFill>
          <a:blip r:embed="rId10">
            <a:alphaModFix/>
          </a:blip>
          <a:stretch>
            <a:fillRect/>
          </a:stretch>
        </p:blipFill>
        <p:spPr>
          <a:xfrm>
            <a:off x="22987789" y="25605535"/>
            <a:ext cx="2286002" cy="3026330"/>
          </a:xfrm>
          <a:prstGeom prst="rect">
            <a:avLst/>
          </a:prstGeom>
          <a:noFill/>
          <a:ln>
            <a:noFill/>
          </a:ln>
        </p:spPr>
      </p:pic>
      <p:pic>
        <p:nvPicPr>
          <p:cNvPr id="95" name="Google Shape;95;p1"/>
          <p:cNvPicPr preferRelativeResize="0"/>
          <p:nvPr/>
        </p:nvPicPr>
        <p:blipFill rotWithShape="1">
          <a:blip r:embed="rId11">
            <a:alphaModFix/>
          </a:blip>
          <a:srcRect b="0" l="0" r="0" t="0"/>
          <a:stretch/>
        </p:blipFill>
        <p:spPr>
          <a:xfrm>
            <a:off x="23976010" y="23319530"/>
            <a:ext cx="2286000" cy="2286000"/>
          </a:xfrm>
          <a:prstGeom prst="rect">
            <a:avLst/>
          </a:prstGeom>
          <a:noFill/>
          <a:ln>
            <a:noFill/>
          </a:ln>
        </p:spPr>
      </p:pic>
      <p:pic>
        <p:nvPicPr>
          <p:cNvPr id="96" name="Google Shape;96;p1"/>
          <p:cNvPicPr preferRelativeResize="0"/>
          <p:nvPr/>
        </p:nvPicPr>
        <p:blipFill>
          <a:blip r:embed="rId12">
            <a:alphaModFix/>
          </a:blip>
          <a:stretch>
            <a:fillRect/>
          </a:stretch>
        </p:blipFill>
        <p:spPr>
          <a:xfrm>
            <a:off x="3258950" y="10953163"/>
            <a:ext cx="8457000" cy="563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2014-11-25T01:54:59Z</dcterms:created>
  <dc:creator>exf110430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