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38404800" cx="27432000"/>
  <p:notesSz cx="6858000" cy="9144000"/>
  <p:embeddedFontLst>
    <p:embeddedFont>
      <p:font typeface="EB Garamond"/>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hVgRmYZpUNsWHs+yRWfCnw+W0P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0"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EBGaramond-boldItalic.fntdata"/><Relationship Id="rId5" Type="http://schemas.openxmlformats.org/officeDocument/2006/relationships/slide" Target="slides/slide1.xml"/><Relationship Id="rId6" Type="http://schemas.openxmlformats.org/officeDocument/2006/relationships/font" Target="fonts/EBGaramond-regular.fntdata"/><Relationship Id="rId7" Type="http://schemas.openxmlformats.org/officeDocument/2006/relationships/font" Target="fonts/EBGaramond-bold.fntdata"/><Relationship Id="rId8" Type="http://schemas.openxmlformats.org/officeDocument/2006/relationships/font" Target="fonts/EBGaramon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533520" y="764280"/>
            <a:ext cx="6704280" cy="3771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1:notes"/>
          <p:cNvSpPr txBox="1"/>
          <p:nvPr>
            <p:ph idx="1" type="body"/>
          </p:nvPr>
        </p:nvSpPr>
        <p:spPr>
          <a:xfrm>
            <a:off x="4343400" y="20902680"/>
            <a:ext cx="34746480" cy="17101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3" name="Google Shape;63;p1:notes"/>
          <p:cNvSpPr/>
          <p:nvPr/>
        </p:nvSpPr>
        <p:spPr>
          <a:xfrm>
            <a:off x="24603120" y="41256000"/>
            <a:ext cx="18820800" cy="217728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3"/>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 type="body"/>
          </p:nvPr>
        </p:nvSpPr>
        <p:spPr>
          <a:xfrm>
            <a:off x="1371600" y="8986680"/>
            <a:ext cx="24688439" cy="22274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2"/>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 type="body"/>
          </p:nvPr>
        </p:nvSpPr>
        <p:spPr>
          <a:xfrm>
            <a:off x="1371600" y="8986680"/>
            <a:ext cx="24688439" cy="1062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2"/>
          <p:cNvSpPr txBox="1"/>
          <p:nvPr>
            <p:ph idx="2" type="body"/>
          </p:nvPr>
        </p:nvSpPr>
        <p:spPr>
          <a:xfrm>
            <a:off x="1371600" y="20621159"/>
            <a:ext cx="24688439" cy="1062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3"/>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 type="body"/>
          </p:nvPr>
        </p:nvSpPr>
        <p:spPr>
          <a:xfrm>
            <a:off x="1371600" y="8986680"/>
            <a:ext cx="12047760" cy="1062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3"/>
          <p:cNvSpPr txBox="1"/>
          <p:nvPr>
            <p:ph idx="2" type="body"/>
          </p:nvPr>
        </p:nvSpPr>
        <p:spPr>
          <a:xfrm>
            <a:off x="14022000" y="8986680"/>
            <a:ext cx="12047760" cy="1062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3"/>
          <p:cNvSpPr txBox="1"/>
          <p:nvPr>
            <p:ph idx="3" type="body"/>
          </p:nvPr>
        </p:nvSpPr>
        <p:spPr>
          <a:xfrm>
            <a:off x="1371600" y="20621159"/>
            <a:ext cx="12047760" cy="1062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3"/>
          <p:cNvSpPr txBox="1"/>
          <p:nvPr>
            <p:ph idx="4" type="body"/>
          </p:nvPr>
        </p:nvSpPr>
        <p:spPr>
          <a:xfrm>
            <a:off x="14022000" y="20621159"/>
            <a:ext cx="12047760" cy="1062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14"/>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
          <p:cNvSpPr txBox="1"/>
          <p:nvPr>
            <p:ph idx="1" type="body"/>
          </p:nvPr>
        </p:nvSpPr>
        <p:spPr>
          <a:xfrm>
            <a:off x="1371600" y="8986680"/>
            <a:ext cx="7949520" cy="1062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4"/>
          <p:cNvSpPr txBox="1"/>
          <p:nvPr>
            <p:ph idx="2" type="body"/>
          </p:nvPr>
        </p:nvSpPr>
        <p:spPr>
          <a:xfrm>
            <a:off x="9718920" y="8986680"/>
            <a:ext cx="7949520" cy="1062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4"/>
          <p:cNvSpPr txBox="1"/>
          <p:nvPr>
            <p:ph idx="3" type="body"/>
          </p:nvPr>
        </p:nvSpPr>
        <p:spPr>
          <a:xfrm>
            <a:off x="18066241" y="8986680"/>
            <a:ext cx="7949520" cy="1062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4"/>
          <p:cNvSpPr txBox="1"/>
          <p:nvPr>
            <p:ph idx="4" type="body"/>
          </p:nvPr>
        </p:nvSpPr>
        <p:spPr>
          <a:xfrm>
            <a:off x="1371600" y="20621159"/>
            <a:ext cx="7949520" cy="1062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4"/>
          <p:cNvSpPr txBox="1"/>
          <p:nvPr>
            <p:ph idx="5" type="body"/>
          </p:nvPr>
        </p:nvSpPr>
        <p:spPr>
          <a:xfrm>
            <a:off x="9718920" y="20621159"/>
            <a:ext cx="7949520" cy="1062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4"/>
          <p:cNvSpPr txBox="1"/>
          <p:nvPr>
            <p:ph idx="6" type="body"/>
          </p:nvPr>
        </p:nvSpPr>
        <p:spPr>
          <a:xfrm>
            <a:off x="18066241" y="20621159"/>
            <a:ext cx="7949520" cy="1062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5"/>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
          <p:cNvSpPr txBox="1"/>
          <p:nvPr>
            <p:ph idx="1" type="subTitle"/>
          </p:nvPr>
        </p:nvSpPr>
        <p:spPr>
          <a:xfrm>
            <a:off x="1371600" y="8986680"/>
            <a:ext cx="24688439" cy="2227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6"/>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
          <p:cNvSpPr txBox="1"/>
          <p:nvPr>
            <p:ph idx="1" type="body"/>
          </p:nvPr>
        </p:nvSpPr>
        <p:spPr>
          <a:xfrm>
            <a:off x="1371600" y="8986680"/>
            <a:ext cx="12047760" cy="22274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6"/>
          <p:cNvSpPr txBox="1"/>
          <p:nvPr>
            <p:ph idx="2" type="body"/>
          </p:nvPr>
        </p:nvSpPr>
        <p:spPr>
          <a:xfrm>
            <a:off x="14022000" y="8986680"/>
            <a:ext cx="12047760" cy="22274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7"/>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8"/>
          <p:cNvSpPr txBox="1"/>
          <p:nvPr>
            <p:ph idx="1" type="subTitle"/>
          </p:nvPr>
        </p:nvSpPr>
        <p:spPr>
          <a:xfrm>
            <a:off x="1371600" y="1532160"/>
            <a:ext cx="24688079" cy="29726641"/>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9"/>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9"/>
          <p:cNvSpPr txBox="1"/>
          <p:nvPr>
            <p:ph idx="1" type="body"/>
          </p:nvPr>
        </p:nvSpPr>
        <p:spPr>
          <a:xfrm>
            <a:off x="1371600" y="8986680"/>
            <a:ext cx="12047760" cy="1062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9"/>
          <p:cNvSpPr txBox="1"/>
          <p:nvPr>
            <p:ph idx="2" type="body"/>
          </p:nvPr>
        </p:nvSpPr>
        <p:spPr>
          <a:xfrm>
            <a:off x="14022000" y="8986680"/>
            <a:ext cx="12047760" cy="22274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9"/>
          <p:cNvSpPr txBox="1"/>
          <p:nvPr>
            <p:ph idx="3" type="body"/>
          </p:nvPr>
        </p:nvSpPr>
        <p:spPr>
          <a:xfrm>
            <a:off x="1371600" y="20621159"/>
            <a:ext cx="12047760" cy="1062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10"/>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 type="body"/>
          </p:nvPr>
        </p:nvSpPr>
        <p:spPr>
          <a:xfrm>
            <a:off x="1371600" y="8986680"/>
            <a:ext cx="12047760" cy="22274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0"/>
          <p:cNvSpPr txBox="1"/>
          <p:nvPr>
            <p:ph idx="2" type="body"/>
          </p:nvPr>
        </p:nvSpPr>
        <p:spPr>
          <a:xfrm>
            <a:off x="14022000" y="8986680"/>
            <a:ext cx="12047760" cy="1062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0"/>
          <p:cNvSpPr txBox="1"/>
          <p:nvPr>
            <p:ph idx="3" type="body"/>
          </p:nvPr>
        </p:nvSpPr>
        <p:spPr>
          <a:xfrm>
            <a:off x="14022000" y="20621159"/>
            <a:ext cx="12047760" cy="1062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1"/>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 type="body"/>
          </p:nvPr>
        </p:nvSpPr>
        <p:spPr>
          <a:xfrm>
            <a:off x="1371600" y="8986680"/>
            <a:ext cx="12047760" cy="1062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1"/>
          <p:cNvSpPr txBox="1"/>
          <p:nvPr>
            <p:ph idx="2" type="body"/>
          </p:nvPr>
        </p:nvSpPr>
        <p:spPr>
          <a:xfrm>
            <a:off x="14022000" y="8986680"/>
            <a:ext cx="12047760" cy="1062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1"/>
          <p:cNvSpPr txBox="1"/>
          <p:nvPr>
            <p:ph idx="3" type="body"/>
          </p:nvPr>
        </p:nvSpPr>
        <p:spPr>
          <a:xfrm>
            <a:off x="1371600" y="20621159"/>
            <a:ext cx="24688439" cy="1062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2"/>
          <p:cNvSpPr txBox="1"/>
          <p:nvPr>
            <p:ph idx="1" type="body"/>
          </p:nvPr>
        </p:nvSpPr>
        <p:spPr>
          <a:xfrm>
            <a:off x="1371600" y="8986680"/>
            <a:ext cx="24688439" cy="22274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6.jpg"/><Relationship Id="rId13" Type="http://schemas.openxmlformats.org/officeDocument/2006/relationships/image" Target="../media/image10.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9.png"/><Relationship Id="rId9" Type="http://schemas.openxmlformats.org/officeDocument/2006/relationships/image" Target="../media/image8.png"/><Relationship Id="rId1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
          <p:cNvPicPr preferRelativeResize="0"/>
          <p:nvPr/>
        </p:nvPicPr>
        <p:blipFill rotWithShape="1">
          <a:blip r:embed="rId3">
            <a:alphaModFix/>
          </a:blip>
          <a:srcRect b="0" l="0" r="0" t="0"/>
          <a:stretch/>
        </p:blipFill>
        <p:spPr>
          <a:xfrm>
            <a:off x="10972800" y="24834959"/>
            <a:ext cx="2834640" cy="2414160"/>
          </a:xfrm>
          <a:prstGeom prst="rect">
            <a:avLst/>
          </a:prstGeom>
          <a:noFill/>
          <a:ln>
            <a:noFill/>
          </a:ln>
        </p:spPr>
      </p:pic>
      <p:pic>
        <p:nvPicPr>
          <p:cNvPr id="66" name="Google Shape;66;p1"/>
          <p:cNvPicPr preferRelativeResize="0"/>
          <p:nvPr/>
        </p:nvPicPr>
        <p:blipFill rotWithShape="1">
          <a:blip r:embed="rId4">
            <a:alphaModFix/>
          </a:blip>
          <a:srcRect b="0" l="0" r="0" t="0"/>
          <a:stretch/>
        </p:blipFill>
        <p:spPr>
          <a:xfrm>
            <a:off x="10881360" y="21214080"/>
            <a:ext cx="2743200" cy="2414160"/>
          </a:xfrm>
          <a:prstGeom prst="rect">
            <a:avLst/>
          </a:prstGeom>
          <a:noFill/>
          <a:ln>
            <a:noFill/>
          </a:ln>
        </p:spPr>
      </p:pic>
      <p:sp>
        <p:nvSpPr>
          <p:cNvPr id="67" name="Google Shape;67;p1"/>
          <p:cNvSpPr/>
          <p:nvPr/>
        </p:nvSpPr>
        <p:spPr>
          <a:xfrm>
            <a:off x="914400" y="7919280"/>
            <a:ext cx="8229300" cy="64920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
          <p:cNvSpPr/>
          <p:nvPr/>
        </p:nvSpPr>
        <p:spPr>
          <a:xfrm>
            <a:off x="914400" y="907200"/>
            <a:ext cx="25603247" cy="6554876"/>
          </a:xfrm>
          <a:custGeom>
            <a:rect b="b" l="l" r="r" t="t"/>
            <a:pathLst>
              <a:path extrusionOk="0" h="18209" w="69549">
                <a:moveTo>
                  <a:pt x="0" y="0"/>
                </a:moveTo>
                <a:lnTo>
                  <a:pt x="69548" y="0"/>
                </a:lnTo>
                <a:lnTo>
                  <a:pt x="69548" y="18208"/>
                </a:lnTo>
                <a:lnTo>
                  <a:pt x="0" y="18208"/>
                </a:lnTo>
                <a:lnTo>
                  <a:pt x="0" y="0"/>
                </a:lnTo>
                <a:close/>
              </a:path>
            </a:pathLst>
          </a:custGeom>
          <a:noFill/>
          <a:ln cap="flat" cmpd="sng" w="76200">
            <a:solidFill>
              <a:srgbClr val="2BB69C"/>
            </a:solidFill>
            <a:prstDash val="solid"/>
            <a:round/>
            <a:headEnd len="sm" w="sm" type="none"/>
            <a:tailEnd len="sm" w="sm" type="none"/>
          </a:ln>
        </p:spPr>
      </p:sp>
      <p:sp>
        <p:nvSpPr>
          <p:cNvPr id="69" name="Google Shape;69;p1"/>
          <p:cNvSpPr/>
          <p:nvPr/>
        </p:nvSpPr>
        <p:spPr>
          <a:xfrm>
            <a:off x="9694488" y="7919275"/>
            <a:ext cx="8044800" cy="64920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70" name="Google Shape;70;p1"/>
          <p:cNvSpPr/>
          <p:nvPr/>
        </p:nvSpPr>
        <p:spPr>
          <a:xfrm>
            <a:off x="18288000" y="7919280"/>
            <a:ext cx="8229600" cy="64920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1" name="Google Shape;71;p1"/>
          <p:cNvSpPr/>
          <p:nvPr/>
        </p:nvSpPr>
        <p:spPr>
          <a:xfrm>
            <a:off x="914400" y="30596400"/>
            <a:ext cx="25603200" cy="29256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
          <p:cNvSpPr/>
          <p:nvPr/>
        </p:nvSpPr>
        <p:spPr>
          <a:xfrm>
            <a:off x="914400" y="33924241"/>
            <a:ext cx="12526800" cy="34413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
          <p:cNvSpPr/>
          <p:nvPr/>
        </p:nvSpPr>
        <p:spPr>
          <a:xfrm>
            <a:off x="13990320" y="33924241"/>
            <a:ext cx="12527400" cy="34383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
          <p:cNvSpPr/>
          <p:nvPr/>
        </p:nvSpPr>
        <p:spPr>
          <a:xfrm>
            <a:off x="914400" y="14868720"/>
            <a:ext cx="12526800" cy="152700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2BB69C"/>
              </a:highlight>
            </a:endParaRPr>
          </a:p>
        </p:txBody>
      </p:sp>
      <p:sp>
        <p:nvSpPr>
          <p:cNvPr id="75" name="Google Shape;75;p1"/>
          <p:cNvSpPr/>
          <p:nvPr/>
        </p:nvSpPr>
        <p:spPr>
          <a:xfrm>
            <a:off x="13990320" y="14868720"/>
            <a:ext cx="12527400" cy="152700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
          <p:cNvSpPr/>
          <p:nvPr/>
        </p:nvSpPr>
        <p:spPr>
          <a:xfrm>
            <a:off x="651960" y="2703600"/>
            <a:ext cx="6034680" cy="179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3200" u="none" cap="none" strike="noStrike">
                <a:solidFill>
                  <a:srgbClr val="000000"/>
                </a:solidFill>
                <a:latin typeface="Arial"/>
                <a:ea typeface="Arial"/>
                <a:cs typeface="Arial"/>
                <a:sym typeface="Arial"/>
              </a:rPr>
              <a:t>Chujie Guan (EE)</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3200" u="none" cap="none" strike="noStrike">
                <a:solidFill>
                  <a:srgbClr val="000000"/>
                </a:solidFill>
                <a:latin typeface="Arial"/>
                <a:ea typeface="Arial"/>
                <a:cs typeface="Arial"/>
                <a:sym typeface="Arial"/>
              </a:rPr>
              <a:t>cxg170008@utdallas.edu</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77" name="Google Shape;77;p1"/>
          <p:cNvSpPr/>
          <p:nvPr/>
        </p:nvSpPr>
        <p:spPr>
          <a:xfrm>
            <a:off x="5681160" y="2703600"/>
            <a:ext cx="6034680" cy="179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3200" u="none" cap="none" strike="noStrike">
                <a:solidFill>
                  <a:srgbClr val="000000"/>
                </a:solidFill>
                <a:latin typeface="Arial"/>
                <a:ea typeface="Arial"/>
                <a:cs typeface="Arial"/>
                <a:sym typeface="Arial"/>
              </a:rPr>
              <a:t>Jordan Rider (CE)</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3200" u="none" cap="none" strike="noStrike">
                <a:solidFill>
                  <a:srgbClr val="000000"/>
                </a:solidFill>
                <a:latin typeface="Arial"/>
                <a:ea typeface="Arial"/>
                <a:cs typeface="Arial"/>
                <a:sym typeface="Arial"/>
              </a:rPr>
              <a:t>jlr170230@utdallas.edu</a:t>
            </a:r>
            <a:endParaRPr b="0" i="0" sz="3200" u="none" cap="none" strike="noStrike">
              <a:solidFill>
                <a:srgbClr val="000000"/>
              </a:solidFill>
              <a:latin typeface="Arial"/>
              <a:ea typeface="Arial"/>
              <a:cs typeface="Arial"/>
              <a:sym typeface="Arial"/>
            </a:endParaRPr>
          </a:p>
        </p:txBody>
      </p:sp>
      <p:sp>
        <p:nvSpPr>
          <p:cNvPr id="78" name="Google Shape;78;p1"/>
          <p:cNvSpPr/>
          <p:nvPr/>
        </p:nvSpPr>
        <p:spPr>
          <a:xfrm>
            <a:off x="10710360" y="2703600"/>
            <a:ext cx="6034680" cy="179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3200" u="none" cap="none" strike="noStrike">
                <a:solidFill>
                  <a:srgbClr val="000000"/>
                </a:solidFill>
                <a:latin typeface="Arial"/>
                <a:ea typeface="Arial"/>
                <a:cs typeface="Arial"/>
                <a:sym typeface="Arial"/>
              </a:rPr>
              <a:t>Mariela Ramirez (CE)</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3200" u="none" cap="none" strike="noStrike">
                <a:solidFill>
                  <a:srgbClr val="000000"/>
                </a:solidFill>
                <a:latin typeface="Arial"/>
                <a:ea typeface="Arial"/>
                <a:cs typeface="Arial"/>
                <a:sym typeface="Arial"/>
              </a:rPr>
              <a:t>mgr170370@utdallas.edu</a:t>
            </a:r>
            <a:endParaRPr b="0" i="0" sz="3200" u="none" cap="none" strike="noStrike">
              <a:solidFill>
                <a:srgbClr val="000000"/>
              </a:solidFill>
              <a:latin typeface="Arial"/>
              <a:ea typeface="Arial"/>
              <a:cs typeface="Arial"/>
              <a:sym typeface="Arial"/>
            </a:endParaRPr>
          </a:p>
        </p:txBody>
      </p:sp>
      <p:sp>
        <p:nvSpPr>
          <p:cNvPr id="79" name="Google Shape;79;p1"/>
          <p:cNvSpPr/>
          <p:nvPr/>
        </p:nvSpPr>
        <p:spPr>
          <a:xfrm>
            <a:off x="15739559" y="2703600"/>
            <a:ext cx="6034680" cy="179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3200" u="none" cap="none" strike="noStrike">
                <a:solidFill>
                  <a:srgbClr val="000000"/>
                </a:solidFill>
                <a:latin typeface="Arial"/>
                <a:ea typeface="Arial"/>
                <a:cs typeface="Arial"/>
                <a:sym typeface="Arial"/>
              </a:rPr>
              <a:t>Omar Resendiz (CE)</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3200" u="none" cap="none" strike="noStrike">
                <a:solidFill>
                  <a:srgbClr val="000000"/>
                </a:solidFill>
                <a:latin typeface="Arial"/>
                <a:ea typeface="Arial"/>
                <a:cs typeface="Arial"/>
                <a:sym typeface="Arial"/>
              </a:rPr>
              <a:t>oxr170230@utdallas.edu</a:t>
            </a:r>
            <a:endParaRPr b="0" i="0" sz="3200" u="none" cap="none" strike="noStrike">
              <a:solidFill>
                <a:srgbClr val="000000"/>
              </a:solidFill>
              <a:latin typeface="Arial"/>
              <a:ea typeface="Arial"/>
              <a:cs typeface="Arial"/>
              <a:sym typeface="Arial"/>
            </a:endParaRPr>
          </a:p>
        </p:txBody>
      </p:sp>
      <p:sp>
        <p:nvSpPr>
          <p:cNvPr id="80" name="Google Shape;80;p1"/>
          <p:cNvSpPr/>
          <p:nvPr/>
        </p:nvSpPr>
        <p:spPr>
          <a:xfrm>
            <a:off x="20768759" y="2703600"/>
            <a:ext cx="6034680" cy="179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3200" u="none" cap="none" strike="noStrike">
                <a:solidFill>
                  <a:srgbClr val="000000"/>
                </a:solidFill>
                <a:latin typeface="Arial"/>
                <a:ea typeface="Arial"/>
                <a:cs typeface="Arial"/>
                <a:sym typeface="Arial"/>
              </a:rPr>
              <a:t>Karthik Gopan (CE)</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3200" u="none" cap="none" strike="noStrike">
                <a:solidFill>
                  <a:srgbClr val="000000"/>
                </a:solidFill>
                <a:latin typeface="Arial"/>
                <a:ea typeface="Arial"/>
                <a:cs typeface="Arial"/>
                <a:sym typeface="Arial"/>
              </a:rPr>
              <a:t>kxg174030@utdallas.edu</a:t>
            </a:r>
            <a:endParaRPr b="0" i="0" sz="3200" u="none" cap="none" strike="noStrike">
              <a:solidFill>
                <a:srgbClr val="000000"/>
              </a:solidFill>
              <a:latin typeface="Arial"/>
              <a:ea typeface="Arial"/>
              <a:cs typeface="Arial"/>
              <a:sym typeface="Arial"/>
            </a:endParaRPr>
          </a:p>
        </p:txBody>
      </p:sp>
      <p:sp>
        <p:nvSpPr>
          <p:cNvPr id="81" name="Google Shape;81;p1"/>
          <p:cNvSpPr/>
          <p:nvPr/>
        </p:nvSpPr>
        <p:spPr>
          <a:xfrm>
            <a:off x="913000" y="7955275"/>
            <a:ext cx="8229600" cy="2742900"/>
          </a:xfrm>
          <a:prstGeom prst="rect">
            <a:avLst/>
          </a:prstGeom>
          <a:noFill/>
          <a:ln>
            <a:noFill/>
          </a:ln>
        </p:spPr>
        <p:txBody>
          <a:bodyPr anchorCtr="0" anchor="t" bIns="45000" lIns="90000" spcFirstLastPara="1" rIns="90000" wrap="square" tIns="45000">
            <a:noAutofit/>
          </a:bodyPr>
          <a:lstStyle/>
          <a:p>
            <a:pPr indent="0" lvl="0" marL="114300" marR="0" rtl="0" algn="ctr">
              <a:lnSpc>
                <a:spcPct val="100000"/>
              </a:lnSpc>
              <a:spcBef>
                <a:spcPts val="0"/>
              </a:spcBef>
              <a:spcAft>
                <a:spcPts val="0"/>
              </a:spcAft>
              <a:buNone/>
            </a:pPr>
            <a:r>
              <a:rPr b="1" i="0" lang="en-US" sz="4800" u="none" cap="none" strike="noStrike">
                <a:latin typeface="Arial"/>
                <a:ea typeface="Arial"/>
                <a:cs typeface="Arial"/>
                <a:sym typeface="Arial"/>
              </a:rPr>
              <a:t>Background</a:t>
            </a:r>
            <a:endParaRPr b="0" i="0" sz="4800" u="none" cap="none" strike="noStrike">
              <a:latin typeface="Arial"/>
              <a:ea typeface="Arial"/>
              <a:cs typeface="Arial"/>
              <a:sym typeface="Arial"/>
            </a:endParaRPr>
          </a:p>
          <a:p>
            <a:pPr indent="0" lvl="0" marL="114300" marR="0" rtl="0" algn="l">
              <a:lnSpc>
                <a:spcPct val="100000"/>
              </a:lnSpc>
              <a:spcBef>
                <a:spcPts val="0"/>
              </a:spcBef>
              <a:spcAft>
                <a:spcPts val="0"/>
              </a:spcAft>
              <a:buNone/>
            </a:pPr>
            <a:r>
              <a:rPr b="0" i="0" lang="en-US" sz="3200" u="none" cap="none" strike="noStrike">
                <a:latin typeface="Arial"/>
                <a:ea typeface="Arial"/>
                <a:cs typeface="Arial"/>
                <a:sym typeface="Arial"/>
              </a:rPr>
              <a:t>The popularity of Deep Learning to analyze data is on the rise. There is an increasing importance of image processing in the field of science and technology such as computer vision, face detection, augmented reality, X-rays, and Ultrasonic scanning</a:t>
            </a:r>
            <a:r>
              <a:rPr lang="en-US" sz="3200"/>
              <a:t>.</a:t>
            </a:r>
            <a:r>
              <a:rPr b="0" i="0" lang="en-US" sz="3200" u="none" cap="none" strike="noStrike">
                <a:latin typeface="Arial"/>
                <a:ea typeface="Arial"/>
                <a:cs typeface="Arial"/>
                <a:sym typeface="Arial"/>
              </a:rPr>
              <a:t> </a:t>
            </a:r>
            <a:r>
              <a:rPr lang="en-US" sz="3200"/>
              <a:t>These</a:t>
            </a:r>
            <a:r>
              <a:rPr b="0" i="0" lang="en-US" sz="3200" u="none" cap="none" strike="noStrike">
                <a:latin typeface="Arial"/>
                <a:ea typeface="Arial"/>
                <a:cs typeface="Arial"/>
                <a:sym typeface="Arial"/>
              </a:rPr>
              <a:t> all stand to benefit from being able to operate on a low cost and power efficient device. This project means to showcase the capabilities of low power solutions for Convolutional Neural Networks.</a:t>
            </a:r>
            <a:endParaRPr b="0" i="0" sz="3200" u="none" cap="none" strike="noStrike">
              <a:latin typeface="Arial"/>
              <a:ea typeface="Arial"/>
              <a:cs typeface="Arial"/>
              <a:sym typeface="Arial"/>
            </a:endParaRPr>
          </a:p>
          <a:p>
            <a:pPr indent="0" lvl="0" marL="114300" marR="0" rtl="0" algn="l">
              <a:lnSpc>
                <a:spcPct val="100000"/>
              </a:lnSpc>
              <a:spcBef>
                <a:spcPts val="0"/>
              </a:spcBef>
              <a:spcAft>
                <a:spcPts val="0"/>
              </a:spcAft>
              <a:buNone/>
            </a:pPr>
            <a:r>
              <a:t/>
            </a:r>
            <a:endParaRPr b="0" i="0" sz="3200" u="none" cap="none" strike="noStrike">
              <a:latin typeface="Arial"/>
              <a:ea typeface="Arial"/>
              <a:cs typeface="Arial"/>
              <a:sym typeface="Arial"/>
            </a:endParaRPr>
          </a:p>
        </p:txBody>
      </p:sp>
      <p:sp>
        <p:nvSpPr>
          <p:cNvPr id="82" name="Google Shape;82;p1"/>
          <p:cNvSpPr/>
          <p:nvPr/>
        </p:nvSpPr>
        <p:spPr>
          <a:xfrm>
            <a:off x="9667250" y="7955675"/>
            <a:ext cx="8044800" cy="2742900"/>
          </a:xfrm>
          <a:prstGeom prst="rect">
            <a:avLst/>
          </a:prstGeom>
          <a:noFill/>
          <a:ln>
            <a:noFill/>
          </a:ln>
        </p:spPr>
        <p:txBody>
          <a:bodyPr anchorCtr="0" anchor="t" bIns="45000" lIns="90000" spcFirstLastPara="1" rIns="90000" wrap="square" tIns="45000">
            <a:noAutofit/>
          </a:bodyPr>
          <a:lstStyle/>
          <a:p>
            <a:pPr indent="0" lvl="0" marL="114300" marR="0" rtl="0" algn="ctr">
              <a:lnSpc>
                <a:spcPct val="100000"/>
              </a:lnSpc>
              <a:spcBef>
                <a:spcPts val="0"/>
              </a:spcBef>
              <a:spcAft>
                <a:spcPts val="0"/>
              </a:spcAft>
              <a:buNone/>
            </a:pPr>
            <a:r>
              <a:rPr b="1" i="0" lang="en-US" sz="4800" u="none" cap="none" strike="noStrike">
                <a:latin typeface="Arial"/>
                <a:ea typeface="Arial"/>
                <a:cs typeface="Arial"/>
                <a:sym typeface="Arial"/>
              </a:rPr>
              <a:t>Problem</a:t>
            </a:r>
            <a:endParaRPr b="0" i="0" sz="4800" u="none" cap="none" strike="noStrike">
              <a:latin typeface="Arial"/>
              <a:ea typeface="Arial"/>
              <a:cs typeface="Arial"/>
              <a:sym typeface="Arial"/>
            </a:endParaRPr>
          </a:p>
          <a:p>
            <a:pPr indent="0" lvl="0" marL="114300" marR="0" rtl="0" algn="l">
              <a:lnSpc>
                <a:spcPct val="100000"/>
              </a:lnSpc>
              <a:spcBef>
                <a:spcPts val="0"/>
              </a:spcBef>
              <a:spcAft>
                <a:spcPts val="0"/>
              </a:spcAft>
              <a:buNone/>
            </a:pPr>
            <a:r>
              <a:rPr b="0" i="0" lang="en-US" sz="3200" u="none" cap="none" strike="noStrike">
                <a:latin typeface="Arial"/>
                <a:ea typeface="Arial"/>
                <a:cs typeface="Arial"/>
                <a:sym typeface="Arial"/>
              </a:rPr>
              <a:t>Current deep learning models are performed on microcontroller devices that are immobile and require high power consumption. Thanks to the MAX78000FTHR, we can perform these tasks with high efficiency and low power, which ultimately paves the future of </a:t>
            </a:r>
            <a:r>
              <a:rPr lang="en-US" sz="3200"/>
              <a:t>machine learning on</a:t>
            </a:r>
            <a:r>
              <a:rPr b="0" i="0" lang="en-US" sz="3200" u="none" cap="none" strike="noStrike">
                <a:latin typeface="Arial"/>
                <a:ea typeface="Arial"/>
                <a:cs typeface="Arial"/>
                <a:sym typeface="Arial"/>
              </a:rPr>
              <a:t> wearable technologies.</a:t>
            </a:r>
            <a:endParaRPr b="0" i="0" sz="3200" u="none" cap="none" strike="noStrike">
              <a:latin typeface="Arial"/>
              <a:ea typeface="Arial"/>
              <a:cs typeface="Arial"/>
              <a:sym typeface="Arial"/>
            </a:endParaRPr>
          </a:p>
        </p:txBody>
      </p:sp>
      <p:sp>
        <p:nvSpPr>
          <p:cNvPr id="83" name="Google Shape;83;p1"/>
          <p:cNvSpPr/>
          <p:nvPr/>
        </p:nvSpPr>
        <p:spPr>
          <a:xfrm>
            <a:off x="18287950" y="7955675"/>
            <a:ext cx="8229600" cy="2414100"/>
          </a:xfrm>
          <a:prstGeom prst="rect">
            <a:avLst/>
          </a:prstGeom>
          <a:noFill/>
          <a:ln>
            <a:noFill/>
          </a:ln>
        </p:spPr>
        <p:txBody>
          <a:bodyPr anchorCtr="0" anchor="t" bIns="45000" lIns="90000" spcFirstLastPara="1" rIns="90000" wrap="square" tIns="45000">
            <a:noAutofit/>
          </a:bodyPr>
          <a:lstStyle/>
          <a:p>
            <a:pPr indent="0" lvl="0" marL="228600" marR="0" rtl="0" algn="ctr">
              <a:lnSpc>
                <a:spcPct val="100000"/>
              </a:lnSpc>
              <a:spcBef>
                <a:spcPts val="0"/>
              </a:spcBef>
              <a:spcAft>
                <a:spcPts val="0"/>
              </a:spcAft>
              <a:buNone/>
            </a:pPr>
            <a:r>
              <a:rPr b="1" i="0" lang="en-US" sz="4800" u="none" cap="none" strike="noStrike">
                <a:latin typeface="Arial"/>
                <a:ea typeface="Arial"/>
                <a:cs typeface="Arial"/>
                <a:sym typeface="Arial"/>
              </a:rPr>
              <a:t>Objectives</a:t>
            </a:r>
            <a:endParaRPr b="0" i="0" sz="4800" u="none" cap="none" strike="noStrike">
              <a:latin typeface="Arial"/>
              <a:ea typeface="Arial"/>
              <a:cs typeface="Arial"/>
              <a:sym typeface="Arial"/>
            </a:endParaRPr>
          </a:p>
          <a:p>
            <a:pPr indent="-203200" lvl="0" marL="228600" marR="0" rtl="0" algn="l">
              <a:lnSpc>
                <a:spcPct val="100000"/>
              </a:lnSpc>
              <a:spcBef>
                <a:spcPts val="0"/>
              </a:spcBef>
              <a:spcAft>
                <a:spcPts val="0"/>
              </a:spcAft>
              <a:buClr>
                <a:srgbClr val="000000"/>
              </a:buClr>
              <a:buSzPts val="3200"/>
              <a:buFont typeface="Noto Sans Symbols"/>
              <a:buChar char="●"/>
            </a:pPr>
            <a:r>
              <a:rPr b="0" i="0" lang="en-US" sz="3200" u="none" cap="none" strike="noStrike">
                <a:latin typeface="Arial"/>
                <a:ea typeface="Arial"/>
                <a:cs typeface="Arial"/>
                <a:sym typeface="Arial"/>
              </a:rPr>
              <a:t>Train our own AI Neural Network</a:t>
            </a:r>
            <a:endParaRPr b="0" i="0" sz="3200" u="none" cap="none" strike="noStrike">
              <a:latin typeface="Arial"/>
              <a:ea typeface="Arial"/>
              <a:cs typeface="Arial"/>
              <a:sym typeface="Arial"/>
            </a:endParaRPr>
          </a:p>
          <a:p>
            <a:pPr indent="-203200" lvl="0" marL="228600" marR="0" rtl="0" algn="l">
              <a:lnSpc>
                <a:spcPct val="100000"/>
              </a:lnSpc>
              <a:spcBef>
                <a:spcPts val="0"/>
              </a:spcBef>
              <a:spcAft>
                <a:spcPts val="0"/>
              </a:spcAft>
              <a:buClr>
                <a:srgbClr val="000000"/>
              </a:buClr>
              <a:buSzPts val="3200"/>
              <a:buFont typeface="Noto Sans Symbols"/>
              <a:buChar char="●"/>
            </a:pPr>
            <a:r>
              <a:rPr b="0" i="0" lang="en-US" sz="3200" u="none" cap="none" strike="noStrike">
                <a:latin typeface="Arial"/>
                <a:ea typeface="Arial"/>
                <a:cs typeface="Arial"/>
                <a:sym typeface="Arial"/>
              </a:rPr>
              <a:t>Design a dataset for the neural network</a:t>
            </a:r>
            <a:endParaRPr b="0" i="0" sz="3200" u="none" cap="none" strike="noStrike">
              <a:latin typeface="Arial"/>
              <a:ea typeface="Arial"/>
              <a:cs typeface="Arial"/>
              <a:sym typeface="Arial"/>
            </a:endParaRPr>
          </a:p>
          <a:p>
            <a:pPr indent="-203200" lvl="0" marL="228600" marR="0" rtl="0" algn="l">
              <a:lnSpc>
                <a:spcPct val="100000"/>
              </a:lnSpc>
              <a:spcBef>
                <a:spcPts val="0"/>
              </a:spcBef>
              <a:spcAft>
                <a:spcPts val="0"/>
              </a:spcAft>
              <a:buClr>
                <a:srgbClr val="000000"/>
              </a:buClr>
              <a:buSzPts val="3200"/>
              <a:buFont typeface="Noto Sans Symbols"/>
              <a:buChar char="●"/>
            </a:pPr>
            <a:r>
              <a:rPr b="0" i="0" lang="en-US" sz="3200" u="none" cap="none" strike="noStrike">
                <a:latin typeface="Arial"/>
                <a:ea typeface="Arial"/>
                <a:cs typeface="Arial"/>
                <a:sym typeface="Arial"/>
              </a:rPr>
              <a:t>Synthesize the neural network and verify functionality</a:t>
            </a:r>
            <a:endParaRPr b="0" i="0" sz="3200" u="none" cap="none" strike="noStrike">
              <a:latin typeface="Arial"/>
              <a:ea typeface="Arial"/>
              <a:cs typeface="Arial"/>
              <a:sym typeface="Arial"/>
            </a:endParaRPr>
          </a:p>
          <a:p>
            <a:pPr indent="-203200" lvl="0" marL="228600" marR="0" rtl="0" algn="l">
              <a:lnSpc>
                <a:spcPct val="100000"/>
              </a:lnSpc>
              <a:spcBef>
                <a:spcPts val="0"/>
              </a:spcBef>
              <a:spcAft>
                <a:spcPts val="0"/>
              </a:spcAft>
              <a:buClr>
                <a:srgbClr val="000000"/>
              </a:buClr>
              <a:buSzPts val="3200"/>
              <a:buFont typeface="Noto Sans Symbols"/>
              <a:buChar char="●"/>
            </a:pPr>
            <a:r>
              <a:rPr b="0" i="0" lang="en-US" sz="3200" u="none" cap="none" strike="noStrike">
                <a:latin typeface="Arial"/>
                <a:ea typeface="Arial"/>
                <a:cs typeface="Arial"/>
                <a:sym typeface="Arial"/>
              </a:rPr>
              <a:t>Run trained model on MAX78000FTHR board</a:t>
            </a:r>
            <a:endParaRPr b="0" i="0" sz="3200" u="none" cap="none" strike="noStrike">
              <a:latin typeface="Arial"/>
              <a:ea typeface="Arial"/>
              <a:cs typeface="Arial"/>
              <a:sym typeface="Arial"/>
            </a:endParaRPr>
          </a:p>
          <a:p>
            <a:pPr indent="-203200" lvl="0" marL="228600" marR="0" rtl="0" algn="l">
              <a:lnSpc>
                <a:spcPct val="100000"/>
              </a:lnSpc>
              <a:spcBef>
                <a:spcPts val="0"/>
              </a:spcBef>
              <a:spcAft>
                <a:spcPts val="0"/>
              </a:spcAft>
              <a:buClr>
                <a:srgbClr val="000000"/>
              </a:buClr>
              <a:buSzPts val="3200"/>
              <a:buFont typeface="Noto Sans Symbols"/>
              <a:buChar char="●"/>
            </a:pPr>
            <a:r>
              <a:rPr b="0" i="0" lang="en-US" sz="3200" u="none" cap="none" strike="noStrike">
                <a:latin typeface="Arial"/>
                <a:ea typeface="Arial"/>
                <a:cs typeface="Arial"/>
                <a:sym typeface="Arial"/>
              </a:rPr>
              <a:t>Accurately detect and identify food types and at least 10 different food </a:t>
            </a:r>
            <a:r>
              <a:rPr lang="en-US" sz="3200"/>
              <a:t>classes</a:t>
            </a:r>
            <a:endParaRPr b="0" i="0" sz="3200" u="none" cap="none" strike="noStrike">
              <a:latin typeface="Arial"/>
              <a:ea typeface="Arial"/>
              <a:cs typeface="Arial"/>
              <a:sym typeface="Arial"/>
            </a:endParaRPr>
          </a:p>
          <a:p>
            <a:pPr indent="-203200" lvl="0" marL="228600" marR="0" rtl="0" algn="l">
              <a:lnSpc>
                <a:spcPct val="100000"/>
              </a:lnSpc>
              <a:spcBef>
                <a:spcPts val="0"/>
              </a:spcBef>
              <a:spcAft>
                <a:spcPts val="0"/>
              </a:spcAft>
              <a:buClr>
                <a:srgbClr val="000000"/>
              </a:buClr>
              <a:buSzPts val="3200"/>
              <a:buFont typeface="Noto Sans Symbols"/>
              <a:buChar char="●"/>
            </a:pPr>
            <a:r>
              <a:rPr b="0" i="0" lang="en-US" sz="3200" u="none" cap="none" strike="noStrike">
                <a:latin typeface="Arial"/>
                <a:ea typeface="Arial"/>
                <a:cs typeface="Arial"/>
                <a:sym typeface="Arial"/>
              </a:rPr>
              <a:t>Report model </a:t>
            </a:r>
            <a:r>
              <a:rPr lang="en-US" sz="3200"/>
              <a:t>performance metrics</a:t>
            </a:r>
            <a:r>
              <a:rPr b="0" i="0" lang="en-US" sz="3200" u="none" cap="none" strike="noStrike">
                <a:latin typeface="Arial"/>
                <a:ea typeface="Arial"/>
                <a:cs typeface="Arial"/>
                <a:sym typeface="Arial"/>
              </a:rPr>
              <a:t> to terminal</a:t>
            </a:r>
            <a:endParaRPr b="0" i="0" sz="3200" u="none" cap="none" strike="noStrike">
              <a:latin typeface="Arial"/>
              <a:ea typeface="Arial"/>
              <a:cs typeface="Arial"/>
              <a:sym typeface="Arial"/>
            </a:endParaRPr>
          </a:p>
          <a:p>
            <a:pPr indent="0" lvl="0" marL="228600" marR="0" rtl="0" algn="ctr">
              <a:lnSpc>
                <a:spcPct val="100000"/>
              </a:lnSpc>
              <a:spcBef>
                <a:spcPts val="0"/>
              </a:spcBef>
              <a:spcAft>
                <a:spcPts val="0"/>
              </a:spcAft>
              <a:buNone/>
            </a:pPr>
            <a:r>
              <a:t/>
            </a:r>
            <a:endParaRPr b="0" i="0" sz="3200" u="none" cap="none" strike="noStrike">
              <a:latin typeface="Arial"/>
              <a:ea typeface="Arial"/>
              <a:cs typeface="Arial"/>
              <a:sym typeface="Arial"/>
            </a:endParaRPr>
          </a:p>
          <a:p>
            <a:pPr indent="0" lvl="0" marL="228600" marR="0" rtl="0" algn="ctr">
              <a:lnSpc>
                <a:spcPct val="100000"/>
              </a:lnSpc>
              <a:spcBef>
                <a:spcPts val="0"/>
              </a:spcBef>
              <a:spcAft>
                <a:spcPts val="0"/>
              </a:spcAft>
              <a:buNone/>
            </a:pPr>
            <a:r>
              <a:t/>
            </a:r>
            <a:endParaRPr b="0" i="0" sz="3200" u="none" cap="none" strike="noStrike">
              <a:latin typeface="Arial"/>
              <a:ea typeface="Arial"/>
              <a:cs typeface="Arial"/>
              <a:sym typeface="Arial"/>
            </a:endParaRPr>
          </a:p>
        </p:txBody>
      </p:sp>
      <p:sp>
        <p:nvSpPr>
          <p:cNvPr id="84" name="Google Shape;84;p1"/>
          <p:cNvSpPr/>
          <p:nvPr/>
        </p:nvSpPr>
        <p:spPr>
          <a:xfrm>
            <a:off x="1005850" y="30596400"/>
            <a:ext cx="25420200" cy="1022700"/>
          </a:xfrm>
          <a:prstGeom prst="rect">
            <a:avLst/>
          </a:prstGeom>
          <a:noFill/>
          <a:ln>
            <a:noFill/>
          </a:ln>
        </p:spPr>
        <p:txBody>
          <a:bodyPr anchorCtr="0" anchor="t" bIns="45000" lIns="90000" spcFirstLastPara="1" rIns="90000" wrap="square" tIns="45000">
            <a:noAutofit/>
          </a:bodyPr>
          <a:lstStyle/>
          <a:p>
            <a:pPr indent="0" lvl="0" marL="228600" marR="0" rtl="0" algn="ctr">
              <a:lnSpc>
                <a:spcPct val="100000"/>
              </a:lnSpc>
              <a:spcBef>
                <a:spcPts val="0"/>
              </a:spcBef>
              <a:spcAft>
                <a:spcPts val="0"/>
              </a:spcAft>
              <a:buNone/>
            </a:pPr>
            <a:r>
              <a:rPr b="1" lang="en-US" sz="4800"/>
              <a:t>Vision for Next Semester</a:t>
            </a:r>
            <a:endParaRPr b="0" i="0" sz="4800" u="none" cap="none" strike="noStrike">
              <a:latin typeface="Arial"/>
              <a:ea typeface="Arial"/>
              <a:cs typeface="Arial"/>
              <a:sym typeface="Arial"/>
            </a:endParaRPr>
          </a:p>
          <a:p>
            <a:pPr indent="0" lvl="0" marL="0" marR="0" rtl="0" algn="l">
              <a:lnSpc>
                <a:spcPct val="100000"/>
              </a:lnSpc>
              <a:spcBef>
                <a:spcPts val="0"/>
              </a:spcBef>
              <a:spcAft>
                <a:spcPts val="0"/>
              </a:spcAft>
              <a:buNone/>
            </a:pPr>
            <a:r>
              <a:rPr lang="en-US" sz="3200"/>
              <a:t>In the upcoming semester, we plan on utilizing previously trained models to identify food types and food items with high accuracy. Our implementation of the software technologies are subject to change if future issues are unable to be resolved in a </a:t>
            </a:r>
            <a:r>
              <a:rPr lang="en-US" sz="3200"/>
              <a:t>timely</a:t>
            </a:r>
            <a:r>
              <a:rPr lang="en-US" sz="3200"/>
              <a:t> fashion.</a:t>
            </a:r>
            <a:r>
              <a:rPr lang="en-US" sz="3200"/>
              <a:t> Our design will allow users to import their own datasets and either train the model with their data or use our trained model. The final goal for next semester is to upload our neural network onto the board, use it to identify real foods, and output results in real time.</a:t>
            </a:r>
            <a:endParaRPr sz="2800">
              <a:solidFill>
                <a:schemeClr val="dk1"/>
              </a:solidFill>
              <a:latin typeface="EB Garamond"/>
              <a:ea typeface="EB Garamond"/>
              <a:cs typeface="EB Garamond"/>
              <a:sym typeface="EB Garamond"/>
            </a:endParaRPr>
          </a:p>
          <a:p>
            <a:pPr indent="0" lvl="0" marL="228600" marR="0" rtl="0" algn="l">
              <a:lnSpc>
                <a:spcPct val="100000"/>
              </a:lnSpc>
              <a:spcBef>
                <a:spcPts val="0"/>
              </a:spcBef>
              <a:spcAft>
                <a:spcPts val="0"/>
              </a:spcAft>
              <a:buNone/>
            </a:pPr>
            <a:r>
              <a:t/>
            </a:r>
            <a:endParaRPr sz="3200"/>
          </a:p>
        </p:txBody>
      </p:sp>
      <p:sp>
        <p:nvSpPr>
          <p:cNvPr id="85" name="Google Shape;85;p1"/>
          <p:cNvSpPr/>
          <p:nvPr/>
        </p:nvSpPr>
        <p:spPr>
          <a:xfrm>
            <a:off x="1005850" y="33924248"/>
            <a:ext cx="12435600" cy="10227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4800" u="none" cap="none" strike="noStrike">
                <a:latin typeface="Arial"/>
                <a:ea typeface="Arial"/>
                <a:cs typeface="Arial"/>
                <a:sym typeface="Arial"/>
              </a:rPr>
              <a:t>Ethics Statement</a:t>
            </a:r>
            <a:endParaRPr b="0" i="0" sz="4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3200" u="none" cap="none" strike="noStrike">
                <a:latin typeface="Arial"/>
                <a:ea typeface="Arial"/>
                <a:cs typeface="Arial"/>
                <a:sym typeface="Arial"/>
              </a:rPr>
              <a:t>This project is for educational purposes and improving our understanding of its appropriate applications. We acknowledge that we use open source software and modify some existing code. Our system is designed to function within the scope of our project and </a:t>
            </a:r>
            <a:r>
              <a:rPr lang="en-US" sz="3200"/>
              <a:t>is</a:t>
            </a:r>
            <a:r>
              <a:rPr b="0" i="0" lang="en-US" sz="3200" u="none" cap="none" strike="noStrike">
                <a:latin typeface="Arial"/>
                <a:ea typeface="Arial"/>
                <a:cs typeface="Arial"/>
                <a:sym typeface="Arial"/>
              </a:rPr>
              <a:t> inspired from existing MAXIM projects.</a:t>
            </a:r>
            <a:endParaRPr b="0" i="0" sz="3200" u="none" cap="none" strike="noStrike">
              <a:latin typeface="Arial"/>
              <a:ea typeface="Arial"/>
              <a:cs typeface="Arial"/>
              <a:sym typeface="Arial"/>
            </a:endParaRPr>
          </a:p>
        </p:txBody>
      </p:sp>
      <p:sp>
        <p:nvSpPr>
          <p:cNvPr id="86" name="Google Shape;86;p1"/>
          <p:cNvSpPr/>
          <p:nvPr/>
        </p:nvSpPr>
        <p:spPr>
          <a:xfrm>
            <a:off x="14014075" y="33922075"/>
            <a:ext cx="12435600" cy="1234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4800" u="none" cap="none" strike="noStrike">
                <a:latin typeface="Arial"/>
                <a:ea typeface="Arial"/>
                <a:cs typeface="Arial"/>
                <a:sym typeface="Arial"/>
              </a:rPr>
              <a:t>Special Thanks to </a:t>
            </a:r>
            <a:r>
              <a:rPr b="1" lang="en-US" sz="4800"/>
              <a:t>Our Mentors</a:t>
            </a:r>
            <a:endParaRPr b="0" i="0" sz="48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4800" u="none" cap="none" strike="noStrike">
              <a:latin typeface="Arial"/>
              <a:ea typeface="Arial"/>
              <a:cs typeface="Arial"/>
              <a:sym typeface="Arial"/>
            </a:endParaRPr>
          </a:p>
          <a:p>
            <a:pPr indent="0" lvl="0" marL="228600" marR="0" rtl="0" algn="ctr">
              <a:lnSpc>
                <a:spcPct val="100000"/>
              </a:lnSpc>
              <a:spcBef>
                <a:spcPts val="0"/>
              </a:spcBef>
              <a:spcAft>
                <a:spcPts val="0"/>
              </a:spcAft>
              <a:buNone/>
            </a:pPr>
            <a:r>
              <a:rPr b="0" i="0" lang="en-US" sz="3200" u="none" cap="none" strike="noStrike">
                <a:latin typeface="Arial"/>
                <a:ea typeface="Arial"/>
                <a:cs typeface="Arial"/>
                <a:sym typeface="Arial"/>
              </a:rPr>
              <a:t>Dr. Marco Tacca and Mr</a:t>
            </a:r>
            <a:r>
              <a:rPr lang="en-US" sz="3200"/>
              <a:t>. Brian Rush</a:t>
            </a:r>
            <a:endParaRPr b="0" i="0" sz="3200" u="none" cap="none" strike="noStrike">
              <a:latin typeface="Arial"/>
              <a:ea typeface="Arial"/>
              <a:cs typeface="Arial"/>
              <a:sym typeface="Arial"/>
            </a:endParaRPr>
          </a:p>
        </p:txBody>
      </p:sp>
      <p:sp>
        <p:nvSpPr>
          <p:cNvPr id="87" name="Google Shape;87;p1"/>
          <p:cNvSpPr/>
          <p:nvPr/>
        </p:nvSpPr>
        <p:spPr>
          <a:xfrm>
            <a:off x="14014075" y="14931000"/>
            <a:ext cx="12527400" cy="6765300"/>
          </a:xfrm>
          <a:prstGeom prst="rect">
            <a:avLst/>
          </a:prstGeom>
          <a:noFill/>
          <a:ln>
            <a:noFill/>
          </a:ln>
        </p:spPr>
        <p:txBody>
          <a:bodyPr anchorCtr="0" anchor="t" bIns="45000" lIns="90000" spcFirstLastPara="1" rIns="90000" wrap="square" tIns="45000">
            <a:noAutofit/>
          </a:bodyPr>
          <a:lstStyle/>
          <a:p>
            <a:pPr indent="0" lvl="0" marL="228600" marR="0" rtl="0" algn="ctr">
              <a:lnSpc>
                <a:spcPct val="100000"/>
              </a:lnSpc>
              <a:spcBef>
                <a:spcPts val="0"/>
              </a:spcBef>
              <a:spcAft>
                <a:spcPts val="0"/>
              </a:spcAft>
              <a:buNone/>
            </a:pPr>
            <a:r>
              <a:rPr b="1" i="0" lang="en-US" sz="4800" u="none" cap="none" strike="noStrike">
                <a:latin typeface="Arial"/>
                <a:ea typeface="Arial"/>
                <a:cs typeface="Arial"/>
                <a:sym typeface="Arial"/>
              </a:rPr>
              <a:t>System Design</a:t>
            </a:r>
            <a:endParaRPr b="1" i="0" sz="4800" u="none" cap="none" strike="noStrike">
              <a:latin typeface="Arial"/>
              <a:ea typeface="Arial"/>
              <a:cs typeface="Arial"/>
              <a:sym typeface="Arial"/>
            </a:endParaRPr>
          </a:p>
          <a:p>
            <a:pPr indent="0" lvl="0" marL="228600" marR="0" rtl="0" algn="l">
              <a:lnSpc>
                <a:spcPct val="100000"/>
              </a:lnSpc>
              <a:spcBef>
                <a:spcPts val="0"/>
              </a:spcBef>
              <a:spcAft>
                <a:spcPts val="0"/>
              </a:spcAft>
              <a:buNone/>
            </a:pPr>
            <a:r>
              <a:rPr b="1" lang="en-US" sz="4000"/>
              <a:t>Training</a:t>
            </a:r>
            <a:endParaRPr sz="4000"/>
          </a:p>
          <a:p>
            <a:pPr indent="-203200" lvl="0" marL="342900" marR="0" rtl="0" algn="l">
              <a:lnSpc>
                <a:spcPct val="100000"/>
              </a:lnSpc>
              <a:spcBef>
                <a:spcPts val="0"/>
              </a:spcBef>
              <a:spcAft>
                <a:spcPts val="0"/>
              </a:spcAft>
              <a:buSzPts val="3200"/>
              <a:buChar char="●"/>
            </a:pPr>
            <a:r>
              <a:rPr lang="en-US" sz="3200"/>
              <a:t> Dataset will be artificially expanded using Imageio and Opencv to create a training set and test set.</a:t>
            </a:r>
            <a:endParaRPr sz="3200"/>
          </a:p>
          <a:p>
            <a:pPr indent="-203200" lvl="0" marL="342900" marR="0" rtl="0" algn="l">
              <a:lnSpc>
                <a:spcPct val="100000"/>
              </a:lnSpc>
              <a:spcBef>
                <a:spcPts val="0"/>
              </a:spcBef>
              <a:spcAft>
                <a:spcPts val="0"/>
              </a:spcAft>
              <a:buSzPts val="3200"/>
              <a:buChar char="●"/>
            </a:pPr>
            <a:r>
              <a:rPr lang="en-US" sz="3200"/>
              <a:t> Model will be trained using augmented training set on an Ubuntu machine with our RTX 3080 GPU.</a:t>
            </a:r>
            <a:endParaRPr/>
          </a:p>
          <a:p>
            <a:pPr indent="0" lvl="0" marL="0" marR="0" rtl="0" algn="l">
              <a:lnSpc>
                <a:spcPct val="100000"/>
              </a:lnSpc>
              <a:spcBef>
                <a:spcPts val="0"/>
              </a:spcBef>
              <a:spcAft>
                <a:spcPts val="0"/>
              </a:spcAft>
              <a:buNone/>
            </a:pPr>
            <a:r>
              <a:rPr b="1" lang="en-US" sz="4000"/>
              <a:t> Quantization</a:t>
            </a:r>
            <a:endParaRPr b="1" sz="4000"/>
          </a:p>
          <a:p>
            <a:pPr indent="-203200" lvl="0" marL="342900" marR="0" rtl="0" algn="l">
              <a:lnSpc>
                <a:spcPct val="100000"/>
              </a:lnSpc>
              <a:spcBef>
                <a:spcPts val="0"/>
              </a:spcBef>
              <a:spcAft>
                <a:spcPts val="0"/>
              </a:spcAft>
              <a:buSzPts val="3200"/>
              <a:buChar char="●"/>
            </a:pPr>
            <a:r>
              <a:rPr lang="en-US" sz="3200"/>
              <a:t> Trained model size is too large and must be quantized to produce a smaller model.</a:t>
            </a:r>
            <a:endParaRPr b="1"/>
          </a:p>
          <a:p>
            <a:pPr indent="0" lvl="0" marL="228600" marR="0" rtl="0" algn="l">
              <a:lnSpc>
                <a:spcPct val="100000"/>
              </a:lnSpc>
              <a:spcBef>
                <a:spcPts val="0"/>
              </a:spcBef>
              <a:spcAft>
                <a:spcPts val="0"/>
              </a:spcAft>
              <a:buNone/>
            </a:pPr>
            <a:r>
              <a:rPr b="1" lang="en-US" sz="4000"/>
              <a:t>Evaluation</a:t>
            </a:r>
            <a:endParaRPr b="1" sz="4000"/>
          </a:p>
          <a:p>
            <a:pPr indent="-203200" lvl="0" marL="342900" marR="0" rtl="0" algn="l">
              <a:lnSpc>
                <a:spcPct val="100000"/>
              </a:lnSpc>
              <a:spcBef>
                <a:spcPts val="0"/>
              </a:spcBef>
              <a:spcAft>
                <a:spcPts val="0"/>
              </a:spcAft>
              <a:buSzPts val="3200"/>
              <a:buChar char="●"/>
            </a:pPr>
            <a:r>
              <a:rPr lang="en-US" sz="3200"/>
              <a:t> Model accuracy will be </a:t>
            </a:r>
            <a:r>
              <a:rPr lang="en-US" sz="3200"/>
              <a:t>assessed</a:t>
            </a:r>
            <a:r>
              <a:rPr lang="en-US" sz="3200"/>
              <a:t> using the test set.</a:t>
            </a:r>
            <a:endParaRPr sz="3200"/>
          </a:p>
          <a:p>
            <a:pPr indent="-203200" lvl="0" marL="342900" marR="0" rtl="0" algn="l">
              <a:lnSpc>
                <a:spcPct val="100000"/>
              </a:lnSpc>
              <a:spcBef>
                <a:spcPts val="0"/>
              </a:spcBef>
              <a:spcAft>
                <a:spcPts val="0"/>
              </a:spcAft>
              <a:buSzPts val="3200"/>
              <a:buChar char="●"/>
            </a:pPr>
            <a:r>
              <a:rPr lang="en-US" sz="3200"/>
              <a:t> Model and dataset are subject to be altered based on evaluation results</a:t>
            </a:r>
            <a:endParaRPr b="1"/>
          </a:p>
          <a:p>
            <a:pPr indent="0" lvl="0" marL="228600" marR="0" rtl="0" algn="l">
              <a:lnSpc>
                <a:spcPct val="100000"/>
              </a:lnSpc>
              <a:spcBef>
                <a:spcPts val="0"/>
              </a:spcBef>
              <a:spcAft>
                <a:spcPts val="0"/>
              </a:spcAft>
              <a:buNone/>
            </a:pPr>
            <a:r>
              <a:rPr b="1" lang="en-US" sz="4000"/>
              <a:t>Synthesis &amp; Deployment</a:t>
            </a:r>
            <a:endParaRPr b="1" sz="4000"/>
          </a:p>
          <a:p>
            <a:pPr indent="-203200" lvl="0" marL="342900" marR="6015" rtl="0" algn="l">
              <a:lnSpc>
                <a:spcPct val="100000"/>
              </a:lnSpc>
              <a:spcBef>
                <a:spcPts val="0"/>
              </a:spcBef>
              <a:spcAft>
                <a:spcPts val="0"/>
              </a:spcAft>
              <a:buSzPts val="3200"/>
              <a:buChar char="●"/>
            </a:pPr>
            <a:r>
              <a:rPr lang="en-US" sz="3200"/>
              <a:t> Project will be synthesised in order to operate on MAX78000FTHR </a:t>
            </a:r>
            <a:r>
              <a:rPr lang="en-US" sz="3200"/>
              <a:t>board</a:t>
            </a:r>
            <a:r>
              <a:rPr lang="en-US" sz="3200"/>
              <a:t>.</a:t>
            </a:r>
            <a:endParaRPr sz="3200"/>
          </a:p>
          <a:p>
            <a:pPr indent="-203200" lvl="0" marL="342900" marR="6015" rtl="0" algn="l">
              <a:lnSpc>
                <a:spcPct val="100000"/>
              </a:lnSpc>
              <a:spcBef>
                <a:spcPts val="0"/>
              </a:spcBef>
              <a:spcAft>
                <a:spcPts val="0"/>
              </a:spcAft>
              <a:buSzPts val="3200"/>
              <a:buChar char="●"/>
            </a:pPr>
            <a:r>
              <a:rPr lang="en-US" sz="3200"/>
              <a:t> Once deployed, the built-in camera will be used to identify food item.</a:t>
            </a:r>
            <a:endParaRPr sz="3200"/>
          </a:p>
          <a:p>
            <a:pPr indent="-203200" lvl="0" marL="342900" marR="6015" rtl="0" algn="l">
              <a:lnSpc>
                <a:spcPct val="100000"/>
              </a:lnSpc>
              <a:spcBef>
                <a:spcPts val="0"/>
              </a:spcBef>
              <a:spcAft>
                <a:spcPts val="0"/>
              </a:spcAft>
              <a:buSzPts val="3200"/>
              <a:buChar char="●"/>
            </a:pPr>
            <a:r>
              <a:rPr lang="en-US" sz="3200"/>
              <a:t> </a:t>
            </a:r>
            <a:r>
              <a:rPr lang="en-US" sz="3200"/>
              <a:t>Attached display will show camera feed, label given to food item, and performance metrics</a:t>
            </a:r>
            <a:endParaRPr sz="3200"/>
          </a:p>
        </p:txBody>
      </p:sp>
      <p:sp>
        <p:nvSpPr>
          <p:cNvPr id="88" name="Google Shape;88;p1"/>
          <p:cNvSpPr/>
          <p:nvPr/>
        </p:nvSpPr>
        <p:spPr>
          <a:xfrm>
            <a:off x="914050" y="14930675"/>
            <a:ext cx="12527400" cy="4923000"/>
          </a:xfrm>
          <a:prstGeom prst="rect">
            <a:avLst/>
          </a:prstGeom>
          <a:noFill/>
          <a:ln>
            <a:noFill/>
          </a:ln>
        </p:spPr>
        <p:txBody>
          <a:bodyPr anchorCtr="0" anchor="t" bIns="45000" lIns="90000" spcFirstLastPara="1" rIns="90000" wrap="square" tIns="45000">
            <a:noAutofit/>
          </a:bodyPr>
          <a:lstStyle/>
          <a:p>
            <a:pPr indent="0" lvl="0" marL="228600" marR="0" rtl="0" algn="ctr">
              <a:lnSpc>
                <a:spcPct val="100000"/>
              </a:lnSpc>
              <a:spcBef>
                <a:spcPts val="0"/>
              </a:spcBef>
              <a:spcAft>
                <a:spcPts val="0"/>
              </a:spcAft>
              <a:buNone/>
            </a:pPr>
            <a:r>
              <a:rPr b="1" i="0" lang="en-US" sz="4800" u="none" cap="none" strike="noStrike">
                <a:latin typeface="Arial"/>
                <a:ea typeface="Arial"/>
                <a:cs typeface="Arial"/>
                <a:sym typeface="Arial"/>
              </a:rPr>
              <a:t>Design</a:t>
            </a:r>
            <a:endParaRPr b="0" i="0" sz="4800" u="none" cap="none" strike="noStrike">
              <a:latin typeface="Arial"/>
              <a:ea typeface="Arial"/>
              <a:cs typeface="Arial"/>
              <a:sym typeface="Arial"/>
            </a:endParaRPr>
          </a:p>
          <a:p>
            <a:pPr indent="0" lvl="0" marL="228600" marR="0" rtl="0" algn="l">
              <a:lnSpc>
                <a:spcPct val="100000"/>
              </a:lnSpc>
              <a:spcBef>
                <a:spcPts val="0"/>
              </a:spcBef>
              <a:spcAft>
                <a:spcPts val="0"/>
              </a:spcAft>
              <a:buNone/>
            </a:pPr>
            <a:r>
              <a:rPr b="1" i="0" lang="en-US" sz="4000" u="none" cap="none" strike="noStrike">
                <a:latin typeface="Arial"/>
                <a:ea typeface="Arial"/>
                <a:cs typeface="Arial"/>
                <a:sym typeface="Arial"/>
              </a:rPr>
              <a:t>Hardware</a:t>
            </a:r>
            <a:endParaRPr b="0" i="0" sz="4000" u="none" cap="none" strike="noStrike">
              <a:latin typeface="Arial"/>
              <a:ea typeface="Arial"/>
              <a:cs typeface="Arial"/>
              <a:sym typeface="Arial"/>
            </a:endParaRPr>
          </a:p>
          <a:p>
            <a:pPr indent="-203200" lvl="0" marL="342900" marR="0" rtl="0" algn="l">
              <a:lnSpc>
                <a:spcPct val="100000"/>
              </a:lnSpc>
              <a:spcBef>
                <a:spcPts val="0"/>
              </a:spcBef>
              <a:spcAft>
                <a:spcPts val="0"/>
              </a:spcAft>
              <a:buClr>
                <a:srgbClr val="000000"/>
              </a:buClr>
              <a:buSzPts val="3200"/>
              <a:buFont typeface="Noto Sans Symbols"/>
              <a:buChar char="●"/>
            </a:pPr>
            <a:r>
              <a:rPr b="0" i="0" lang="en-US" sz="3200" u="none" cap="none" strike="noStrike">
                <a:latin typeface="Arial"/>
                <a:ea typeface="Arial"/>
                <a:cs typeface="Arial"/>
                <a:sym typeface="Arial"/>
              </a:rPr>
              <a:t> </a:t>
            </a:r>
            <a:r>
              <a:rPr b="1" i="0" lang="en-US" sz="3200" u="none" cap="none" strike="noStrike"/>
              <a:t>EVGA GeForce RTX 3080</a:t>
            </a:r>
            <a:r>
              <a:rPr b="0" i="0" lang="en-US" sz="3200" u="none" cap="none" strike="noStrike">
                <a:latin typeface="Arial"/>
                <a:ea typeface="Arial"/>
                <a:cs typeface="Arial"/>
                <a:sym typeface="Arial"/>
              </a:rPr>
              <a:t>: Training a Machine Learning model requires raw computing power. With the parallel processing capabilities of GPUs we are able to facilitate machine learning </a:t>
            </a:r>
            <a:r>
              <a:rPr lang="en-US" sz="3200"/>
              <a:t>parallelization</a:t>
            </a:r>
            <a:r>
              <a:rPr b="0" i="0" lang="en-US" sz="3200" u="none" cap="none" strike="noStrike">
                <a:latin typeface="Arial"/>
                <a:ea typeface="Arial"/>
                <a:cs typeface="Arial"/>
                <a:sym typeface="Arial"/>
              </a:rPr>
              <a:t> via GPU acceleration. </a:t>
            </a:r>
            <a:endParaRPr b="0" i="0" sz="3200" u="none" cap="none" strike="noStrike">
              <a:latin typeface="Arial"/>
              <a:ea typeface="Arial"/>
              <a:cs typeface="Arial"/>
              <a:sym typeface="Arial"/>
            </a:endParaRPr>
          </a:p>
          <a:p>
            <a:pPr indent="-203200" lvl="0" marL="342900" marR="0" rtl="0" algn="l">
              <a:lnSpc>
                <a:spcPct val="100000"/>
              </a:lnSpc>
              <a:spcBef>
                <a:spcPts val="0"/>
              </a:spcBef>
              <a:spcAft>
                <a:spcPts val="0"/>
              </a:spcAft>
              <a:buClr>
                <a:srgbClr val="000000"/>
              </a:buClr>
              <a:buSzPts val="3200"/>
              <a:buFont typeface="Noto Sans Symbols"/>
              <a:buChar char="●"/>
            </a:pPr>
            <a:r>
              <a:rPr lang="en-US" sz="3200"/>
              <a:t> </a:t>
            </a:r>
            <a:r>
              <a:rPr b="1" i="0" lang="en-US" sz="3200" u="none" cap="none" strike="noStrike"/>
              <a:t>Maxim MAX78000FTHR board</a:t>
            </a:r>
            <a:r>
              <a:rPr b="0" i="0" lang="en-US" sz="3200" u="none" cap="none" strike="noStrike">
                <a:latin typeface="Arial"/>
                <a:ea typeface="Arial"/>
                <a:cs typeface="Arial"/>
                <a:sym typeface="Arial"/>
              </a:rPr>
              <a:t>: Maxim’s ultra low-power board uses an Arm Cortex-M4 processor with an integrated Convolutional Neural Network accelerator.</a:t>
            </a:r>
            <a:endParaRPr b="0" i="0" sz="3200" u="none" cap="none" strike="noStrike">
              <a:latin typeface="Arial"/>
              <a:ea typeface="Arial"/>
              <a:cs typeface="Arial"/>
              <a:sym typeface="Arial"/>
            </a:endParaRPr>
          </a:p>
          <a:p>
            <a:pPr indent="-203200" lvl="0" marL="342900" marR="0" rtl="0" algn="l">
              <a:lnSpc>
                <a:spcPct val="100000"/>
              </a:lnSpc>
              <a:spcBef>
                <a:spcPts val="0"/>
              </a:spcBef>
              <a:spcAft>
                <a:spcPts val="0"/>
              </a:spcAft>
              <a:buClr>
                <a:srgbClr val="000000"/>
              </a:buClr>
              <a:buSzPts val="3200"/>
              <a:buFont typeface="Noto Sans Symbols"/>
              <a:buChar char="●"/>
            </a:pPr>
            <a:r>
              <a:rPr b="0" i="0" lang="en-US" sz="3200" u="none" cap="none" strike="noStrike">
                <a:latin typeface="Arial"/>
                <a:ea typeface="Arial"/>
                <a:cs typeface="Arial"/>
                <a:sym typeface="Arial"/>
              </a:rPr>
              <a:t> </a:t>
            </a:r>
            <a:r>
              <a:rPr b="1" i="0" lang="en-US" sz="3200" u="none" cap="none" strike="noStrike"/>
              <a:t>Adafruit 2.4" TFT LCD with Touchscreen</a:t>
            </a:r>
            <a:r>
              <a:rPr lang="en-US" sz="3200"/>
              <a:t>: LCD display that connects to board.</a:t>
            </a:r>
            <a:endParaRPr/>
          </a:p>
          <a:p>
            <a:pPr indent="0" lvl="0" marL="228600" marR="0" rtl="0" algn="l">
              <a:lnSpc>
                <a:spcPct val="100000"/>
              </a:lnSpc>
              <a:spcBef>
                <a:spcPts val="0"/>
              </a:spcBef>
              <a:spcAft>
                <a:spcPts val="0"/>
              </a:spcAft>
              <a:buNone/>
            </a:pPr>
            <a:r>
              <a:rPr b="1" i="0" lang="en-US" sz="4000" u="none" cap="none" strike="noStrike">
                <a:latin typeface="Arial"/>
                <a:ea typeface="Arial"/>
                <a:cs typeface="Arial"/>
                <a:sym typeface="Arial"/>
              </a:rPr>
              <a:t>Software</a:t>
            </a:r>
            <a:endParaRPr b="0" i="0" sz="4000" u="none" cap="none" strike="noStrike">
              <a:latin typeface="Arial"/>
              <a:ea typeface="Arial"/>
              <a:cs typeface="Arial"/>
              <a:sym typeface="Arial"/>
            </a:endParaRPr>
          </a:p>
          <a:p>
            <a:pPr indent="-203200" lvl="0" marL="342900" marR="3585410" rtl="0" algn="l">
              <a:lnSpc>
                <a:spcPct val="100000"/>
              </a:lnSpc>
              <a:spcBef>
                <a:spcPts val="0"/>
              </a:spcBef>
              <a:spcAft>
                <a:spcPts val="0"/>
              </a:spcAft>
              <a:buClr>
                <a:srgbClr val="000000"/>
              </a:buClr>
              <a:buSzPts val="3200"/>
              <a:buFont typeface="Noto Sans Symbols"/>
              <a:buChar char="●"/>
            </a:pPr>
            <a:r>
              <a:rPr b="0" i="0" lang="en-US" sz="3200" u="none" cap="none" strike="noStrike">
                <a:latin typeface="Arial"/>
                <a:ea typeface="Arial"/>
                <a:cs typeface="Arial"/>
                <a:sym typeface="Arial"/>
              </a:rPr>
              <a:t> </a:t>
            </a:r>
            <a:r>
              <a:rPr b="1" i="0" lang="en-US" sz="3200" u="none" cap="none" strike="noStrike"/>
              <a:t>Pytorch</a:t>
            </a:r>
            <a:r>
              <a:rPr b="0" i="0" lang="en-US" sz="3200" u="none" cap="none" strike="noStrike">
                <a:latin typeface="Arial"/>
                <a:ea typeface="Arial"/>
                <a:cs typeface="Arial"/>
                <a:sym typeface="Arial"/>
              </a:rPr>
              <a:t>: Open source deep learning framework used to develop models.</a:t>
            </a:r>
            <a:endParaRPr b="0" i="0" sz="3200" u="none" cap="none" strike="noStrike">
              <a:latin typeface="Arial"/>
              <a:ea typeface="Arial"/>
              <a:cs typeface="Arial"/>
              <a:sym typeface="Arial"/>
            </a:endParaRPr>
          </a:p>
          <a:p>
            <a:pPr indent="-203200" lvl="0" marL="342900" marR="3585410" rtl="0" algn="l">
              <a:lnSpc>
                <a:spcPct val="100000"/>
              </a:lnSpc>
              <a:spcBef>
                <a:spcPts val="0"/>
              </a:spcBef>
              <a:spcAft>
                <a:spcPts val="0"/>
              </a:spcAft>
              <a:buClr>
                <a:srgbClr val="000000"/>
              </a:buClr>
              <a:buSzPts val="3200"/>
              <a:buFont typeface="Noto Sans Symbols"/>
              <a:buChar char="●"/>
            </a:pPr>
            <a:r>
              <a:rPr b="0" i="0" lang="en-US" sz="3200" u="none" cap="none" strike="noStrike">
                <a:latin typeface="Arial"/>
                <a:ea typeface="Arial"/>
                <a:cs typeface="Arial"/>
                <a:sym typeface="Arial"/>
              </a:rPr>
              <a:t> </a:t>
            </a:r>
            <a:r>
              <a:rPr b="1" i="0" lang="en-US" sz="3200" u="none" cap="none" strike="noStrike"/>
              <a:t>Conda</a:t>
            </a:r>
            <a:r>
              <a:rPr b="0" i="0" lang="en-US" sz="3200" u="none" cap="none" strike="noStrike">
                <a:latin typeface="Arial"/>
                <a:ea typeface="Arial"/>
                <a:cs typeface="Arial"/>
                <a:sym typeface="Arial"/>
              </a:rPr>
              <a:t>: Open source package and environment management system.</a:t>
            </a:r>
            <a:endParaRPr b="0" i="0" sz="3200" u="none" cap="none" strike="noStrike">
              <a:latin typeface="Arial"/>
              <a:ea typeface="Arial"/>
              <a:cs typeface="Arial"/>
              <a:sym typeface="Arial"/>
            </a:endParaRPr>
          </a:p>
          <a:p>
            <a:pPr indent="-203200" lvl="0" marL="342900" marR="3585410" rtl="0" algn="l">
              <a:lnSpc>
                <a:spcPct val="100000"/>
              </a:lnSpc>
              <a:spcBef>
                <a:spcPts val="0"/>
              </a:spcBef>
              <a:spcAft>
                <a:spcPts val="0"/>
              </a:spcAft>
              <a:buClr>
                <a:srgbClr val="000000"/>
              </a:buClr>
              <a:buSzPts val="3200"/>
              <a:buFont typeface="Noto Sans Symbols"/>
              <a:buChar char="●"/>
            </a:pPr>
            <a:r>
              <a:rPr b="0" i="0" lang="en-US" sz="3200" u="none" cap="none" strike="noStrike">
                <a:latin typeface="Arial"/>
                <a:ea typeface="Arial"/>
                <a:cs typeface="Arial"/>
                <a:sym typeface="Arial"/>
              </a:rPr>
              <a:t> </a:t>
            </a:r>
            <a:r>
              <a:rPr b="1" i="0" lang="en-US" sz="3200" u="none" cap="none" strike="noStrike"/>
              <a:t>OpenCV</a:t>
            </a:r>
            <a:r>
              <a:rPr b="0" i="0" lang="en-US" sz="3200" u="none" cap="none" strike="noStrike">
                <a:latin typeface="Arial"/>
                <a:ea typeface="Arial"/>
                <a:cs typeface="Arial"/>
                <a:sym typeface="Arial"/>
              </a:rPr>
              <a:t>: library focu</a:t>
            </a:r>
            <a:r>
              <a:rPr lang="en-US" sz="3200"/>
              <a:t>sed on real-time computer vision applications.</a:t>
            </a:r>
            <a:endParaRPr b="0" i="0" sz="3200" u="none" cap="none" strike="noStrike">
              <a:latin typeface="Arial"/>
              <a:ea typeface="Arial"/>
              <a:cs typeface="Arial"/>
              <a:sym typeface="Arial"/>
            </a:endParaRPr>
          </a:p>
          <a:p>
            <a:pPr indent="-203200" lvl="0" marL="342900" marR="3585410" rtl="0" algn="l">
              <a:lnSpc>
                <a:spcPct val="100000"/>
              </a:lnSpc>
              <a:spcBef>
                <a:spcPts val="0"/>
              </a:spcBef>
              <a:spcAft>
                <a:spcPts val="0"/>
              </a:spcAft>
              <a:buClr>
                <a:srgbClr val="000000"/>
              </a:buClr>
              <a:buSzPts val="3200"/>
              <a:buFont typeface="Noto Sans Symbols"/>
              <a:buChar char="●"/>
            </a:pPr>
            <a:r>
              <a:rPr b="0" i="0" lang="en-US" sz="3200" u="none" cap="none" strike="noStrike">
                <a:latin typeface="Arial"/>
                <a:ea typeface="Arial"/>
                <a:cs typeface="Arial"/>
                <a:sym typeface="Arial"/>
              </a:rPr>
              <a:t> </a:t>
            </a:r>
            <a:r>
              <a:rPr b="1" i="0" lang="en-US" sz="3200" u="none" cap="none" strike="noStrike"/>
              <a:t>Ubuntu</a:t>
            </a:r>
            <a:r>
              <a:rPr b="0" i="0" lang="en-US" sz="3200" u="none" cap="none" strike="noStrike">
                <a:latin typeface="Arial"/>
                <a:ea typeface="Arial"/>
                <a:cs typeface="Arial"/>
                <a:sym typeface="Arial"/>
              </a:rPr>
              <a:t>: Open source operating system on Linux used to run the model training.</a:t>
            </a:r>
            <a:endParaRPr b="0" i="0" sz="3200" u="none" cap="none" strike="noStrike">
              <a:latin typeface="Arial"/>
              <a:ea typeface="Arial"/>
              <a:cs typeface="Arial"/>
              <a:sym typeface="Arial"/>
            </a:endParaRPr>
          </a:p>
          <a:p>
            <a:pPr indent="-203200" lvl="0" marL="342900" marR="3585410" rtl="0" algn="l">
              <a:lnSpc>
                <a:spcPct val="100000"/>
              </a:lnSpc>
              <a:spcBef>
                <a:spcPts val="0"/>
              </a:spcBef>
              <a:spcAft>
                <a:spcPts val="0"/>
              </a:spcAft>
              <a:buClr>
                <a:srgbClr val="000000"/>
              </a:buClr>
              <a:buSzPts val="3200"/>
              <a:buFont typeface="Noto Sans Symbols"/>
              <a:buChar char="●"/>
            </a:pPr>
            <a:r>
              <a:rPr b="0" i="0" lang="en-US" sz="3200" u="none" cap="none" strike="noStrike">
                <a:latin typeface="Arial"/>
                <a:ea typeface="Arial"/>
                <a:cs typeface="Arial"/>
                <a:sym typeface="Arial"/>
              </a:rPr>
              <a:t> </a:t>
            </a:r>
            <a:r>
              <a:rPr b="1" i="0" lang="en-US" sz="3200" u="none" cap="none" strike="noStrike"/>
              <a:t>Eclipse</a:t>
            </a:r>
            <a:r>
              <a:rPr b="0" i="0" lang="en-US" sz="3200" u="none" cap="none" strike="noStrike">
                <a:latin typeface="Arial"/>
                <a:ea typeface="Arial"/>
                <a:cs typeface="Arial"/>
                <a:sym typeface="Arial"/>
              </a:rPr>
              <a:t>: A</a:t>
            </a:r>
            <a:r>
              <a:rPr lang="en-US" sz="3200"/>
              <a:t>n integrated development </a:t>
            </a:r>
            <a:r>
              <a:rPr lang="en-US" sz="3200"/>
              <a:t>environment</a:t>
            </a:r>
            <a:r>
              <a:rPr lang="en-US" sz="3200"/>
              <a:t> used to debug C code that will run on MAX78000FTHR board.</a:t>
            </a:r>
            <a:endParaRPr b="0" i="0" sz="3200" u="none" cap="none" strike="noStrike">
              <a:latin typeface="Arial"/>
              <a:ea typeface="Arial"/>
              <a:cs typeface="Arial"/>
              <a:sym typeface="Arial"/>
            </a:endParaRPr>
          </a:p>
          <a:p>
            <a:pPr indent="-203200" lvl="0" marL="342900" marR="3585410" rtl="0" algn="l">
              <a:lnSpc>
                <a:spcPct val="100000"/>
              </a:lnSpc>
              <a:spcBef>
                <a:spcPts val="0"/>
              </a:spcBef>
              <a:spcAft>
                <a:spcPts val="0"/>
              </a:spcAft>
              <a:buClr>
                <a:srgbClr val="000000"/>
              </a:buClr>
              <a:buSzPts val="3200"/>
              <a:buFont typeface="Noto Sans Symbols"/>
              <a:buChar char="●"/>
            </a:pPr>
            <a:r>
              <a:rPr b="0" i="0" lang="en-US" sz="3200" u="none" cap="none" strike="noStrike">
                <a:latin typeface="Arial"/>
                <a:ea typeface="Arial"/>
                <a:cs typeface="Arial"/>
                <a:sym typeface="Arial"/>
              </a:rPr>
              <a:t> </a:t>
            </a:r>
            <a:r>
              <a:rPr b="1" i="0" lang="en-US" sz="3200" u="none" cap="none" strike="noStrike"/>
              <a:t>Imageio</a:t>
            </a:r>
            <a:r>
              <a:rPr b="0" i="0" lang="en-US" sz="3200" u="none" cap="none" strike="noStrike">
                <a:latin typeface="Arial"/>
                <a:ea typeface="Arial"/>
                <a:cs typeface="Arial"/>
                <a:sym typeface="Arial"/>
              </a:rPr>
              <a:t>: Python library that provides easy </a:t>
            </a:r>
            <a:r>
              <a:rPr lang="en-US" sz="3200"/>
              <a:t>interface to read and write wide range of image data.</a:t>
            </a:r>
            <a:endParaRPr b="0" i="0" sz="3200" u="none" cap="none" strike="noStrike">
              <a:latin typeface="Arial"/>
              <a:ea typeface="Arial"/>
              <a:cs typeface="Arial"/>
              <a:sym typeface="Arial"/>
            </a:endParaRPr>
          </a:p>
          <a:p>
            <a:pPr indent="-203200" lvl="0" marL="342900" marR="3585410" rtl="0" algn="l">
              <a:lnSpc>
                <a:spcPct val="100000"/>
              </a:lnSpc>
              <a:spcBef>
                <a:spcPts val="0"/>
              </a:spcBef>
              <a:spcAft>
                <a:spcPts val="0"/>
              </a:spcAft>
              <a:buSzPts val="3200"/>
              <a:buChar char="●"/>
            </a:pPr>
            <a:r>
              <a:rPr lang="en-US" sz="3200"/>
              <a:t> </a:t>
            </a:r>
            <a:r>
              <a:rPr b="1" lang="en-US" sz="3200"/>
              <a:t>Nvidia CUDA</a:t>
            </a:r>
            <a:r>
              <a:rPr lang="en-US" sz="3200"/>
              <a:t>: A parallel computing platform and programing model developed for general computing on NVIDIA GPUs.</a:t>
            </a:r>
            <a:endParaRPr sz="3200"/>
          </a:p>
        </p:txBody>
      </p:sp>
      <p:pic>
        <p:nvPicPr>
          <p:cNvPr id="89" name="Google Shape;89;p1"/>
          <p:cNvPicPr preferRelativeResize="0"/>
          <p:nvPr/>
        </p:nvPicPr>
        <p:blipFill rotWithShape="1">
          <a:blip r:embed="rId5">
            <a:alphaModFix/>
          </a:blip>
          <a:srcRect b="0" l="0" r="0" t="0"/>
          <a:stretch/>
        </p:blipFill>
        <p:spPr>
          <a:xfrm>
            <a:off x="9418320" y="21579841"/>
            <a:ext cx="1828800" cy="1828800"/>
          </a:xfrm>
          <a:prstGeom prst="rect">
            <a:avLst/>
          </a:prstGeom>
          <a:noFill/>
          <a:ln>
            <a:noFill/>
          </a:ln>
        </p:spPr>
      </p:pic>
      <p:pic>
        <p:nvPicPr>
          <p:cNvPr id="90" name="Google Shape;90;p1"/>
          <p:cNvPicPr preferRelativeResize="0"/>
          <p:nvPr/>
        </p:nvPicPr>
        <p:blipFill rotWithShape="1">
          <a:blip r:embed="rId6">
            <a:alphaModFix/>
          </a:blip>
          <a:srcRect b="0" l="0" r="0" t="0"/>
          <a:stretch/>
        </p:blipFill>
        <p:spPr>
          <a:xfrm>
            <a:off x="11230560" y="23119080"/>
            <a:ext cx="2286000" cy="2286000"/>
          </a:xfrm>
          <a:prstGeom prst="rect">
            <a:avLst/>
          </a:prstGeom>
          <a:noFill/>
          <a:ln>
            <a:noFill/>
          </a:ln>
        </p:spPr>
      </p:pic>
      <p:pic>
        <p:nvPicPr>
          <p:cNvPr id="91" name="Google Shape;91;p1"/>
          <p:cNvPicPr preferRelativeResize="0"/>
          <p:nvPr/>
        </p:nvPicPr>
        <p:blipFill rotWithShape="1">
          <a:blip r:embed="rId7">
            <a:alphaModFix/>
          </a:blip>
          <a:srcRect b="0" l="0" r="0" t="0"/>
          <a:stretch/>
        </p:blipFill>
        <p:spPr>
          <a:xfrm>
            <a:off x="9509760" y="27057600"/>
            <a:ext cx="3657600" cy="740520"/>
          </a:xfrm>
          <a:prstGeom prst="rect">
            <a:avLst/>
          </a:prstGeom>
          <a:noFill/>
          <a:ln>
            <a:noFill/>
          </a:ln>
        </p:spPr>
      </p:pic>
      <p:pic>
        <p:nvPicPr>
          <p:cNvPr id="92" name="Google Shape;92;p1"/>
          <p:cNvPicPr preferRelativeResize="0"/>
          <p:nvPr/>
        </p:nvPicPr>
        <p:blipFill rotWithShape="1">
          <a:blip r:embed="rId8">
            <a:alphaModFix/>
          </a:blip>
          <a:srcRect b="0" l="0" r="0" t="0"/>
          <a:stretch/>
        </p:blipFill>
        <p:spPr>
          <a:xfrm>
            <a:off x="9509760" y="23408641"/>
            <a:ext cx="1828800" cy="1828800"/>
          </a:xfrm>
          <a:prstGeom prst="rect">
            <a:avLst/>
          </a:prstGeom>
          <a:noFill/>
          <a:ln>
            <a:noFill/>
          </a:ln>
        </p:spPr>
      </p:pic>
      <p:pic>
        <p:nvPicPr>
          <p:cNvPr id="93" name="Google Shape;93;p1"/>
          <p:cNvPicPr preferRelativeResize="0"/>
          <p:nvPr/>
        </p:nvPicPr>
        <p:blipFill rotWithShape="1">
          <a:blip r:embed="rId9">
            <a:alphaModFix/>
          </a:blip>
          <a:srcRect b="0" l="0" r="0" t="0"/>
          <a:stretch/>
        </p:blipFill>
        <p:spPr>
          <a:xfrm>
            <a:off x="9235440" y="25274159"/>
            <a:ext cx="2286000" cy="1700640"/>
          </a:xfrm>
          <a:prstGeom prst="rect">
            <a:avLst/>
          </a:prstGeom>
          <a:noFill/>
          <a:ln>
            <a:noFill/>
          </a:ln>
        </p:spPr>
      </p:pic>
      <p:pic>
        <p:nvPicPr>
          <p:cNvPr id="94" name="Google Shape;94;p1"/>
          <p:cNvPicPr preferRelativeResize="0"/>
          <p:nvPr/>
        </p:nvPicPr>
        <p:blipFill rotWithShape="1">
          <a:blip r:embed="rId10">
            <a:alphaModFix/>
          </a:blip>
          <a:srcRect b="0" l="0" r="0" t="0"/>
          <a:stretch/>
        </p:blipFill>
        <p:spPr>
          <a:xfrm>
            <a:off x="18914400" y="4622400"/>
            <a:ext cx="7552440" cy="2285640"/>
          </a:xfrm>
          <a:prstGeom prst="rect">
            <a:avLst/>
          </a:prstGeom>
          <a:noFill/>
          <a:ln>
            <a:noFill/>
          </a:ln>
        </p:spPr>
      </p:pic>
      <p:sp>
        <p:nvSpPr>
          <p:cNvPr id="95" name="Google Shape;95;p1"/>
          <p:cNvSpPr/>
          <p:nvPr/>
        </p:nvSpPr>
        <p:spPr>
          <a:xfrm>
            <a:off x="161280" y="1064160"/>
            <a:ext cx="27270300" cy="1508400"/>
          </a:xfrm>
          <a:prstGeom prst="rect">
            <a:avLst/>
          </a:prstGeom>
          <a:noFill/>
          <a:ln>
            <a:noFill/>
          </a:ln>
          <a:effectLst>
            <a:outerShdw dir="2700000" dist="37674">
              <a:srgbClr val="E7E6E6">
                <a:alpha val="40000"/>
              </a:srgbClr>
            </a:outerShdw>
          </a:effectLst>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b="1" i="0" lang="en-US" sz="11000" u="sng" cap="none" strike="noStrike">
                <a:solidFill>
                  <a:srgbClr val="FF8000"/>
                </a:solidFill>
                <a:latin typeface="Arial"/>
                <a:ea typeface="Arial"/>
                <a:cs typeface="Arial"/>
                <a:sym typeface="Arial"/>
              </a:rPr>
              <a:t>Food Detection System</a:t>
            </a:r>
            <a:endParaRPr b="0" i="0" sz="11000" u="sng" cap="none" strike="noStrike">
              <a:solidFill>
                <a:srgbClr val="FF8000"/>
              </a:solidFill>
              <a:latin typeface="Arial"/>
              <a:ea typeface="Arial"/>
              <a:cs typeface="Arial"/>
              <a:sym typeface="Arial"/>
            </a:endParaRPr>
          </a:p>
        </p:txBody>
      </p:sp>
      <p:pic>
        <p:nvPicPr>
          <p:cNvPr id="96" name="Google Shape;96;p1"/>
          <p:cNvPicPr preferRelativeResize="0"/>
          <p:nvPr/>
        </p:nvPicPr>
        <p:blipFill rotWithShape="1">
          <a:blip r:embed="rId11">
            <a:alphaModFix/>
          </a:blip>
          <a:srcRect b="0" l="0" r="0" t="0"/>
          <a:stretch/>
        </p:blipFill>
        <p:spPr>
          <a:xfrm>
            <a:off x="1563120" y="4478400"/>
            <a:ext cx="6885000" cy="2742840"/>
          </a:xfrm>
          <a:prstGeom prst="rect">
            <a:avLst/>
          </a:prstGeom>
          <a:noFill/>
          <a:ln>
            <a:noFill/>
          </a:ln>
        </p:spPr>
      </p:pic>
      <p:sp>
        <p:nvSpPr>
          <p:cNvPr id="97" name="Google Shape;97;p1"/>
          <p:cNvSpPr/>
          <p:nvPr/>
        </p:nvSpPr>
        <p:spPr>
          <a:xfrm>
            <a:off x="8412480" y="4528800"/>
            <a:ext cx="10607100" cy="28245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3200" u="none" cap="none" strike="noStrike">
                <a:latin typeface="Arial"/>
                <a:ea typeface="Arial"/>
                <a:cs typeface="Arial"/>
                <a:sym typeface="Arial"/>
              </a:rPr>
              <a:t>EE/CE 4488 / Summer 2021</a:t>
            </a:r>
            <a:endParaRPr b="0" i="0" sz="3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n-US" sz="3200" u="none" cap="none" strike="noStrike">
                <a:latin typeface="Arial"/>
                <a:ea typeface="Arial"/>
                <a:cs typeface="Arial"/>
                <a:sym typeface="Arial"/>
              </a:rPr>
              <a:t>Department of </a:t>
            </a:r>
            <a:endParaRPr b="0" i="0" sz="3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n-US" sz="3200" u="none" cap="none" strike="noStrike">
                <a:latin typeface="Arial"/>
                <a:ea typeface="Arial"/>
                <a:cs typeface="Arial"/>
                <a:sym typeface="Arial"/>
              </a:rPr>
              <a:t>Erik Jonsson School of Engineering &amp; Computer Science</a:t>
            </a:r>
            <a:endParaRPr b="0" i="0" sz="3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n-US" sz="3200" u="none" cap="none" strike="noStrike">
                <a:latin typeface="Arial"/>
                <a:ea typeface="Arial"/>
                <a:cs typeface="Arial"/>
                <a:sym typeface="Arial"/>
              </a:rPr>
              <a:t>The University of Texas at Dallas</a:t>
            </a:r>
            <a:endParaRPr b="0" i="0" sz="3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n-US" sz="3200" u="none" cap="none" strike="noStrike">
                <a:latin typeface="Arial"/>
                <a:ea typeface="Arial"/>
                <a:cs typeface="Arial"/>
                <a:sym typeface="Arial"/>
              </a:rPr>
              <a:t>Richardson, TX 75080, USA</a:t>
            </a:r>
            <a:endParaRPr b="0" i="0" sz="3200" u="none" cap="none" strike="noStrike">
              <a:latin typeface="Arial"/>
              <a:ea typeface="Arial"/>
              <a:cs typeface="Arial"/>
              <a:sym typeface="Arial"/>
            </a:endParaRPr>
          </a:p>
        </p:txBody>
      </p:sp>
      <p:pic>
        <p:nvPicPr>
          <p:cNvPr id="98" name="Google Shape;98;p1"/>
          <p:cNvPicPr preferRelativeResize="0"/>
          <p:nvPr/>
        </p:nvPicPr>
        <p:blipFill rotWithShape="1">
          <a:blip r:embed="rId12">
            <a:alphaModFix/>
          </a:blip>
          <a:srcRect b="60691" l="7526" r="7568" t="17870"/>
          <a:stretch/>
        </p:blipFill>
        <p:spPr>
          <a:xfrm>
            <a:off x="14377523" y="25950322"/>
            <a:ext cx="10532748" cy="3441301"/>
          </a:xfrm>
          <a:prstGeom prst="rect">
            <a:avLst/>
          </a:prstGeom>
          <a:noFill/>
          <a:ln>
            <a:noFill/>
          </a:ln>
        </p:spPr>
      </p:pic>
      <p:pic>
        <p:nvPicPr>
          <p:cNvPr id="99" name="Google Shape;99;p1"/>
          <p:cNvPicPr preferRelativeResize="0"/>
          <p:nvPr/>
        </p:nvPicPr>
        <p:blipFill>
          <a:blip r:embed="rId13">
            <a:alphaModFix/>
          </a:blip>
          <a:stretch>
            <a:fillRect/>
          </a:stretch>
        </p:blipFill>
        <p:spPr>
          <a:xfrm>
            <a:off x="10881350" y="27874763"/>
            <a:ext cx="1828797" cy="1821659"/>
          </a:xfrm>
          <a:prstGeom prst="rect">
            <a:avLst/>
          </a:prstGeom>
          <a:noFill/>
          <a:ln>
            <a:noFill/>
          </a:ln>
        </p:spPr>
      </p:pic>
      <p:sp>
        <p:nvSpPr>
          <p:cNvPr id="100" name="Google Shape;100;p1"/>
          <p:cNvSpPr txBox="1"/>
          <p:nvPr/>
        </p:nvSpPr>
        <p:spPr>
          <a:xfrm>
            <a:off x="14014075" y="29365075"/>
            <a:ext cx="125031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700"/>
              <a:t>Fig 1.: Maxim MAX78000FTHR board. </a:t>
            </a:r>
            <a:r>
              <a:rPr lang="en-US" sz="2700"/>
              <a:t>Highlighted</a:t>
            </a:r>
            <a:r>
              <a:rPr lang="en-US" sz="2700"/>
              <a:t> in red is the built-in camera</a:t>
            </a:r>
            <a:endParaRPr sz="2700"/>
          </a:p>
        </p:txBody>
      </p:sp>
      <p:sp>
        <p:nvSpPr>
          <p:cNvPr id="101" name="Google Shape;101;p1"/>
          <p:cNvSpPr/>
          <p:nvPr/>
        </p:nvSpPr>
        <p:spPr>
          <a:xfrm>
            <a:off x="19370750" y="28369350"/>
            <a:ext cx="866400" cy="8325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 name="Google Shape;102;p1"/>
          <p:cNvCxnSpPr/>
          <p:nvPr/>
        </p:nvCxnSpPr>
        <p:spPr>
          <a:xfrm>
            <a:off x="14377523" y="25765972"/>
            <a:ext cx="10532700" cy="0"/>
          </a:xfrm>
          <a:prstGeom prst="straightConnector1">
            <a:avLst/>
          </a:prstGeom>
          <a:noFill/>
          <a:ln cap="flat" cmpd="sng" w="38100">
            <a:solidFill>
              <a:schemeClr val="dk2"/>
            </a:solidFill>
            <a:prstDash val="solid"/>
            <a:round/>
            <a:headEnd len="med" w="med" type="none"/>
            <a:tailEnd len="med" w="med" type="none"/>
          </a:ln>
        </p:spPr>
      </p:cxnSp>
      <p:cxnSp>
        <p:nvCxnSpPr>
          <p:cNvPr id="103" name="Google Shape;103;p1"/>
          <p:cNvCxnSpPr/>
          <p:nvPr/>
        </p:nvCxnSpPr>
        <p:spPr>
          <a:xfrm>
            <a:off x="14377525" y="25653175"/>
            <a:ext cx="0" cy="225600"/>
          </a:xfrm>
          <a:prstGeom prst="straightConnector1">
            <a:avLst/>
          </a:prstGeom>
          <a:noFill/>
          <a:ln cap="flat" cmpd="sng" w="38100">
            <a:solidFill>
              <a:schemeClr val="dk2"/>
            </a:solidFill>
            <a:prstDash val="solid"/>
            <a:round/>
            <a:headEnd len="med" w="med" type="none"/>
            <a:tailEnd len="med" w="med" type="none"/>
          </a:ln>
        </p:spPr>
      </p:cxnSp>
      <p:cxnSp>
        <p:nvCxnSpPr>
          <p:cNvPr id="104" name="Google Shape;104;p1"/>
          <p:cNvCxnSpPr/>
          <p:nvPr/>
        </p:nvCxnSpPr>
        <p:spPr>
          <a:xfrm>
            <a:off x="24910275" y="25653175"/>
            <a:ext cx="0" cy="225600"/>
          </a:xfrm>
          <a:prstGeom prst="straightConnector1">
            <a:avLst/>
          </a:prstGeom>
          <a:noFill/>
          <a:ln cap="flat" cmpd="sng" w="38100">
            <a:solidFill>
              <a:schemeClr val="dk2"/>
            </a:solidFill>
            <a:prstDash val="solid"/>
            <a:round/>
            <a:headEnd len="med" w="med" type="none"/>
            <a:tailEnd len="med" w="med" type="none"/>
          </a:ln>
        </p:spPr>
      </p:cxnSp>
      <p:sp>
        <p:nvSpPr>
          <p:cNvPr id="105" name="Google Shape;105;p1"/>
          <p:cNvSpPr txBox="1"/>
          <p:nvPr/>
        </p:nvSpPr>
        <p:spPr>
          <a:xfrm>
            <a:off x="19118150" y="25237438"/>
            <a:ext cx="1119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t>7cm</a:t>
            </a:r>
            <a:endParaRPr sz="3000"/>
          </a:p>
        </p:txBody>
      </p:sp>
      <p:cxnSp>
        <p:nvCxnSpPr>
          <p:cNvPr id="106" name="Google Shape;106;p1"/>
          <p:cNvCxnSpPr/>
          <p:nvPr/>
        </p:nvCxnSpPr>
        <p:spPr>
          <a:xfrm rot="10800000">
            <a:off x="25054025" y="25950300"/>
            <a:ext cx="3300" cy="3421800"/>
          </a:xfrm>
          <a:prstGeom prst="straightConnector1">
            <a:avLst/>
          </a:prstGeom>
          <a:noFill/>
          <a:ln cap="flat" cmpd="sng" w="38100">
            <a:solidFill>
              <a:schemeClr val="dk2"/>
            </a:solidFill>
            <a:prstDash val="solid"/>
            <a:round/>
            <a:headEnd len="med" w="med" type="none"/>
            <a:tailEnd len="med" w="med" type="none"/>
          </a:ln>
        </p:spPr>
      </p:cxnSp>
      <p:cxnSp>
        <p:nvCxnSpPr>
          <p:cNvPr id="107" name="Google Shape;107;p1"/>
          <p:cNvCxnSpPr/>
          <p:nvPr/>
        </p:nvCxnSpPr>
        <p:spPr>
          <a:xfrm>
            <a:off x="25055675" y="25824600"/>
            <a:ext cx="0" cy="225600"/>
          </a:xfrm>
          <a:prstGeom prst="straightConnector1">
            <a:avLst/>
          </a:prstGeom>
          <a:noFill/>
          <a:ln cap="flat" cmpd="sng" w="38100">
            <a:solidFill>
              <a:schemeClr val="dk2"/>
            </a:solidFill>
            <a:prstDash val="solid"/>
            <a:round/>
            <a:headEnd len="med" w="med" type="none"/>
            <a:tailEnd len="med" w="med" type="none"/>
          </a:ln>
        </p:spPr>
      </p:cxnSp>
      <p:cxnSp>
        <p:nvCxnSpPr>
          <p:cNvPr id="108" name="Google Shape;108;p1"/>
          <p:cNvCxnSpPr/>
          <p:nvPr/>
        </p:nvCxnSpPr>
        <p:spPr>
          <a:xfrm>
            <a:off x="25055675" y="29270650"/>
            <a:ext cx="0" cy="225600"/>
          </a:xfrm>
          <a:prstGeom prst="straightConnector1">
            <a:avLst/>
          </a:prstGeom>
          <a:noFill/>
          <a:ln cap="flat" cmpd="sng" w="38100">
            <a:solidFill>
              <a:schemeClr val="dk2"/>
            </a:solidFill>
            <a:prstDash val="solid"/>
            <a:round/>
            <a:headEnd len="med" w="med" type="none"/>
            <a:tailEnd len="med" w="med" type="none"/>
          </a:ln>
        </p:spPr>
      </p:cxnSp>
      <p:sp>
        <p:nvSpPr>
          <p:cNvPr id="109" name="Google Shape;109;p1"/>
          <p:cNvSpPr txBox="1"/>
          <p:nvPr/>
        </p:nvSpPr>
        <p:spPr>
          <a:xfrm>
            <a:off x="25020275" y="27337175"/>
            <a:ext cx="1236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t>2.2</a:t>
            </a:r>
            <a:r>
              <a:rPr lang="en-US" sz="3000"/>
              <a:t>cm</a:t>
            </a:r>
            <a:endParaRPr sz="3000"/>
          </a:p>
        </p:txBody>
      </p:sp>
      <p:pic>
        <p:nvPicPr>
          <p:cNvPr id="110" name="Google Shape;110;p1"/>
          <p:cNvPicPr preferRelativeResize="0"/>
          <p:nvPr/>
        </p:nvPicPr>
        <p:blipFill>
          <a:blip r:embed="rId14">
            <a:alphaModFix/>
          </a:blip>
          <a:stretch>
            <a:fillRect/>
          </a:stretch>
        </p:blipFill>
        <p:spPr>
          <a:xfrm flipH="1">
            <a:off x="4928000" y="1303785"/>
            <a:ext cx="866400" cy="1029130"/>
          </a:xfrm>
          <a:prstGeom prst="rect">
            <a:avLst/>
          </a:prstGeom>
          <a:noFill/>
          <a:ln>
            <a:noFill/>
          </a:ln>
        </p:spPr>
      </p:pic>
      <p:pic>
        <p:nvPicPr>
          <p:cNvPr id="111" name="Google Shape;111;p1"/>
          <p:cNvPicPr preferRelativeResize="0"/>
          <p:nvPr/>
        </p:nvPicPr>
        <p:blipFill>
          <a:blip r:embed="rId14">
            <a:alphaModFix/>
          </a:blip>
          <a:stretch>
            <a:fillRect/>
          </a:stretch>
        </p:blipFill>
        <p:spPr>
          <a:xfrm>
            <a:off x="21774250" y="1303785"/>
            <a:ext cx="866400" cy="10291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2014-11-25T01:54:59Z</dcterms:created>
  <dc:creator>exf110430</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UTD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