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EB Garamon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b42o1uYfRWWVpv+SIuKPwAVMG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EBGaramond-bold.fntdata"/><Relationship Id="rId21" Type="http://schemas.openxmlformats.org/officeDocument/2006/relationships/font" Target="fonts/EBGaramond-regular.fntdata"/><Relationship Id="rId24" Type="http://schemas.openxmlformats.org/officeDocument/2006/relationships/font" Target="fonts/EBGaramond-boldItalic.fntdata"/><Relationship Id="rId23" Type="http://schemas.openxmlformats.org/officeDocument/2006/relationships/font" Target="fonts/EBGaramon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747b7ac54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747b7ac54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e747b7ac54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14" name="Shape 14"/>
        <p:cNvGrpSpPr/>
        <p:nvPr/>
      </p:nvGrpSpPr>
      <p:grpSpPr>
        <a:xfrm>
          <a:off x="0" y="0"/>
          <a:ext cx="0" cy="0"/>
          <a:chOff x="0" y="0"/>
          <a:chExt cx="0" cy="0"/>
        </a:xfrm>
      </p:grpSpPr>
      <p:sp>
        <p:nvSpPr>
          <p:cNvPr id="15" name="Google Shape;15;p17"/>
          <p:cNvSpPr/>
          <p:nvPr/>
        </p:nvSpPr>
        <p:spPr>
          <a:xfrm>
            <a:off x="0" y="0"/>
            <a:ext cx="12192000" cy="6858000"/>
          </a:xfrm>
          <a:prstGeom prst="rect">
            <a:avLst/>
          </a:prstGeom>
          <a:solidFill>
            <a:srgbClr val="E470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17"/>
          <p:cNvSpPr txBox="1"/>
          <p:nvPr>
            <p:ph type="ctrTitle"/>
          </p:nvPr>
        </p:nvSpPr>
        <p:spPr>
          <a:xfrm>
            <a:off x="6026045" y="944380"/>
            <a:ext cx="5364197" cy="256558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800"/>
              <a:buFont typeface="EB Garamond"/>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6026046" y="3602037"/>
            <a:ext cx="5364196" cy="2558919"/>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2400"/>
              <a:buFont typeface="Arial"/>
              <a:buNone/>
              <a:defRPr b="0" i="0" sz="2400" u="none" cap="none" strike="noStrike">
                <a:solidFill>
                  <a:schemeClr val="lt1"/>
                </a:solidFill>
                <a:latin typeface="EB Garamond"/>
                <a:ea typeface="EB Garamond"/>
                <a:cs typeface="EB Garamond"/>
                <a:sym typeface="EB Garamond"/>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EB Garamond"/>
                <a:ea typeface="EB Garamond"/>
                <a:cs typeface="EB Garamond"/>
                <a:sym typeface="EB Garamond"/>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EB Garamond"/>
                <a:ea typeface="EB Garamond"/>
                <a:cs typeface="EB Garamond"/>
                <a:sym typeface="EB Garamond"/>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EB Garamond"/>
                <a:ea typeface="EB Garamond"/>
                <a:cs typeface="EB Garamond"/>
                <a:sym typeface="EB Garamond"/>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EB Garamond"/>
                <a:ea typeface="EB Garamond"/>
                <a:cs typeface="EB Garamond"/>
                <a:sym typeface="EB Garamond"/>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pic>
        <p:nvPicPr>
          <p:cNvPr id="18" name="Google Shape;18;p17"/>
          <p:cNvPicPr preferRelativeResize="0"/>
          <p:nvPr/>
        </p:nvPicPr>
        <p:blipFill rotWithShape="1">
          <a:blip r:embed="rId2">
            <a:alphaModFix/>
          </a:blip>
          <a:srcRect b="0" l="0" r="0" t="0"/>
          <a:stretch/>
        </p:blipFill>
        <p:spPr>
          <a:xfrm>
            <a:off x="129759" y="652114"/>
            <a:ext cx="5615402" cy="560567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6" name="Shape 46"/>
        <p:cNvGrpSpPr/>
        <p:nvPr/>
      </p:nvGrpSpPr>
      <p:grpSpPr>
        <a:xfrm>
          <a:off x="0" y="0"/>
          <a:ext cx="0" cy="0"/>
          <a:chOff x="0" y="0"/>
          <a:chExt cx="0" cy="0"/>
        </a:xfrm>
      </p:grpSpPr>
      <p:sp>
        <p:nvSpPr>
          <p:cNvPr id="47" name="Google Shape;47;p26"/>
          <p:cNvSpPr txBox="1"/>
          <p:nvPr>
            <p:ph type="title"/>
          </p:nvPr>
        </p:nvSpPr>
        <p:spPr>
          <a:xfrm>
            <a:off x="389743" y="60332"/>
            <a:ext cx="11257613" cy="95400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470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6"/>
          <p:cNvSpPr txBox="1"/>
          <p:nvPr>
            <p:ph idx="1" type="body"/>
          </p:nvPr>
        </p:nvSpPr>
        <p:spPr>
          <a:xfrm rot="5400000">
            <a:off x="3805846" y="-1882165"/>
            <a:ext cx="4425408" cy="1125761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EB Garamond"/>
                <a:ea typeface="EB Garamond"/>
                <a:cs typeface="EB Garamond"/>
                <a:sym typeface="EB Garamon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EB Garamond"/>
                <a:ea typeface="EB Garamond"/>
                <a:cs typeface="EB Garamond"/>
                <a:sym typeface="EB Garamon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EB Garamond"/>
                <a:ea typeface="EB Garamond"/>
                <a:cs typeface="EB Garamond"/>
                <a:sym typeface="EB Garamon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9" name="Shape 49"/>
        <p:cNvGrpSpPr/>
        <p:nvPr/>
      </p:nvGrpSpPr>
      <p:grpSpPr>
        <a:xfrm>
          <a:off x="0" y="0"/>
          <a:ext cx="0" cy="0"/>
          <a:chOff x="0" y="0"/>
          <a:chExt cx="0" cy="0"/>
        </a:xfrm>
      </p:grpSpPr>
      <p:sp>
        <p:nvSpPr>
          <p:cNvPr id="50" name="Google Shape;50;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470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EB Garamond"/>
                <a:ea typeface="EB Garamond"/>
                <a:cs typeface="EB Garamond"/>
                <a:sym typeface="EB Garamon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EB Garamond"/>
                <a:ea typeface="EB Garamond"/>
                <a:cs typeface="EB Garamond"/>
                <a:sym typeface="EB Garamon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EB Garamond"/>
                <a:ea typeface="EB Garamond"/>
                <a:cs typeface="EB Garamond"/>
                <a:sym typeface="EB Garamon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8"/>
          <p:cNvSpPr txBox="1"/>
          <p:nvPr>
            <p:ph type="title"/>
          </p:nvPr>
        </p:nvSpPr>
        <p:spPr>
          <a:xfrm>
            <a:off x="389743" y="165664"/>
            <a:ext cx="11257613" cy="95400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470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8"/>
          <p:cNvSpPr txBox="1"/>
          <p:nvPr>
            <p:ph idx="1" type="body"/>
          </p:nvPr>
        </p:nvSpPr>
        <p:spPr>
          <a:xfrm>
            <a:off x="389743" y="1508538"/>
            <a:ext cx="11257613" cy="442540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EB Garamond"/>
                <a:ea typeface="EB Garamond"/>
                <a:cs typeface="EB Garamond"/>
                <a:sym typeface="EB Garamon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EB Garamond"/>
                <a:ea typeface="EB Garamond"/>
                <a:cs typeface="EB Garamond"/>
                <a:sym typeface="EB Garamon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EB Garamond"/>
                <a:ea typeface="EB Garamond"/>
                <a:cs typeface="EB Garamond"/>
                <a:sym typeface="EB Garamon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4701D"/>
              </a:buClr>
              <a:buSzPts val="6000"/>
              <a:buFont typeface="EB Garamon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EB Garamond"/>
                <a:ea typeface="EB Garamond"/>
                <a:cs typeface="EB Garamond"/>
                <a:sym typeface="EB Garamond"/>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EB Garamond"/>
                <a:ea typeface="EB Garamond"/>
                <a:cs typeface="EB Garamond"/>
                <a:sym typeface="EB Garamond"/>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EB Garamond"/>
                <a:ea typeface="EB Garamond"/>
                <a:cs typeface="EB Garamond"/>
                <a:sym typeface="EB Garamond"/>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EB Garamond"/>
                <a:ea typeface="EB Garamond"/>
                <a:cs typeface="EB Garamond"/>
                <a:sym typeface="EB Garamond"/>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EB Garamond"/>
                <a:ea typeface="EB Garamond"/>
                <a:cs typeface="EB Garamond"/>
                <a:sym typeface="EB Garamond"/>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20"/>
          <p:cNvSpPr txBox="1"/>
          <p:nvPr>
            <p:ph type="title"/>
          </p:nvPr>
        </p:nvSpPr>
        <p:spPr>
          <a:xfrm>
            <a:off x="389743" y="149977"/>
            <a:ext cx="11257613" cy="95400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470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EB Garamond"/>
                <a:ea typeface="EB Garamond"/>
                <a:cs typeface="EB Garamond"/>
                <a:sym typeface="EB Garamon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EB Garamond"/>
                <a:ea typeface="EB Garamond"/>
                <a:cs typeface="EB Garamond"/>
                <a:sym typeface="EB Garamon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EB Garamond"/>
                <a:ea typeface="EB Garamond"/>
                <a:cs typeface="EB Garamond"/>
                <a:sym typeface="EB Garamon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 name="Google Shape;28;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EB Garamond"/>
                <a:ea typeface="EB Garamond"/>
                <a:cs typeface="EB Garamond"/>
                <a:sym typeface="EB Garamon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EB Garamond"/>
                <a:ea typeface="EB Garamond"/>
                <a:cs typeface="EB Garamond"/>
                <a:sym typeface="EB Garamon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EB Garamond"/>
                <a:ea typeface="EB Garamond"/>
                <a:cs typeface="EB Garamond"/>
                <a:sym typeface="EB Garamon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 name="Shape 29"/>
        <p:cNvGrpSpPr/>
        <p:nvPr/>
      </p:nvGrpSpPr>
      <p:grpSpPr>
        <a:xfrm>
          <a:off x="0" y="0"/>
          <a:ext cx="0" cy="0"/>
          <a:chOff x="0" y="0"/>
          <a:chExt cx="0" cy="0"/>
        </a:xfrm>
      </p:grpSpPr>
      <p:sp>
        <p:nvSpPr>
          <p:cNvPr id="30" name="Google Shape;30;p21"/>
          <p:cNvSpPr txBox="1"/>
          <p:nvPr>
            <p:ph type="title"/>
          </p:nvPr>
        </p:nvSpPr>
        <p:spPr>
          <a:xfrm>
            <a:off x="373624" y="149970"/>
            <a:ext cx="10515600" cy="92579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470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EB Garamond"/>
                <a:ea typeface="EB Garamond"/>
                <a:cs typeface="EB Garamond"/>
                <a:sym typeface="EB Garamond"/>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EB Garamond"/>
                <a:ea typeface="EB Garamond"/>
                <a:cs typeface="EB Garamond"/>
                <a:sym typeface="EB Garamond"/>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EB Garamond"/>
                <a:ea typeface="EB Garamond"/>
                <a:cs typeface="EB Garamond"/>
                <a:sym typeface="EB Garamond"/>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EB Garamond"/>
                <a:ea typeface="EB Garamond"/>
                <a:cs typeface="EB Garamond"/>
                <a:sym typeface="EB Garamond"/>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EB Garamond"/>
                <a:ea typeface="EB Garamond"/>
                <a:cs typeface="EB Garamond"/>
                <a:sym typeface="EB Garamond"/>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2" name="Google Shape;32;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EB Garamond"/>
                <a:ea typeface="EB Garamond"/>
                <a:cs typeface="EB Garamond"/>
                <a:sym typeface="EB Garamon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EB Garamond"/>
                <a:ea typeface="EB Garamond"/>
                <a:cs typeface="EB Garamond"/>
                <a:sym typeface="EB Garamon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EB Garamond"/>
                <a:ea typeface="EB Garamond"/>
                <a:cs typeface="EB Garamond"/>
                <a:sym typeface="EB Garamon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EB Garamond"/>
                <a:ea typeface="EB Garamond"/>
                <a:cs typeface="EB Garamond"/>
                <a:sym typeface="EB Garamond"/>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EB Garamond"/>
                <a:ea typeface="EB Garamond"/>
                <a:cs typeface="EB Garamond"/>
                <a:sym typeface="EB Garamond"/>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EB Garamond"/>
                <a:ea typeface="EB Garamond"/>
                <a:cs typeface="EB Garamond"/>
                <a:sym typeface="EB Garamond"/>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EB Garamond"/>
                <a:ea typeface="EB Garamond"/>
                <a:cs typeface="EB Garamond"/>
                <a:sym typeface="EB Garamond"/>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EB Garamond"/>
                <a:ea typeface="EB Garamond"/>
                <a:cs typeface="EB Garamond"/>
                <a:sym typeface="EB Garamond"/>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4" name="Google Shape;34;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EB Garamond"/>
                <a:ea typeface="EB Garamond"/>
                <a:cs typeface="EB Garamond"/>
                <a:sym typeface="EB Garamon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EB Garamond"/>
                <a:ea typeface="EB Garamond"/>
                <a:cs typeface="EB Garamond"/>
                <a:sym typeface="EB Garamon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EB Garamond"/>
                <a:ea typeface="EB Garamond"/>
                <a:cs typeface="EB Garamond"/>
                <a:sym typeface="EB Garamon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22"/>
          <p:cNvSpPr txBox="1"/>
          <p:nvPr>
            <p:ph type="title"/>
          </p:nvPr>
        </p:nvSpPr>
        <p:spPr>
          <a:xfrm>
            <a:off x="389743" y="114119"/>
            <a:ext cx="11257613" cy="95400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4701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4701D"/>
              </a:buClr>
              <a:buSzPts val="3200"/>
              <a:buFont typeface="EB 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EB Garamond"/>
                <a:ea typeface="EB Garamond"/>
                <a:cs typeface="EB Garamond"/>
                <a:sym typeface="EB Garamond"/>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EB Garamond"/>
                <a:ea typeface="EB Garamond"/>
                <a:cs typeface="EB Garamond"/>
                <a:sym typeface="EB Garamond"/>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EB Garamond"/>
                <a:ea typeface="EB Garamond"/>
                <a:cs typeface="EB Garamond"/>
                <a:sym typeface="EB Garamond"/>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EB Garamond"/>
                <a:ea typeface="EB Garamond"/>
                <a:cs typeface="EB Garamond"/>
                <a:sym typeface="EB Garamond"/>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EB Garamond"/>
                <a:ea typeface="EB Garamond"/>
                <a:cs typeface="EB Garamond"/>
                <a:sym typeface="EB Garamond"/>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1" name="Google Shape;41;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EB Garamond"/>
                <a:ea typeface="EB Garamond"/>
                <a:cs typeface="EB Garamond"/>
                <a:sym typeface="EB Garamond"/>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EB Garamond"/>
                <a:ea typeface="EB Garamond"/>
                <a:cs typeface="EB Garamond"/>
                <a:sym typeface="EB Garamond"/>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EB Garamond"/>
                <a:ea typeface="EB Garamond"/>
                <a:cs typeface="EB Garamond"/>
                <a:sym typeface="EB Garamond"/>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EB Garamond"/>
                <a:ea typeface="EB Garamond"/>
                <a:cs typeface="EB Garamond"/>
                <a:sym typeface="EB Garamond"/>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EB Garamond"/>
                <a:ea typeface="EB Garamond"/>
                <a:cs typeface="EB Garamond"/>
                <a:sym typeface="EB Garamond"/>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4701D"/>
              </a:buClr>
              <a:buSzPts val="3200"/>
              <a:buFont typeface="EB 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EB Garamond"/>
                <a:ea typeface="EB Garamond"/>
                <a:cs typeface="EB Garamond"/>
                <a:sym typeface="EB Garamond"/>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EB Garamond"/>
                <a:ea typeface="EB Garamond"/>
                <a:cs typeface="EB Garamond"/>
                <a:sym typeface="EB Garamond"/>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EB Garamond"/>
                <a:ea typeface="EB Garamond"/>
                <a:cs typeface="EB Garamond"/>
                <a:sym typeface="EB Garamond"/>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EB Garamond"/>
                <a:ea typeface="EB Garamond"/>
                <a:cs typeface="EB Garamond"/>
                <a:sym typeface="EB Garamond"/>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EB Garamond"/>
                <a:ea typeface="EB Garamond"/>
                <a:cs typeface="EB Garamond"/>
                <a:sym typeface="EB Garamond"/>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5" name="Google Shape;45;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EB Garamond"/>
                <a:ea typeface="EB Garamond"/>
                <a:cs typeface="EB Garamond"/>
                <a:sym typeface="EB Garamond"/>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EB Garamond"/>
                <a:ea typeface="EB Garamond"/>
                <a:cs typeface="EB Garamond"/>
                <a:sym typeface="EB Garamond"/>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EB Garamond"/>
                <a:ea typeface="EB Garamond"/>
                <a:cs typeface="EB Garamond"/>
                <a:sym typeface="EB Garamond"/>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EB Garamond"/>
                <a:ea typeface="EB Garamond"/>
                <a:cs typeface="EB Garamond"/>
                <a:sym typeface="EB Garamond"/>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EB Garamond"/>
                <a:ea typeface="EB Garamond"/>
                <a:cs typeface="EB Garamond"/>
                <a:sym typeface="EB Garamond"/>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389743" y="60332"/>
            <a:ext cx="11257613" cy="95400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E4701D"/>
              </a:buClr>
              <a:buSzPts val="4400"/>
              <a:buFont typeface="EB Garamond"/>
              <a:buNone/>
              <a:defRPr b="1" i="0" sz="4400" u="none" cap="none" strike="noStrike">
                <a:solidFill>
                  <a:srgbClr val="E4701D"/>
                </a:solidFill>
                <a:latin typeface="EB Garamond"/>
                <a:ea typeface="EB Garamond"/>
                <a:cs typeface="EB Garamond"/>
                <a:sym typeface="EB 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1" name="Google Shape;11;p16"/>
          <p:cNvPicPr preferRelativeResize="0"/>
          <p:nvPr/>
        </p:nvPicPr>
        <p:blipFill rotWithShape="1">
          <a:blip r:embed="rId1">
            <a:alphaModFix/>
          </a:blip>
          <a:srcRect b="0" l="0" r="0" t="0"/>
          <a:stretch/>
        </p:blipFill>
        <p:spPr>
          <a:xfrm>
            <a:off x="-3010" y="5959345"/>
            <a:ext cx="5574464" cy="897040"/>
          </a:xfrm>
          <a:prstGeom prst="rect">
            <a:avLst/>
          </a:prstGeom>
          <a:noFill/>
          <a:ln>
            <a:noFill/>
          </a:ln>
        </p:spPr>
      </p:pic>
      <p:cxnSp>
        <p:nvCxnSpPr>
          <p:cNvPr id="12" name="Google Shape;12;p16"/>
          <p:cNvCxnSpPr/>
          <p:nvPr/>
        </p:nvCxnSpPr>
        <p:spPr>
          <a:xfrm>
            <a:off x="0" y="958312"/>
            <a:ext cx="12192000" cy="0"/>
          </a:xfrm>
          <a:prstGeom prst="straightConnector1">
            <a:avLst/>
          </a:prstGeom>
          <a:noFill/>
          <a:ln cap="flat" cmpd="sng" w="63500">
            <a:solidFill>
              <a:schemeClr val="dk1"/>
            </a:solidFill>
            <a:prstDash val="solid"/>
            <a:miter lim="800000"/>
            <a:headEnd len="sm" w="sm" type="none"/>
            <a:tailEnd len="sm" w="sm" type="none"/>
          </a:ln>
        </p:spPr>
      </p:cxnSp>
      <p:cxnSp>
        <p:nvCxnSpPr>
          <p:cNvPr id="13" name="Google Shape;13;p16"/>
          <p:cNvCxnSpPr/>
          <p:nvPr/>
        </p:nvCxnSpPr>
        <p:spPr>
          <a:xfrm>
            <a:off x="0" y="6101858"/>
            <a:ext cx="12192000" cy="0"/>
          </a:xfrm>
          <a:prstGeom prst="straightConnector1">
            <a:avLst/>
          </a:prstGeom>
          <a:noFill/>
          <a:ln cap="flat" cmpd="sng" w="25400">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5902295" y="1113675"/>
            <a:ext cx="5364300" cy="9300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EB Garamond"/>
              <a:buNone/>
            </a:pPr>
            <a:r>
              <a:rPr lang="en-US"/>
              <a:t>Food Identification System</a:t>
            </a:r>
            <a:endParaRPr/>
          </a:p>
        </p:txBody>
      </p:sp>
      <p:sp>
        <p:nvSpPr>
          <p:cNvPr id="57" name="Google Shape;57;p1"/>
          <p:cNvSpPr txBox="1"/>
          <p:nvPr>
            <p:ph idx="1" type="subTitle"/>
          </p:nvPr>
        </p:nvSpPr>
        <p:spPr>
          <a:xfrm>
            <a:off x="6026046" y="3819748"/>
            <a:ext cx="5364196" cy="111148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400"/>
              <a:buFont typeface="Arial"/>
              <a:buNone/>
            </a:pPr>
            <a:r>
              <a:rPr b="1" lang="en-US"/>
              <a:t>Omar Resendiz, Mariela Ramirez, Karthik Gopan, Jordan Rider, Chujie Guan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0"/>
          <p:cNvSpPr txBox="1"/>
          <p:nvPr>
            <p:ph type="title"/>
          </p:nvPr>
        </p:nvSpPr>
        <p:spPr>
          <a:xfrm>
            <a:off x="389743" y="165664"/>
            <a:ext cx="11257613" cy="9540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4701D"/>
              </a:buClr>
              <a:buSzPts val="4400"/>
              <a:buFont typeface="EB Garamond"/>
              <a:buNone/>
            </a:pPr>
            <a:r>
              <a:rPr lang="en-US"/>
              <a:t>Performance Specifications</a:t>
            </a:r>
            <a:endParaRPr/>
          </a:p>
        </p:txBody>
      </p:sp>
      <p:sp>
        <p:nvSpPr>
          <p:cNvPr id="113" name="Google Shape;113;p10"/>
          <p:cNvSpPr txBox="1"/>
          <p:nvPr>
            <p:ph idx="1" type="body"/>
          </p:nvPr>
        </p:nvSpPr>
        <p:spPr>
          <a:xfrm>
            <a:off x="389743" y="1508538"/>
            <a:ext cx="11257613" cy="442540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We are limited to an ARM Cortex M4F processor</a:t>
            </a:r>
            <a:endParaRPr/>
          </a:p>
          <a:p>
            <a:pPr indent="-406400" lvl="0" marL="457200" rtl="0" algn="l">
              <a:lnSpc>
                <a:spcPct val="90000"/>
              </a:lnSpc>
              <a:spcBef>
                <a:spcPts val="0"/>
              </a:spcBef>
              <a:spcAft>
                <a:spcPts val="0"/>
              </a:spcAft>
              <a:buSzPts val="2800"/>
              <a:buChar char="•"/>
            </a:pPr>
            <a:r>
              <a:rPr lang="en-US"/>
              <a:t>Running at a max of 100 mHz</a:t>
            </a:r>
            <a:endParaRPr/>
          </a:p>
          <a:p>
            <a:pPr indent="-406400" lvl="0" marL="457200" rtl="0" algn="l">
              <a:lnSpc>
                <a:spcPct val="90000"/>
              </a:lnSpc>
              <a:spcBef>
                <a:spcPts val="0"/>
              </a:spcBef>
              <a:spcAft>
                <a:spcPts val="0"/>
              </a:spcAft>
              <a:buSzPts val="2800"/>
              <a:buChar char="•"/>
            </a:pPr>
            <a:r>
              <a:rPr lang="en-US"/>
              <a:t>512 kB of flash memory</a:t>
            </a:r>
            <a:endParaRPr/>
          </a:p>
          <a:p>
            <a:pPr indent="-406400" lvl="0" marL="457200" rtl="0" algn="l">
              <a:lnSpc>
                <a:spcPct val="90000"/>
              </a:lnSpc>
              <a:spcBef>
                <a:spcPts val="0"/>
              </a:spcBef>
              <a:spcAft>
                <a:spcPts val="0"/>
              </a:spcAft>
              <a:buSzPts val="2800"/>
              <a:buChar char="•"/>
            </a:pPr>
            <a:r>
              <a:rPr lang="en-US"/>
              <a:t>128 kB of SRAM</a:t>
            </a:r>
            <a:endParaRPr/>
          </a:p>
          <a:p>
            <a:pPr indent="0" lvl="0" marL="0" rtl="0" algn="l">
              <a:lnSpc>
                <a:spcPct val="90000"/>
              </a:lnSpc>
              <a:spcBef>
                <a:spcPts val="0"/>
              </a:spcBef>
              <a:spcAft>
                <a:spcPts val="0"/>
              </a:spcAft>
              <a:buNone/>
            </a:pPr>
            <a:r>
              <a:rPr lang="en-US"/>
              <a:t>  The camera onboard has a VGA resolution (640x480)</a:t>
            </a:r>
            <a:endParaRPr/>
          </a:p>
          <a:p>
            <a:pPr indent="0" lvl="0" marL="0" rtl="0" algn="l">
              <a:lnSpc>
                <a:spcPct val="90000"/>
              </a:lnSpc>
              <a:spcBef>
                <a:spcPts val="0"/>
              </a:spcBef>
              <a:spcAft>
                <a:spcPts val="0"/>
              </a:spcAft>
              <a:buNone/>
            </a:pPr>
            <a:r>
              <a:rPr lang="en-US"/>
              <a:t>  The board can handle images up to 180x180</a:t>
            </a:r>
            <a:endParaRPr/>
          </a:p>
          <a:p>
            <a:pPr indent="0" lvl="0" marL="0" rtl="0" algn="l">
              <a:lnSpc>
                <a:spcPct val="90000"/>
              </a:lnSpc>
              <a:spcBef>
                <a:spcPts val="0"/>
              </a:spcBef>
              <a:spcAft>
                <a:spcPts val="0"/>
              </a:spcAft>
              <a:buNone/>
            </a:pPr>
            <a:r>
              <a:rPr lang="en-US"/>
              <a:t>  The CNN accelerator has:</a:t>
            </a:r>
            <a:endParaRPr/>
          </a:p>
          <a:p>
            <a:pPr indent="-406400" lvl="0" marL="457200" rtl="0" algn="l">
              <a:lnSpc>
                <a:spcPct val="90000"/>
              </a:lnSpc>
              <a:spcBef>
                <a:spcPts val="0"/>
              </a:spcBef>
              <a:spcAft>
                <a:spcPts val="0"/>
              </a:spcAft>
              <a:buSzPts val="2800"/>
              <a:buChar char="•"/>
            </a:pPr>
            <a:r>
              <a:rPr lang="en-US"/>
              <a:t>64 parallel processors </a:t>
            </a:r>
            <a:endParaRPr/>
          </a:p>
          <a:p>
            <a:pPr indent="-406400" lvl="0" marL="457200" rtl="0" algn="l">
              <a:lnSpc>
                <a:spcPct val="90000"/>
              </a:lnSpc>
              <a:spcBef>
                <a:spcPts val="0"/>
              </a:spcBef>
              <a:spcAft>
                <a:spcPts val="0"/>
              </a:spcAft>
              <a:buSzPts val="2800"/>
              <a:buChar char="•"/>
            </a:pPr>
            <a:r>
              <a:rPr lang="en-US"/>
              <a:t>32 - 64 layers</a:t>
            </a:r>
            <a:endParaRPr/>
          </a:p>
          <a:p>
            <a:pPr indent="-406400" lvl="0" marL="457200" rtl="0" algn="l">
              <a:lnSpc>
                <a:spcPct val="90000"/>
              </a:lnSpc>
              <a:spcBef>
                <a:spcPts val="0"/>
              </a:spcBef>
              <a:spcAft>
                <a:spcPts val="0"/>
              </a:spcAft>
              <a:buSzPts val="2800"/>
              <a:buChar char="•"/>
            </a:pPr>
            <a:r>
              <a:rPr lang="en-US"/>
              <a:t>Can handle weights of up to 432² kB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1"/>
          <p:cNvSpPr txBox="1"/>
          <p:nvPr>
            <p:ph type="title"/>
          </p:nvPr>
        </p:nvSpPr>
        <p:spPr>
          <a:xfrm>
            <a:off x="389743" y="165664"/>
            <a:ext cx="11257613" cy="9540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4701D"/>
              </a:buClr>
              <a:buSzPts val="4400"/>
              <a:buFont typeface="EB Garamond"/>
              <a:buNone/>
            </a:pPr>
            <a:r>
              <a:rPr lang="en-US"/>
              <a:t>Preliminary Design of Concept</a:t>
            </a:r>
            <a:endParaRPr/>
          </a:p>
        </p:txBody>
      </p:sp>
      <p:pic>
        <p:nvPicPr>
          <p:cNvPr id="119" name="Google Shape;119;p11"/>
          <p:cNvPicPr preferRelativeResize="0"/>
          <p:nvPr/>
        </p:nvPicPr>
        <p:blipFill rotWithShape="1">
          <a:blip r:embed="rId3">
            <a:alphaModFix/>
          </a:blip>
          <a:srcRect b="31890" l="0" r="13337" t="8233"/>
          <a:stretch/>
        </p:blipFill>
        <p:spPr>
          <a:xfrm>
            <a:off x="389750" y="1240875"/>
            <a:ext cx="5475974" cy="3863349"/>
          </a:xfrm>
          <a:prstGeom prst="rect">
            <a:avLst/>
          </a:prstGeom>
          <a:noFill/>
          <a:ln>
            <a:noFill/>
          </a:ln>
        </p:spPr>
      </p:pic>
      <p:sp>
        <p:nvSpPr>
          <p:cNvPr id="120" name="Google Shape;120;p11"/>
          <p:cNvSpPr txBox="1"/>
          <p:nvPr/>
        </p:nvSpPr>
        <p:spPr>
          <a:xfrm>
            <a:off x="3082375" y="728850"/>
            <a:ext cx="632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1" name="Google Shape;121;p11"/>
          <p:cNvSpPr txBox="1"/>
          <p:nvPr/>
        </p:nvSpPr>
        <p:spPr>
          <a:xfrm>
            <a:off x="404750" y="5107425"/>
            <a:ext cx="546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First iteration of Neural Network Model for project</a:t>
            </a:r>
            <a:endParaRPr/>
          </a:p>
        </p:txBody>
      </p:sp>
      <p:pic>
        <p:nvPicPr>
          <p:cNvPr id="122" name="Google Shape;122;p11"/>
          <p:cNvPicPr preferRelativeResize="0"/>
          <p:nvPr/>
        </p:nvPicPr>
        <p:blipFill rotWithShape="1">
          <a:blip r:embed="rId4">
            <a:alphaModFix/>
          </a:blip>
          <a:srcRect b="-12006" l="-5530" r="5529" t="24746"/>
          <a:stretch/>
        </p:blipFill>
        <p:spPr>
          <a:xfrm>
            <a:off x="6521900" y="1190338"/>
            <a:ext cx="4563825" cy="4784625"/>
          </a:xfrm>
          <a:prstGeom prst="rect">
            <a:avLst/>
          </a:prstGeom>
          <a:noFill/>
          <a:ln>
            <a:noFill/>
          </a:ln>
        </p:spPr>
      </p:pic>
      <p:sp>
        <p:nvSpPr>
          <p:cNvPr id="123" name="Google Shape;123;p11"/>
          <p:cNvSpPr txBox="1"/>
          <p:nvPr/>
        </p:nvSpPr>
        <p:spPr>
          <a:xfrm>
            <a:off x="6802525" y="5315950"/>
            <a:ext cx="423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First iteration of data loader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2"/>
          <p:cNvSpPr txBox="1"/>
          <p:nvPr>
            <p:ph type="title"/>
          </p:nvPr>
        </p:nvSpPr>
        <p:spPr>
          <a:xfrm>
            <a:off x="389743" y="165664"/>
            <a:ext cx="11257613" cy="9540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4701D"/>
              </a:buClr>
              <a:buSzPts val="4400"/>
              <a:buFont typeface="EB Garamond"/>
              <a:buNone/>
            </a:pPr>
            <a:r>
              <a:rPr lang="en-US"/>
              <a:t>Detailed Working Diagram of the Project</a:t>
            </a:r>
            <a:endParaRPr/>
          </a:p>
        </p:txBody>
      </p:sp>
      <p:pic>
        <p:nvPicPr>
          <p:cNvPr id="129" name="Google Shape;129;p12"/>
          <p:cNvPicPr preferRelativeResize="0"/>
          <p:nvPr/>
        </p:nvPicPr>
        <p:blipFill>
          <a:blip r:embed="rId3">
            <a:alphaModFix/>
          </a:blip>
          <a:stretch>
            <a:fillRect/>
          </a:stretch>
        </p:blipFill>
        <p:spPr>
          <a:xfrm>
            <a:off x="5253251" y="1468637"/>
            <a:ext cx="6818650" cy="3920725"/>
          </a:xfrm>
          <a:prstGeom prst="rect">
            <a:avLst/>
          </a:prstGeom>
          <a:noFill/>
          <a:ln>
            <a:noFill/>
          </a:ln>
        </p:spPr>
      </p:pic>
      <p:pic>
        <p:nvPicPr>
          <p:cNvPr id="130" name="Google Shape;130;p12"/>
          <p:cNvPicPr preferRelativeResize="0"/>
          <p:nvPr/>
        </p:nvPicPr>
        <p:blipFill>
          <a:blip r:embed="rId4">
            <a:alphaModFix/>
          </a:blip>
          <a:stretch>
            <a:fillRect/>
          </a:stretch>
        </p:blipFill>
        <p:spPr>
          <a:xfrm>
            <a:off x="130625" y="3782288"/>
            <a:ext cx="6172200" cy="2200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e747b7ac54_0_2"/>
          <p:cNvSpPr txBox="1"/>
          <p:nvPr>
            <p:ph type="title"/>
          </p:nvPr>
        </p:nvSpPr>
        <p:spPr>
          <a:xfrm>
            <a:off x="389743" y="165664"/>
            <a:ext cx="11257500" cy="95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Diagram of the MAX78000</a:t>
            </a:r>
            <a:endParaRPr/>
          </a:p>
        </p:txBody>
      </p:sp>
      <p:sp>
        <p:nvSpPr>
          <p:cNvPr id="137" name="Google Shape;137;ge747b7ac54_0_2"/>
          <p:cNvSpPr txBox="1"/>
          <p:nvPr>
            <p:ph idx="1" type="body"/>
          </p:nvPr>
        </p:nvSpPr>
        <p:spPr>
          <a:xfrm>
            <a:off x="389743" y="1508538"/>
            <a:ext cx="11257500" cy="4425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38" name="Google Shape;138;ge747b7ac54_0_2"/>
          <p:cNvPicPr preferRelativeResize="0"/>
          <p:nvPr/>
        </p:nvPicPr>
        <p:blipFill>
          <a:blip r:embed="rId3">
            <a:alphaModFix/>
          </a:blip>
          <a:stretch>
            <a:fillRect/>
          </a:stretch>
        </p:blipFill>
        <p:spPr>
          <a:xfrm>
            <a:off x="2577138" y="1199450"/>
            <a:ext cx="7037725" cy="53101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3"/>
          <p:cNvSpPr txBox="1"/>
          <p:nvPr>
            <p:ph type="title"/>
          </p:nvPr>
        </p:nvSpPr>
        <p:spPr>
          <a:xfrm>
            <a:off x="389743" y="165664"/>
            <a:ext cx="11257500" cy="95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4701D"/>
              </a:buClr>
              <a:buSzPts val="4400"/>
              <a:buFont typeface="EB Garamond"/>
              <a:buNone/>
            </a:pPr>
            <a:r>
              <a:rPr lang="en-US"/>
              <a:t>Task Distribution among Project Members</a:t>
            </a:r>
            <a:endParaRPr/>
          </a:p>
        </p:txBody>
      </p:sp>
      <p:sp>
        <p:nvSpPr>
          <p:cNvPr id="144" name="Google Shape;144;p13"/>
          <p:cNvSpPr txBox="1"/>
          <p:nvPr>
            <p:ph idx="1" type="body"/>
          </p:nvPr>
        </p:nvSpPr>
        <p:spPr>
          <a:xfrm>
            <a:off x="1616868" y="1538238"/>
            <a:ext cx="11257500" cy="44253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rPr lang="en-US"/>
              <a:t>Omar Resendiz, Karthik Gopan, and Jordan Rider</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rPr lang="en-US"/>
              <a:t>                   </a:t>
            </a:r>
            <a:r>
              <a:rPr lang="en-US"/>
              <a:t>Chujie </a:t>
            </a:r>
            <a:r>
              <a:rPr lang="en-US"/>
              <a:t>Guan and Maribela Ramirez</a:t>
            </a:r>
            <a:endParaRPr/>
          </a:p>
        </p:txBody>
      </p:sp>
      <p:sp>
        <p:nvSpPr>
          <p:cNvPr id="145" name="Google Shape;145;p13"/>
          <p:cNvSpPr txBox="1"/>
          <p:nvPr/>
        </p:nvSpPr>
        <p:spPr>
          <a:xfrm>
            <a:off x="1929750" y="2800600"/>
            <a:ext cx="43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AI Neural Network Development</a:t>
            </a:r>
            <a:endParaRPr/>
          </a:p>
        </p:txBody>
      </p:sp>
      <p:sp>
        <p:nvSpPr>
          <p:cNvPr id="146" name="Google Shape;146;p13"/>
          <p:cNvSpPr txBox="1"/>
          <p:nvPr/>
        </p:nvSpPr>
        <p:spPr>
          <a:xfrm>
            <a:off x="6848125" y="2800600"/>
            <a:ext cx="199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Data Augmentation</a:t>
            </a:r>
            <a:endParaRPr/>
          </a:p>
        </p:txBody>
      </p:sp>
      <p:sp>
        <p:nvSpPr>
          <p:cNvPr id="147" name="Google Shape;147;p13"/>
          <p:cNvSpPr txBox="1"/>
          <p:nvPr/>
        </p:nvSpPr>
        <p:spPr>
          <a:xfrm>
            <a:off x="3463650" y="2048500"/>
            <a:ext cx="4512600" cy="4002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US"/>
              <a:t>Software Development Team</a:t>
            </a:r>
            <a:endParaRPr/>
          </a:p>
        </p:txBody>
      </p:sp>
      <p:sp>
        <p:nvSpPr>
          <p:cNvPr id="148" name="Google Shape;148;p13"/>
          <p:cNvSpPr txBox="1"/>
          <p:nvPr/>
        </p:nvSpPr>
        <p:spPr>
          <a:xfrm>
            <a:off x="3463650" y="3483450"/>
            <a:ext cx="4344300" cy="4002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US"/>
              <a:t>Hardware Development Team</a:t>
            </a:r>
            <a:endParaRPr/>
          </a:p>
        </p:txBody>
      </p:sp>
      <p:sp>
        <p:nvSpPr>
          <p:cNvPr id="149" name="Google Shape;149;p13"/>
          <p:cNvSpPr txBox="1"/>
          <p:nvPr/>
        </p:nvSpPr>
        <p:spPr>
          <a:xfrm>
            <a:off x="3686350" y="4384000"/>
            <a:ext cx="420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Code Execution, Error Checking, Testing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txBox="1"/>
          <p:nvPr>
            <p:ph type="title"/>
          </p:nvPr>
        </p:nvSpPr>
        <p:spPr>
          <a:xfrm>
            <a:off x="389743" y="165664"/>
            <a:ext cx="11257613" cy="9540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4701D"/>
              </a:buClr>
              <a:buSzPts val="4400"/>
              <a:buFont typeface="EB Garamond"/>
              <a:buNone/>
            </a:pPr>
            <a:r>
              <a:rPr lang="en-US"/>
              <a:t>Project Timeline – Goals and Milestones</a:t>
            </a:r>
            <a:endParaRPr/>
          </a:p>
        </p:txBody>
      </p:sp>
      <p:sp>
        <p:nvSpPr>
          <p:cNvPr id="155" name="Google Shape;155;p14"/>
          <p:cNvSpPr txBox="1"/>
          <p:nvPr>
            <p:ph idx="1" type="body"/>
          </p:nvPr>
        </p:nvSpPr>
        <p:spPr>
          <a:xfrm>
            <a:off x="389743" y="1508538"/>
            <a:ext cx="11257500" cy="44253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t/>
            </a:r>
            <a:endParaRPr/>
          </a:p>
          <a:p>
            <a:pPr indent="0" lvl="0" marL="0" rtl="0" algn="l">
              <a:lnSpc>
                <a:spcPct val="90000"/>
              </a:lnSpc>
              <a:spcBef>
                <a:spcPts val="500"/>
              </a:spcBef>
              <a:spcAft>
                <a:spcPts val="0"/>
              </a:spcAft>
              <a:buNone/>
            </a:pPr>
            <a:r>
              <a:t/>
            </a:r>
            <a:endParaRPr/>
          </a:p>
          <a:p>
            <a:pPr indent="0" lvl="0" marL="0" rtl="0" algn="l">
              <a:lnSpc>
                <a:spcPct val="90000"/>
              </a:lnSpc>
              <a:spcBef>
                <a:spcPts val="500"/>
              </a:spcBef>
              <a:spcAft>
                <a:spcPts val="0"/>
              </a:spcAft>
              <a:buNone/>
            </a:pPr>
            <a:r>
              <a:t/>
            </a:r>
            <a:endParaRPr/>
          </a:p>
          <a:p>
            <a:pPr indent="-76200" lvl="1" marL="685800" rtl="0" algn="l">
              <a:lnSpc>
                <a:spcPct val="90000"/>
              </a:lnSpc>
              <a:spcBef>
                <a:spcPts val="500"/>
              </a:spcBef>
              <a:spcAft>
                <a:spcPts val="0"/>
              </a:spcAft>
              <a:buClr>
                <a:schemeClr val="dk1"/>
              </a:buClr>
              <a:buSzPts val="2400"/>
              <a:buNone/>
            </a:pPr>
            <a:r>
              <a:t/>
            </a:r>
            <a:endParaRPr/>
          </a:p>
        </p:txBody>
      </p:sp>
      <p:pic>
        <p:nvPicPr>
          <p:cNvPr id="156" name="Google Shape;156;p14"/>
          <p:cNvPicPr preferRelativeResize="0"/>
          <p:nvPr/>
        </p:nvPicPr>
        <p:blipFill>
          <a:blip r:embed="rId3">
            <a:alphaModFix/>
          </a:blip>
          <a:stretch>
            <a:fillRect/>
          </a:stretch>
        </p:blipFill>
        <p:spPr>
          <a:xfrm>
            <a:off x="2100450" y="1952825"/>
            <a:ext cx="7836100" cy="2756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5"/>
          <p:cNvSpPr txBox="1"/>
          <p:nvPr>
            <p:ph type="title"/>
          </p:nvPr>
        </p:nvSpPr>
        <p:spPr>
          <a:xfrm>
            <a:off x="389743" y="165664"/>
            <a:ext cx="11257613" cy="9540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4701D"/>
              </a:buClr>
              <a:buSzPts val="4400"/>
              <a:buFont typeface="EB Garamond"/>
              <a:buNone/>
            </a:pPr>
            <a:r>
              <a:rPr lang="en-US"/>
              <a:t>Challenges -</a:t>
            </a:r>
            <a:endParaRPr/>
          </a:p>
        </p:txBody>
      </p:sp>
      <p:sp>
        <p:nvSpPr>
          <p:cNvPr id="162" name="Google Shape;162;p15"/>
          <p:cNvSpPr txBox="1"/>
          <p:nvPr>
            <p:ph idx="1" type="body"/>
          </p:nvPr>
        </p:nvSpPr>
        <p:spPr>
          <a:xfrm>
            <a:off x="389743" y="1508538"/>
            <a:ext cx="11257613" cy="442540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The code we are working off of is MAXIM </a:t>
            </a:r>
            <a:r>
              <a:rPr lang="en-US"/>
              <a:t>proprietary</a:t>
            </a:r>
            <a:r>
              <a:rPr lang="en-US"/>
              <a:t> code, it can be difficult to parse the code and modify it to actually work and this has been the primary roadblock for development. Since the board is so new, there are no beginner-grade tutorials that can teach us how to develop from scratch.</a:t>
            </a:r>
            <a:endParaRPr/>
          </a:p>
          <a:p>
            <a:pPr indent="0" lvl="0" marL="0" rtl="0" algn="l">
              <a:lnSpc>
                <a:spcPct val="90000"/>
              </a:lnSpc>
              <a:spcBef>
                <a:spcPts val="0"/>
              </a:spcBef>
              <a:spcAft>
                <a:spcPts val="0"/>
              </a:spcAft>
              <a:buNone/>
            </a:pPr>
            <a:r>
              <a:rPr lang="en-US"/>
              <a:t>Many different software bugs that can be a </a:t>
            </a:r>
            <a:r>
              <a:rPr lang="en-US"/>
              <a:t>hindrance</a:t>
            </a:r>
            <a:r>
              <a:rPr lang="en-US"/>
              <a:t> for development, as well as needing a strong GPU to run code in a reasonable amount of time</a:t>
            </a:r>
            <a:r>
              <a:rPr lang="en-US"/>
              <a:t>.</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89743" y="165664"/>
            <a:ext cx="11257613" cy="9540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4701D"/>
              </a:buClr>
              <a:buSzPts val="4400"/>
              <a:buFont typeface="EB Garamond"/>
              <a:buNone/>
            </a:pPr>
            <a:r>
              <a:rPr lang="en-US"/>
              <a:t>Mission Statement and Logo</a:t>
            </a:r>
            <a:endParaRPr/>
          </a:p>
        </p:txBody>
      </p:sp>
      <p:sp>
        <p:nvSpPr>
          <p:cNvPr id="63" name="Google Shape;63;p2"/>
          <p:cNvSpPr txBox="1"/>
          <p:nvPr>
            <p:ph idx="1" type="body"/>
          </p:nvPr>
        </p:nvSpPr>
        <p:spPr>
          <a:xfrm>
            <a:off x="4761545" y="5335390"/>
            <a:ext cx="2514000" cy="7221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The Identifiers</a:t>
            </a:r>
            <a:endParaRPr/>
          </a:p>
        </p:txBody>
      </p:sp>
      <p:pic>
        <p:nvPicPr>
          <p:cNvPr id="64" name="Google Shape;64;p2"/>
          <p:cNvPicPr preferRelativeResize="0"/>
          <p:nvPr/>
        </p:nvPicPr>
        <p:blipFill>
          <a:blip r:embed="rId3">
            <a:alphaModFix/>
          </a:blip>
          <a:stretch>
            <a:fillRect/>
          </a:stretch>
        </p:blipFill>
        <p:spPr>
          <a:xfrm>
            <a:off x="4586485" y="1119675"/>
            <a:ext cx="2864150" cy="3732075"/>
          </a:xfrm>
          <a:prstGeom prst="rect">
            <a:avLst/>
          </a:prstGeom>
          <a:noFill/>
          <a:ln>
            <a:noFill/>
          </a:ln>
        </p:spPr>
      </p:pic>
      <p:sp>
        <p:nvSpPr>
          <p:cNvPr id="65" name="Google Shape;65;p2"/>
          <p:cNvSpPr txBox="1"/>
          <p:nvPr/>
        </p:nvSpPr>
        <p:spPr>
          <a:xfrm>
            <a:off x="8505150" y="2915775"/>
            <a:ext cx="3142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   </a:t>
            </a:r>
            <a:r>
              <a:rPr lang="en-US" sz="1300"/>
              <a:t>   </a:t>
            </a:r>
            <a:r>
              <a:rPr lang="en-US" sz="1800"/>
              <a:t>  </a:t>
            </a:r>
            <a:r>
              <a:rPr lang="en-US" sz="1800" u="sng"/>
              <a:t> </a:t>
            </a:r>
            <a:r>
              <a:rPr lang="en-US" sz="1800" u="sng"/>
              <a:t>Mission Statement:</a:t>
            </a:r>
            <a:endParaRPr sz="1800" u="sng"/>
          </a:p>
          <a:p>
            <a:pPr indent="0" lvl="0" marL="0" rtl="0" algn="l">
              <a:spcBef>
                <a:spcPts val="0"/>
              </a:spcBef>
              <a:spcAft>
                <a:spcPts val="0"/>
              </a:spcAft>
              <a:buNone/>
            </a:pPr>
            <a:r>
              <a:rPr lang="en-US" sz="1800"/>
              <a:t> “</a:t>
            </a:r>
            <a:r>
              <a:rPr i="1" lang="en-US" sz="1800"/>
              <a:t>I</a:t>
            </a:r>
            <a:r>
              <a:rPr i="1" lang="en-US" sz="1800"/>
              <a:t>dentifying food items with high accuracy at low power.”</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title"/>
          </p:nvPr>
        </p:nvSpPr>
        <p:spPr>
          <a:xfrm>
            <a:off x="389743" y="165664"/>
            <a:ext cx="11257613" cy="9540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4701D"/>
              </a:buClr>
              <a:buSzPts val="4400"/>
              <a:buFont typeface="EB Garamond"/>
              <a:buNone/>
            </a:pPr>
            <a:r>
              <a:rPr lang="en-US"/>
              <a:t>Team Composition</a:t>
            </a:r>
            <a:endParaRPr/>
          </a:p>
        </p:txBody>
      </p:sp>
      <p:sp>
        <p:nvSpPr>
          <p:cNvPr id="71" name="Google Shape;71;p3"/>
          <p:cNvSpPr txBox="1"/>
          <p:nvPr>
            <p:ph idx="1" type="body"/>
          </p:nvPr>
        </p:nvSpPr>
        <p:spPr>
          <a:xfrm>
            <a:off x="389743" y="1508538"/>
            <a:ext cx="11257500" cy="44253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rPr lang="en-US" u="sng"/>
              <a:t>Team Members:</a:t>
            </a:r>
            <a:endParaRPr u="sng"/>
          </a:p>
          <a:p>
            <a:pPr indent="-228600" lvl="0" marL="228600" rtl="0" algn="l">
              <a:lnSpc>
                <a:spcPct val="90000"/>
              </a:lnSpc>
              <a:spcBef>
                <a:spcPts val="0"/>
              </a:spcBef>
              <a:spcAft>
                <a:spcPts val="0"/>
              </a:spcAft>
              <a:buSzPts val="2800"/>
              <a:buChar char="•"/>
            </a:pPr>
            <a:r>
              <a:rPr lang="en-US"/>
              <a:t>Omar Resendiz - Team Lead</a:t>
            </a:r>
            <a:endParaRPr/>
          </a:p>
          <a:p>
            <a:pPr indent="-228600" lvl="0" marL="228600" rtl="0" algn="l">
              <a:lnSpc>
                <a:spcPct val="90000"/>
              </a:lnSpc>
              <a:spcBef>
                <a:spcPts val="0"/>
              </a:spcBef>
              <a:spcAft>
                <a:spcPts val="0"/>
              </a:spcAft>
              <a:buSzPts val="2800"/>
              <a:buChar char="•"/>
            </a:pPr>
            <a:r>
              <a:rPr lang="en-US"/>
              <a:t>Karthik Gopan - Software Team Member</a:t>
            </a:r>
            <a:endParaRPr/>
          </a:p>
          <a:p>
            <a:pPr indent="-228600" lvl="0" marL="228600" rtl="0" algn="l">
              <a:lnSpc>
                <a:spcPct val="90000"/>
              </a:lnSpc>
              <a:spcBef>
                <a:spcPts val="0"/>
              </a:spcBef>
              <a:spcAft>
                <a:spcPts val="0"/>
              </a:spcAft>
              <a:buSzPts val="2800"/>
              <a:buChar char="•"/>
            </a:pPr>
            <a:r>
              <a:rPr lang="en-US"/>
              <a:t>Jordan Rider - Software Team Member</a:t>
            </a:r>
            <a:endParaRPr/>
          </a:p>
          <a:p>
            <a:pPr indent="-228600" lvl="0" marL="228600" rtl="0" algn="l">
              <a:lnSpc>
                <a:spcPct val="90000"/>
              </a:lnSpc>
              <a:spcBef>
                <a:spcPts val="0"/>
              </a:spcBef>
              <a:spcAft>
                <a:spcPts val="0"/>
              </a:spcAft>
              <a:buSzPts val="2800"/>
              <a:buChar char="•"/>
            </a:pPr>
            <a:r>
              <a:rPr lang="en-US"/>
              <a:t>Mariela Ramirez - Hardware Team Member </a:t>
            </a:r>
            <a:endParaRPr/>
          </a:p>
          <a:p>
            <a:pPr indent="-228600" lvl="0" marL="228600" rtl="0" algn="l">
              <a:lnSpc>
                <a:spcPct val="90000"/>
              </a:lnSpc>
              <a:spcBef>
                <a:spcPts val="0"/>
              </a:spcBef>
              <a:spcAft>
                <a:spcPts val="0"/>
              </a:spcAft>
              <a:buSzPts val="2800"/>
              <a:buChar char="•"/>
            </a:pPr>
            <a:r>
              <a:rPr lang="en-US"/>
              <a:t>Chujie Guan - Hardware Team Member </a:t>
            </a:r>
            <a:endParaRPr/>
          </a:p>
          <a:p>
            <a:pPr indent="0" lvl="0" marL="228600" rtl="0" algn="l">
              <a:lnSpc>
                <a:spcPct val="90000"/>
              </a:lnSpc>
              <a:spcBef>
                <a:spcPts val="1000"/>
              </a:spcBef>
              <a:spcAft>
                <a:spcPts val="0"/>
              </a:spcAft>
              <a:buNone/>
            </a:pPr>
            <a:r>
              <a:rPr lang="en-US" u="sng"/>
              <a:t>Mentors:</a:t>
            </a:r>
            <a:endParaRPr u="sng"/>
          </a:p>
          <a:p>
            <a:pPr indent="-228600" lvl="0" marL="228600" rtl="0" algn="l">
              <a:lnSpc>
                <a:spcPct val="90000"/>
              </a:lnSpc>
              <a:spcBef>
                <a:spcPts val="1000"/>
              </a:spcBef>
              <a:spcAft>
                <a:spcPts val="0"/>
              </a:spcAft>
              <a:buSzPts val="2800"/>
              <a:buChar char="•"/>
            </a:pPr>
            <a:r>
              <a:rPr lang="en-US"/>
              <a:t>UTD Mentor: Marco Tacca</a:t>
            </a:r>
            <a:endParaRPr/>
          </a:p>
          <a:p>
            <a:pPr indent="-228600" lvl="0" marL="228600" rtl="0" algn="l">
              <a:lnSpc>
                <a:spcPct val="90000"/>
              </a:lnSpc>
              <a:spcBef>
                <a:spcPts val="1000"/>
              </a:spcBef>
              <a:spcAft>
                <a:spcPts val="0"/>
              </a:spcAft>
              <a:buSzPts val="2800"/>
              <a:buChar char="•"/>
            </a:pPr>
            <a:r>
              <a:rPr lang="en-US"/>
              <a:t>Industry Mentor: </a:t>
            </a:r>
            <a:r>
              <a:rPr lang="en-US"/>
              <a:t>Brian</a:t>
            </a:r>
            <a:r>
              <a:rPr lang="en-US"/>
              <a:t> Rush (MAXIM)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389743" y="165664"/>
            <a:ext cx="11257613" cy="9540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4701D"/>
              </a:buClr>
              <a:buSzPts val="4400"/>
              <a:buFont typeface="EB Garamond"/>
              <a:buNone/>
            </a:pPr>
            <a:r>
              <a:rPr lang="en-US"/>
              <a:t>Brief Description of Project Idea</a:t>
            </a:r>
            <a:endParaRPr/>
          </a:p>
        </p:txBody>
      </p:sp>
      <p:sp>
        <p:nvSpPr>
          <p:cNvPr id="77" name="Google Shape;77;p4"/>
          <p:cNvSpPr txBox="1"/>
          <p:nvPr>
            <p:ph idx="1" type="body"/>
          </p:nvPr>
        </p:nvSpPr>
        <p:spPr>
          <a:xfrm>
            <a:off x="389743" y="1508538"/>
            <a:ext cx="11257613" cy="4425408"/>
          </a:xfrm>
          <a:prstGeom prst="rect">
            <a:avLst/>
          </a:prstGeom>
          <a:noFill/>
          <a:ln>
            <a:noFill/>
          </a:ln>
        </p:spPr>
        <p:txBody>
          <a:bodyPr anchorCtr="0" anchor="t" bIns="45700" lIns="91425" spcFirstLastPara="1" rIns="91425" wrap="square" tIns="45700">
            <a:normAutofit/>
          </a:bodyPr>
          <a:lstStyle/>
          <a:p>
            <a:pPr indent="-307721" lvl="1" marL="685800" rtl="0" algn="l">
              <a:lnSpc>
                <a:spcPct val="90000"/>
              </a:lnSpc>
              <a:spcBef>
                <a:spcPts val="0"/>
              </a:spcBef>
              <a:spcAft>
                <a:spcPts val="0"/>
              </a:spcAft>
              <a:buClr>
                <a:srgbClr val="000000"/>
              </a:buClr>
              <a:buSzPts val="3646"/>
              <a:buChar char="•"/>
            </a:pPr>
            <a:r>
              <a:rPr lang="en-US" sz="3646">
                <a:solidFill>
                  <a:srgbClr val="000000"/>
                </a:solidFill>
              </a:rPr>
              <a:t>Our project is a Machine Learning AI that can identify at least 10 different foods from camera footage. The project must be able to run on the MAX78000 MCU, utilizing the boards onboard CNN accelerator and VGA </a:t>
            </a:r>
            <a:r>
              <a:rPr lang="en-US" sz="3646">
                <a:solidFill>
                  <a:srgbClr val="000000"/>
                </a:solidFill>
              </a:rPr>
              <a:t>camera.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ph type="title"/>
          </p:nvPr>
        </p:nvSpPr>
        <p:spPr>
          <a:xfrm>
            <a:off x="389743" y="165664"/>
            <a:ext cx="11257613" cy="9540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4701D"/>
              </a:buClr>
              <a:buSzPts val="4400"/>
              <a:buFont typeface="EB Garamond"/>
              <a:buNone/>
            </a:pPr>
            <a:r>
              <a:rPr lang="en-US"/>
              <a:t>Scope of the Project</a:t>
            </a:r>
            <a:endParaRPr/>
          </a:p>
        </p:txBody>
      </p:sp>
      <p:sp>
        <p:nvSpPr>
          <p:cNvPr id="83" name="Google Shape;83;p5"/>
          <p:cNvSpPr txBox="1"/>
          <p:nvPr>
            <p:ph idx="1" type="body"/>
          </p:nvPr>
        </p:nvSpPr>
        <p:spPr>
          <a:xfrm>
            <a:off x="389743" y="1508538"/>
            <a:ext cx="11257613" cy="442540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What will be done:</a:t>
            </a:r>
            <a:endParaRPr/>
          </a:p>
          <a:p>
            <a:pPr indent="-228600" lvl="1" marL="685800" rtl="0" algn="l">
              <a:lnSpc>
                <a:spcPct val="90000"/>
              </a:lnSpc>
              <a:spcBef>
                <a:spcPts val="0"/>
              </a:spcBef>
              <a:spcAft>
                <a:spcPts val="0"/>
              </a:spcAft>
              <a:buSzPts val="2400"/>
              <a:buChar char="•"/>
            </a:pPr>
            <a:r>
              <a:rPr lang="en-US"/>
              <a:t>Create and train our own AI </a:t>
            </a:r>
            <a:r>
              <a:rPr lang="en-US"/>
              <a:t>Neural</a:t>
            </a:r>
            <a:r>
              <a:rPr lang="en-US"/>
              <a:t> Network with our own augmented dataset of food images</a:t>
            </a:r>
            <a:endParaRPr/>
          </a:p>
          <a:p>
            <a:pPr indent="-228600" lvl="1" marL="685800" rtl="0" algn="l">
              <a:lnSpc>
                <a:spcPct val="90000"/>
              </a:lnSpc>
              <a:spcBef>
                <a:spcPts val="0"/>
              </a:spcBef>
              <a:spcAft>
                <a:spcPts val="0"/>
              </a:spcAft>
              <a:buSzPts val="2400"/>
              <a:buChar char="•"/>
            </a:pPr>
            <a:r>
              <a:rPr lang="en-US"/>
              <a:t>Synthesize the </a:t>
            </a:r>
            <a:r>
              <a:rPr lang="en-US"/>
              <a:t>neural</a:t>
            </a:r>
            <a:r>
              <a:rPr lang="en-US"/>
              <a:t> network and verify functionality</a:t>
            </a:r>
            <a:endParaRPr/>
          </a:p>
          <a:p>
            <a:pPr indent="-228600" lvl="1" marL="685800" rtl="0" algn="l">
              <a:lnSpc>
                <a:spcPct val="90000"/>
              </a:lnSpc>
              <a:spcBef>
                <a:spcPts val="0"/>
              </a:spcBef>
              <a:spcAft>
                <a:spcPts val="0"/>
              </a:spcAft>
              <a:buSzPts val="2400"/>
              <a:buChar char="•"/>
            </a:pPr>
            <a:r>
              <a:rPr lang="en-US"/>
              <a:t>Run trained model on MAX78000FTHR board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type="title"/>
          </p:nvPr>
        </p:nvSpPr>
        <p:spPr>
          <a:xfrm>
            <a:off x="389743" y="165664"/>
            <a:ext cx="11257613" cy="9540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4701D"/>
              </a:buClr>
              <a:buSzPts val="4400"/>
              <a:buFont typeface="EB Garamond"/>
              <a:buNone/>
            </a:pPr>
            <a:r>
              <a:rPr lang="en-US"/>
              <a:t>Background, Context, and Impact</a:t>
            </a:r>
            <a:endParaRPr/>
          </a:p>
        </p:txBody>
      </p:sp>
      <p:sp>
        <p:nvSpPr>
          <p:cNvPr id="89" name="Google Shape;89;p6"/>
          <p:cNvSpPr txBox="1"/>
          <p:nvPr>
            <p:ph idx="1" type="body"/>
          </p:nvPr>
        </p:nvSpPr>
        <p:spPr>
          <a:xfrm>
            <a:off x="389743" y="1508538"/>
            <a:ext cx="11257613" cy="4425408"/>
          </a:xfrm>
          <a:prstGeom prst="rect">
            <a:avLst/>
          </a:prstGeom>
          <a:noFill/>
          <a:ln>
            <a:noFill/>
          </a:ln>
        </p:spPr>
        <p:txBody>
          <a:bodyPr anchorCtr="0" anchor="t" bIns="45700" lIns="91425" spcFirstLastPara="1" rIns="91425" wrap="square" tIns="45700">
            <a:noAutofit/>
          </a:bodyPr>
          <a:lstStyle/>
          <a:p>
            <a:pPr indent="457200" lvl="0" marL="0" rtl="0" algn="l">
              <a:lnSpc>
                <a:spcPct val="100000"/>
              </a:lnSpc>
              <a:spcBef>
                <a:spcPts val="1200"/>
              </a:spcBef>
              <a:spcAft>
                <a:spcPts val="0"/>
              </a:spcAft>
              <a:buNone/>
            </a:pPr>
            <a:r>
              <a:rPr lang="en-US" sz="1600">
                <a:latin typeface="Times New Roman"/>
                <a:ea typeface="Times New Roman"/>
                <a:cs typeface="Times New Roman"/>
                <a:sym typeface="Times New Roman"/>
              </a:rPr>
              <a:t>With important applications of image processing in the field of science and technology such as computer vision, face detection, augmented reality, X-rays, and Ultrasonic scanning, they all stand to benefit being able to operate on a low cost and power efficient board design. This project means to pave the way.</a:t>
            </a:r>
            <a:endParaRPr sz="1600">
              <a:latin typeface="Times New Roman"/>
              <a:ea typeface="Times New Roman"/>
              <a:cs typeface="Times New Roman"/>
              <a:sym typeface="Times New Roman"/>
            </a:endParaRPr>
          </a:p>
          <a:p>
            <a:pPr indent="457200" lvl="0" marL="0" rtl="0" algn="l">
              <a:lnSpc>
                <a:spcPct val="100000"/>
              </a:lnSpc>
              <a:spcBef>
                <a:spcPts val="1200"/>
              </a:spcBef>
              <a:spcAft>
                <a:spcPts val="0"/>
              </a:spcAft>
              <a:buNone/>
            </a:pPr>
            <a:r>
              <a:rPr lang="en-US" sz="1600">
                <a:latin typeface="Times New Roman"/>
                <a:ea typeface="Times New Roman"/>
                <a:cs typeface="Times New Roman"/>
                <a:sym typeface="Times New Roman"/>
              </a:rPr>
              <a:t>The board is primarily intended to be used for students and professionals to implement small-scale proof-of-concepts and early software development in the machine learning space, and to show that machine learning can be utilized on a small footprint device, with even the potential to run on battery power.</a:t>
            </a:r>
            <a:endParaRPr sz="1600">
              <a:latin typeface="Times New Roman"/>
              <a:ea typeface="Times New Roman"/>
              <a:cs typeface="Times New Roman"/>
              <a:sym typeface="Times New Roman"/>
            </a:endParaRPr>
          </a:p>
          <a:p>
            <a:pPr indent="457200" lvl="0" marL="0" rtl="0" algn="l">
              <a:lnSpc>
                <a:spcPct val="100000"/>
              </a:lnSpc>
              <a:spcBef>
                <a:spcPts val="1200"/>
              </a:spcBef>
              <a:spcAft>
                <a:spcPts val="0"/>
              </a:spcAft>
              <a:buNone/>
            </a:pPr>
            <a:r>
              <a:rPr lang="en-US" sz="1600">
                <a:latin typeface="Times New Roman"/>
                <a:ea typeface="Times New Roman"/>
                <a:cs typeface="Times New Roman"/>
                <a:sym typeface="Times New Roman"/>
              </a:rPr>
              <a:t>Anyone that wants to get started with machine learning will be able to use this device, and our project will be a great showcase for the capabilities it can possess, with it being one of the smallest boards with an onboard CNN.</a:t>
            </a:r>
            <a:endParaRPr sz="1600">
              <a:latin typeface="Times New Roman"/>
              <a:ea typeface="Times New Roman"/>
              <a:cs typeface="Times New Roman"/>
              <a:sym typeface="Times New Roman"/>
            </a:endParaRPr>
          </a:p>
          <a:p>
            <a:pPr indent="457200" lvl="0" marL="0" rtl="0" algn="l">
              <a:lnSpc>
                <a:spcPct val="100000"/>
              </a:lnSpc>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txBox="1"/>
          <p:nvPr>
            <p:ph type="title"/>
          </p:nvPr>
        </p:nvSpPr>
        <p:spPr>
          <a:xfrm>
            <a:off x="389743" y="165664"/>
            <a:ext cx="11257613" cy="9540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4701D"/>
              </a:buClr>
              <a:buSzPts val="4400"/>
              <a:buFont typeface="EB Garamond"/>
              <a:buNone/>
            </a:pPr>
            <a:r>
              <a:rPr lang="en-US"/>
              <a:t>Prior Attempts</a:t>
            </a:r>
            <a:endParaRPr/>
          </a:p>
        </p:txBody>
      </p:sp>
      <p:sp>
        <p:nvSpPr>
          <p:cNvPr id="95" name="Google Shape;95;p7"/>
          <p:cNvSpPr txBox="1"/>
          <p:nvPr>
            <p:ph idx="1" type="body"/>
          </p:nvPr>
        </p:nvSpPr>
        <p:spPr>
          <a:xfrm>
            <a:off x="389743" y="1508538"/>
            <a:ext cx="11257613" cy="442540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rPr lang="en-US"/>
              <a:t>There are already neural networks that exist to identify different food types, but there are none that work on the MAX78000 board, which is the key component of our project. Since the MAX78000 is such a low-power part compared to the much more powerful computers machine learning is normally ran on, this is the primary challenge we face as a team.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title"/>
          </p:nvPr>
        </p:nvSpPr>
        <p:spPr>
          <a:xfrm>
            <a:off x="389743" y="165664"/>
            <a:ext cx="11257613" cy="9540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4701D"/>
              </a:buClr>
              <a:buSzPts val="4400"/>
              <a:buFont typeface="EB Garamond"/>
              <a:buNone/>
            </a:pPr>
            <a:r>
              <a:rPr lang="en-US"/>
              <a:t>Deliverables List</a:t>
            </a:r>
            <a:endParaRPr/>
          </a:p>
        </p:txBody>
      </p:sp>
      <p:sp>
        <p:nvSpPr>
          <p:cNvPr id="101" name="Google Shape;101;p8"/>
          <p:cNvSpPr txBox="1"/>
          <p:nvPr>
            <p:ph idx="1" type="body"/>
          </p:nvPr>
        </p:nvSpPr>
        <p:spPr>
          <a:xfrm>
            <a:off x="389743" y="1508538"/>
            <a:ext cx="11257613" cy="4425408"/>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0"/>
              </a:spcBef>
              <a:spcAft>
                <a:spcPts val="0"/>
              </a:spcAft>
              <a:buSzPts val="2800"/>
              <a:buChar char="•"/>
            </a:pPr>
            <a:r>
              <a:rPr lang="en-US"/>
              <a:t>A neural network trained on a custom dataset, augmented to increase the amount the images we train it on.</a:t>
            </a:r>
            <a:endParaRPr/>
          </a:p>
          <a:p>
            <a:pPr indent="-406400" lvl="0" marL="457200" rtl="0" algn="l">
              <a:lnSpc>
                <a:spcPct val="90000"/>
              </a:lnSpc>
              <a:spcBef>
                <a:spcPts val="0"/>
              </a:spcBef>
              <a:spcAft>
                <a:spcPts val="0"/>
              </a:spcAft>
              <a:buSzPts val="2800"/>
              <a:buChar char="•"/>
            </a:pPr>
            <a:r>
              <a:rPr lang="en-US"/>
              <a:t>It being able run on the MAX78000 featherboard and also identify 10 different food types and output the result to either a display board or computer terminal.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9"/>
          <p:cNvSpPr txBox="1"/>
          <p:nvPr>
            <p:ph type="title"/>
          </p:nvPr>
        </p:nvSpPr>
        <p:spPr>
          <a:xfrm>
            <a:off x="389743" y="165664"/>
            <a:ext cx="11257613" cy="9540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4701D"/>
              </a:buClr>
              <a:buSzPts val="4400"/>
              <a:buFont typeface="EB Garamond"/>
              <a:buNone/>
            </a:pPr>
            <a:r>
              <a:rPr lang="en-US"/>
              <a:t>Constraints and Requirements </a:t>
            </a:r>
            <a:endParaRPr/>
          </a:p>
        </p:txBody>
      </p:sp>
      <p:sp>
        <p:nvSpPr>
          <p:cNvPr id="107" name="Google Shape;107;p9"/>
          <p:cNvSpPr txBox="1"/>
          <p:nvPr>
            <p:ph idx="1" type="body"/>
          </p:nvPr>
        </p:nvSpPr>
        <p:spPr>
          <a:xfrm>
            <a:off x="389743" y="1508538"/>
            <a:ext cx="11257613" cy="442540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The main constraint of this project is to work with the limited power of the Maxim board, and the requirements are to be able to identify at least 10 different foods from images taken from the camera on the board itself.</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2017-11-11T01:41:10Z</dcterms:created>
  <dc:creator>Bhatia, Dinesh</dc:creator>
</cp:coreProperties>
</file>