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4"/>
  </p:notesMasterIdLst>
  <p:sldIdLst>
    <p:sldId id="490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4893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309D6D-AF69-4D43-9CB3-67C38D1E7E48}">
  <a:tblStyle styleId="{96309D6D-AF69-4D43-9CB3-67C38D1E7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62B89E-3DC3-4366-91F0-E37C859325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8" autoAdjust="0"/>
  </p:normalViewPr>
  <p:slideViewPr>
    <p:cSldViewPr snapToGrid="0">
      <p:cViewPr varScale="1">
        <p:scale>
          <a:sx n="105" d="100"/>
          <a:sy n="105" d="100"/>
        </p:scale>
        <p:origin x="236" y="-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MapReduce and Spark running time for TF-IDF feature extraction (unit: 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tokenize - train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MapReduce</c:v>
                </c:pt>
                <c:pt idx="1">
                  <c:v>Spark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27981</c:v>
                </c:pt>
                <c:pt idx="1">
                  <c:v>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EB-463E-92AF-E9F9905B5AD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tokenize - test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MapReduce</c:v>
                </c:pt>
                <c:pt idx="1">
                  <c:v>Spark</c:v>
                </c:pt>
              </c:strCache>
            </c:strRef>
          </c:cat>
          <c:val>
            <c:numRef>
              <c:f>Sheet1!$B$4:$C$4</c:f>
              <c:numCache>
                <c:formatCode>General</c:formatCode>
                <c:ptCount val="2"/>
                <c:pt idx="0">
                  <c:v>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EB-463E-92AF-E9F9905B5AD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IDF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MapReduce</c:v>
                </c:pt>
                <c:pt idx="1">
                  <c:v>Spark</c:v>
                </c:pt>
              </c:strCache>
            </c:strRef>
          </c:cat>
          <c:val>
            <c:numRef>
              <c:f>Sheet1!$B$5:$C$5</c:f>
              <c:numCache>
                <c:formatCode>General</c:formatCode>
                <c:ptCount val="2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EB-463E-92AF-E9F9905B5AD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BOW - train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MapReduce</c:v>
                </c:pt>
                <c:pt idx="1">
                  <c:v>Spark</c:v>
                </c:pt>
              </c:strCache>
            </c:strRef>
          </c:cat>
          <c:val>
            <c:numRef>
              <c:f>Sheet1!$B$6:$C$6</c:f>
              <c:numCache>
                <c:formatCode>General</c:formatCode>
                <c:ptCount val="2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DEB-463E-92AF-E9F9905B5AD6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BOW - test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MapReduce</c:v>
                </c:pt>
                <c:pt idx="1">
                  <c:v>Spark</c:v>
                </c:pt>
              </c:strCache>
            </c:strRef>
          </c:cat>
          <c:val>
            <c:numRef>
              <c:f>Sheet1!$B$7:$C$7</c:f>
              <c:numCache>
                <c:formatCode>General</c:formatCode>
                <c:ptCount val="2"/>
                <c:pt idx="0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EB-463E-92AF-E9F9905B5A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4098351"/>
        <c:axId val="182410209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MapReduce</c:v>
                      </c:pt>
                      <c:pt idx="1">
                        <c:v>Spark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DDEB-463E-92AF-E9F9905B5AD6}"/>
                  </c:ext>
                </c:extLst>
              </c15:ser>
            </c15:filteredBarSeries>
          </c:ext>
        </c:extLst>
      </c:barChart>
      <c:catAx>
        <c:axId val="1824098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4102095"/>
        <c:crosses val="autoZero"/>
        <c:auto val="1"/>
        <c:lblAlgn val="ctr"/>
        <c:lblOffset val="100"/>
        <c:noMultiLvlLbl val="0"/>
      </c:catAx>
      <c:valAx>
        <c:axId val="1824102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4098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A62FC-0B47-4E10-B99E-3B02E4C499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57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2e22df32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ge2e22df321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e2e22df321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2ed82102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ge2ed821027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e2ed821027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2ed82102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ge2ed821027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ge2ed821027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2ed82102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ge2ed821027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e2ed821027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2e22df32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e2e22df321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e2e22df321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2ed82102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ge2ed821027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e2ed821027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e2ed82102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ge2ed821027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e2ed821027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2ed82102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ge2ed821027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e2ed821027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" name="Google Shape;49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4d1dbef3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ge4d1dbef33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new_df = new_df.selectExpr("cleaned as cleaned", "label as label")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word_count = new_df.withColumn('word', F.explode(F.col('cleaned'))) 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.groupBy('word') 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.count()  # 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# .sort('count', ascending=False)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dic_df = word_count.filter("count &gt; 10").select("word")</a:t>
            </a:r>
            <a:endParaRPr/>
          </a:p>
        </p:txBody>
      </p:sp>
      <p:sp>
        <p:nvSpPr>
          <p:cNvPr id="514" name="Google Shape;514;ge4d1dbef3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e2ed820f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ge2ed820f43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ge2ed820f4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e2ed820f4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ge2ed820f4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ge2ed820f4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e4eb8a02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ge4eb8a0272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ge4eb8a0272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2eec336a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ge2eec336aa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MLP因为爆内存尝试失败</a:t>
            </a:r>
            <a:endParaRPr/>
          </a:p>
        </p:txBody>
      </p:sp>
      <p:sp>
        <p:nvSpPr>
          <p:cNvPr id="568" name="Google Shape;568;ge2eec336aa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4eb8a039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4eb8a0390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ge4eb8a0390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CN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4eb8a027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ge4eb8a0272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/>
              <a:t>除了Spark本身就比MapReduce快之外，还可能与具体实现有关</a:t>
            </a:r>
            <a:endParaRPr/>
          </a:p>
        </p:txBody>
      </p:sp>
      <p:sp>
        <p:nvSpPr>
          <p:cNvPr id="597" name="Google Shape;597;ge4eb8a0272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e4eb8a027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6" name="Google Shape;606;ge4eb8a027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400"/>
              <a:t>除了Spark本身就比MapReduce快之外，还可能与具体实现有关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400"/>
              <a:t>Spark在相同数据量上能达到87.12的准确率，但是需要的时间更长</a:t>
            </a:r>
            <a:endParaRPr sz="1400"/>
          </a:p>
        </p:txBody>
      </p:sp>
      <p:sp>
        <p:nvSpPr>
          <p:cNvPr id="607" name="Google Shape;607;ge4eb8a027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A62FC-0B47-4E10-B99E-3B02E4C499D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90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gif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cnstarrywei@smail.nju.edu.cn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gif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gif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目录">
  <p:cSld name="目录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-1" y="1533406"/>
            <a:ext cx="12192001" cy="177984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/>
          <p:nvPr/>
        </p:nvSpPr>
        <p:spPr>
          <a:xfrm>
            <a:off x="0" y="1533404"/>
            <a:ext cx="12669002" cy="1779847"/>
          </a:xfrm>
          <a:prstGeom prst="rect">
            <a:avLst/>
          </a:prstGeom>
          <a:gradFill>
            <a:gsLst>
              <a:gs pos="0">
                <a:schemeClr val="lt1"/>
              </a:gs>
              <a:gs pos="62000">
                <a:srgbClr val="FFFFFF">
                  <a:alpha val="82745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3" descr="图片包含 草, 天空, 树, 户外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4488" y="1533403"/>
            <a:ext cx="4079249" cy="177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5">
            <a:alphaModFix amt="20000"/>
          </a:blip>
          <a:srcRect/>
          <a:stretch/>
        </p:blipFill>
        <p:spPr>
          <a:xfrm>
            <a:off x="-2002420" y="1837848"/>
            <a:ext cx="4004840" cy="502015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/>
          <p:nvPr/>
        </p:nvSpPr>
        <p:spPr>
          <a:xfrm>
            <a:off x="0" y="1533407"/>
            <a:ext cx="393539" cy="1779847"/>
          </a:xfrm>
          <a:prstGeom prst="rect">
            <a:avLst/>
          </a:prstGeom>
          <a:gradFill>
            <a:gsLst>
              <a:gs pos="0">
                <a:srgbClr val="9E008B"/>
              </a:gs>
              <a:gs pos="100000">
                <a:srgbClr val="850063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40286" y="268204"/>
            <a:ext cx="2158175" cy="105088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chemeClr val="lt1">
                <a:alpha val="40000"/>
              </a:schemeClr>
            </a:outerShdw>
          </a:effectLst>
        </p:spPr>
      </p:pic>
      <p:grpSp>
        <p:nvGrpSpPr>
          <p:cNvPr id="102" name="Google Shape;102;p3"/>
          <p:cNvGrpSpPr/>
          <p:nvPr/>
        </p:nvGrpSpPr>
        <p:grpSpPr>
          <a:xfrm>
            <a:off x="393539" y="485311"/>
            <a:ext cx="2716516" cy="784192"/>
            <a:chOff x="221300" y="1114464"/>
            <a:chExt cx="2716516" cy="904809"/>
          </a:xfrm>
        </p:grpSpPr>
        <p:sp>
          <p:nvSpPr>
            <p:cNvPr id="103" name="Google Shape;103;p3"/>
            <p:cNvSpPr/>
            <p:nvPr/>
          </p:nvSpPr>
          <p:spPr>
            <a:xfrm>
              <a:off x="221300" y="1114464"/>
              <a:ext cx="2716516" cy="714743"/>
            </a:xfrm>
            <a:prstGeom prst="rect">
              <a:avLst/>
            </a:prstGeom>
            <a:noFill/>
            <a:ln>
              <a:noFill/>
            </a:ln>
            <a:effectLst>
              <a:outerShdw blurRad="228600" sx="102000" sy="102000" algn="ctr" rotWithShape="0">
                <a:schemeClr val="accent1">
                  <a:alpha val="38823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4000" b="0" i="0" u="none" strike="noStrike" cap="none">
                  <a:solidFill>
                    <a:srgbClr val="9E008B"/>
                  </a:solidFill>
                  <a:latin typeface="Arial"/>
                  <a:ea typeface="Arial"/>
                  <a:cs typeface="Arial"/>
                  <a:sym typeface="Arial"/>
                </a:rPr>
                <a:t>内容大纲</a:t>
              </a:r>
              <a:endParaRPr sz="4000" b="0" i="0" u="none" strike="noStrike" cap="none">
                <a:solidFill>
                  <a:srgbClr val="9E008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34473" y="1956967"/>
              <a:ext cx="1420006" cy="62306"/>
            </a:xfrm>
            <a:prstGeom prst="rect">
              <a:avLst/>
            </a:prstGeom>
            <a:solidFill>
              <a:srgbClr val="9E00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5" name="Google Shape;105;p3"/>
          <p:cNvPicPr preferRelativeResize="0"/>
          <p:nvPr/>
        </p:nvPicPr>
        <p:blipFill rotWithShape="1">
          <a:blip r:embed="rId5">
            <a:alphaModFix amt="20000"/>
          </a:blip>
          <a:srcRect/>
          <a:stretch/>
        </p:blipFill>
        <p:spPr>
          <a:xfrm>
            <a:off x="10189580" y="1837848"/>
            <a:ext cx="4004840" cy="50201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7784488" y="1533401"/>
            <a:ext cx="4079249" cy="1779847"/>
          </a:xfrm>
          <a:prstGeom prst="rect">
            <a:avLst/>
          </a:prstGeom>
          <a:gradFill>
            <a:gsLst>
              <a:gs pos="0">
                <a:schemeClr val="lt1"/>
              </a:gs>
              <a:gs pos="28000">
                <a:srgbClr val="FFFFFF">
                  <a:alpha val="80000"/>
                </a:srgbClr>
              </a:gs>
              <a:gs pos="56000">
                <a:srgbClr val="FFFFFF">
                  <a:alpha val="89803"/>
                </a:srgbClr>
              </a:gs>
              <a:gs pos="94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 flipH="1">
            <a:off x="10494476" y="1533405"/>
            <a:ext cx="1697524" cy="1779848"/>
          </a:xfrm>
          <a:prstGeom prst="chevron">
            <a:avLst>
              <a:gd name="adj" fmla="val 66336"/>
            </a:avLst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 flipH="1">
            <a:off x="11343238" y="1533405"/>
            <a:ext cx="1325763" cy="1779848"/>
          </a:xfrm>
          <a:prstGeom prst="chevron">
            <a:avLst>
              <a:gd name="adj" fmla="val 84064"/>
            </a:avLst>
          </a:prstGeom>
          <a:solidFill>
            <a:srgbClr val="99097D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926718" y="1117805"/>
            <a:ext cx="1183337" cy="2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1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节标题">
  <p:cSld name="1_节标题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 descr="图片包含 户外, 树, 天空, 建筑物&#10;&#10;描述已自动生成"/>
          <p:cNvPicPr preferRelativeResize="0"/>
          <p:nvPr/>
        </p:nvPicPr>
        <p:blipFill rotWithShape="1">
          <a:blip r:embed="rId2">
            <a:alphaModFix/>
          </a:blip>
          <a:srcRect l="13124" t="4955" r="2202" b="-4955"/>
          <a:stretch/>
        </p:blipFill>
        <p:spPr>
          <a:xfrm>
            <a:off x="-1132" y="-5116"/>
            <a:ext cx="12192000" cy="686311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/>
          <p:nvPr/>
        </p:nvSpPr>
        <p:spPr>
          <a:xfrm>
            <a:off x="0" y="0"/>
            <a:ext cx="12192000" cy="6897644"/>
          </a:xfrm>
          <a:prstGeom prst="rect">
            <a:avLst/>
          </a:prstGeom>
          <a:gradFill>
            <a:gsLst>
              <a:gs pos="0">
                <a:schemeClr val="lt1"/>
              </a:gs>
              <a:gs pos="33000">
                <a:srgbClr val="FFFFFF">
                  <a:alpha val="94901"/>
                </a:srgbClr>
              </a:gs>
              <a:gs pos="50000">
                <a:srgbClr val="FFFFFF">
                  <a:alpha val="93725"/>
                </a:srgbClr>
              </a:gs>
              <a:gs pos="70000">
                <a:srgbClr val="FFFFFF">
                  <a:alpha val="94901"/>
                </a:srgbClr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5274238" y="1162652"/>
            <a:ext cx="1584000" cy="15840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/>
              </a:gs>
              <a:gs pos="100000">
                <a:srgbClr val="F7F7F7"/>
              </a:gs>
            </a:gsLst>
            <a:lin ang="2700000" scaled="0"/>
          </a:gradFill>
          <a:ln>
            <a:noFill/>
          </a:ln>
          <a:effectLst>
            <a:outerShdw blurRad="215900" sx="104999" sy="104999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5029201" y="884536"/>
            <a:ext cx="2074074" cy="222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E008B"/>
              </a:buClr>
              <a:buSzPts val="9600"/>
              <a:buFont typeface="Arial"/>
              <a:buNone/>
              <a:defRPr sz="9600" b="1" i="0" u="none" strike="noStrike" cap="none">
                <a:solidFill>
                  <a:srgbClr val="9E00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2"/>
          </p:nvPr>
        </p:nvSpPr>
        <p:spPr>
          <a:xfrm>
            <a:off x="3096638" y="3303387"/>
            <a:ext cx="5998724" cy="75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E008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9E00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925" y="5757673"/>
            <a:ext cx="41148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2638" y="5262373"/>
            <a:ext cx="41148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50213" y="5739984"/>
            <a:ext cx="1491574" cy="726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4"/>
          <p:cNvGrpSpPr/>
          <p:nvPr/>
        </p:nvGrpSpPr>
        <p:grpSpPr>
          <a:xfrm>
            <a:off x="3025301" y="3935857"/>
            <a:ext cx="6070061" cy="192918"/>
            <a:chOff x="4399588" y="4016383"/>
            <a:chExt cx="3352853" cy="86344"/>
          </a:xfrm>
        </p:grpSpPr>
        <p:sp>
          <p:nvSpPr>
            <p:cNvPr id="120" name="Google Shape;120;p4"/>
            <p:cNvSpPr/>
            <p:nvPr/>
          </p:nvSpPr>
          <p:spPr>
            <a:xfrm>
              <a:off x="4437741" y="4037958"/>
              <a:ext cx="3314700" cy="45719"/>
            </a:xfrm>
            <a:prstGeom prst="rect">
              <a:avLst/>
            </a:prstGeom>
            <a:solidFill>
              <a:schemeClr val="accent1">
                <a:alpha val="7764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" name="Google Shape;121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399588" y="4016383"/>
              <a:ext cx="3315600" cy="863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Google Shape;122;p4"/>
          <p:cNvPicPr preferRelativeResize="0"/>
          <p:nvPr/>
        </p:nvPicPr>
        <p:blipFill rotWithShape="1">
          <a:blip r:embed="rId7">
            <a:alphaModFix amt="40000"/>
          </a:blip>
          <a:srcRect/>
          <a:stretch/>
        </p:blipFill>
        <p:spPr>
          <a:xfrm>
            <a:off x="10189580" y="949115"/>
            <a:ext cx="4004840" cy="502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7">
            <a:alphaModFix amt="40000"/>
          </a:blip>
          <a:srcRect/>
          <a:stretch/>
        </p:blipFill>
        <p:spPr>
          <a:xfrm>
            <a:off x="-2002420" y="949115"/>
            <a:ext cx="4004840" cy="502015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0" y="6509614"/>
            <a:ext cx="12192000" cy="366430"/>
          </a:xfrm>
          <a:prstGeom prst="rect">
            <a:avLst/>
          </a:prstGeom>
          <a:gradFill>
            <a:gsLst>
              <a:gs pos="0">
                <a:srgbClr val="9E008B"/>
              </a:gs>
              <a:gs pos="100000">
                <a:srgbClr val="850063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3"/>
          </p:nvPr>
        </p:nvSpPr>
        <p:spPr>
          <a:xfrm>
            <a:off x="3396575" y="4168827"/>
            <a:ext cx="5398851" cy="36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普通内容">
  <p:cSld name="普通内容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 descr="图片包含 户外, 树, 天空, 建筑物&#10;&#10;描述已自动生成"/>
          <p:cNvPicPr preferRelativeResize="0"/>
          <p:nvPr/>
        </p:nvPicPr>
        <p:blipFill rotWithShape="1">
          <a:blip r:embed="rId2">
            <a:alphaModFix/>
          </a:blip>
          <a:srcRect l="13124" t="4955" r="2202" b="-4955"/>
          <a:stretch/>
        </p:blipFill>
        <p:spPr>
          <a:xfrm>
            <a:off x="2264" y="346109"/>
            <a:ext cx="12192000" cy="686311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-2264" y="47021"/>
            <a:ext cx="12192000" cy="6897644"/>
          </a:xfrm>
          <a:prstGeom prst="rect">
            <a:avLst/>
          </a:prstGeom>
          <a:gradFill>
            <a:gsLst>
              <a:gs pos="0">
                <a:schemeClr val="lt1"/>
              </a:gs>
              <a:gs pos="33000">
                <a:srgbClr val="FFFFFF">
                  <a:alpha val="96862"/>
                </a:srgbClr>
              </a:gs>
              <a:gs pos="50000">
                <a:srgbClr val="FFFFFF">
                  <a:alpha val="96862"/>
                </a:srgbClr>
              </a:gs>
              <a:gs pos="70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0" y="-30479"/>
            <a:ext cx="12192000" cy="57376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B4009E"/>
              </a:gs>
              <a:gs pos="16000">
                <a:srgbClr val="88136E">
                  <a:alpha val="77647"/>
                </a:srgbClr>
              </a:gs>
              <a:gs pos="77000">
                <a:schemeClr val="accent1"/>
              </a:gs>
              <a:gs pos="99351">
                <a:srgbClr val="8F3D75"/>
              </a:gs>
              <a:gs pos="100000">
                <a:srgbClr val="8F3D75"/>
              </a:gs>
            </a:gsLst>
            <a:lin ang="8100000" scaled="0"/>
          </a:gradFill>
          <a:ln>
            <a:noFill/>
          </a:ln>
          <a:effectLst>
            <a:outerShdw blurRad="50800" dist="38100" dir="5400000" algn="t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 amt="35000"/>
          </a:blip>
          <a:srcRect t="44074" b="47559"/>
          <a:stretch/>
        </p:blipFill>
        <p:spPr>
          <a:xfrm>
            <a:off x="3537879" y="-30480"/>
            <a:ext cx="10125565" cy="5737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/>
          <p:nvPr/>
        </p:nvSpPr>
        <p:spPr>
          <a:xfrm>
            <a:off x="218106" y="47021"/>
            <a:ext cx="410544" cy="41054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46300" rIns="182875" bIns="1463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545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2"/>
          </p:nvPr>
        </p:nvSpPr>
        <p:spPr>
          <a:xfrm>
            <a:off x="816623" y="76295"/>
            <a:ext cx="3215623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1977" y="128612"/>
            <a:ext cx="1025842" cy="319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5">
            <a:alphaModFix amt="20000"/>
          </a:blip>
          <a:srcRect/>
          <a:stretch/>
        </p:blipFill>
        <p:spPr>
          <a:xfrm>
            <a:off x="10825155" y="3431262"/>
            <a:ext cx="2733690" cy="3426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5">
            <a:alphaModFix amt="20000"/>
          </a:blip>
          <a:srcRect/>
          <a:stretch/>
        </p:blipFill>
        <p:spPr>
          <a:xfrm>
            <a:off x="-1366845" y="3431262"/>
            <a:ext cx="2733690" cy="3426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节标题">
  <p:cSld name="2_节标题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925" y="5757673"/>
            <a:ext cx="41148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2638" y="5262373"/>
            <a:ext cx="41148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4767" y="748540"/>
            <a:ext cx="1491574" cy="726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5">
            <a:alphaModFix amt="40000"/>
          </a:blip>
          <a:srcRect/>
          <a:stretch/>
        </p:blipFill>
        <p:spPr>
          <a:xfrm>
            <a:off x="10189580" y="949115"/>
            <a:ext cx="4004840" cy="502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5">
            <a:alphaModFix amt="40000"/>
          </a:blip>
          <a:srcRect/>
          <a:stretch/>
        </p:blipFill>
        <p:spPr>
          <a:xfrm>
            <a:off x="-2002420" y="949115"/>
            <a:ext cx="4004840" cy="50201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6"/>
          <p:cNvGrpSpPr/>
          <p:nvPr/>
        </p:nvGrpSpPr>
        <p:grpSpPr>
          <a:xfrm>
            <a:off x="985765" y="785258"/>
            <a:ext cx="2549915" cy="652860"/>
            <a:chOff x="731520" y="925847"/>
            <a:chExt cx="2617991" cy="652860"/>
          </a:xfrm>
        </p:grpSpPr>
        <p:sp>
          <p:nvSpPr>
            <p:cNvPr id="144" name="Google Shape;144;p6"/>
            <p:cNvSpPr/>
            <p:nvPr/>
          </p:nvSpPr>
          <p:spPr>
            <a:xfrm>
              <a:off x="816623" y="925847"/>
              <a:ext cx="2532888" cy="6528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17500" dist="50800" dir="8400000" algn="tl" rotWithShape="0">
                <a:srgbClr val="000000">
                  <a:alpha val="11764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800">
                  <a:solidFill>
                    <a:srgbClr val="9E008B"/>
                  </a:solidFill>
                  <a:latin typeface="Arial"/>
                  <a:ea typeface="Arial"/>
                  <a:cs typeface="Arial"/>
                  <a:sym typeface="Arial"/>
                </a:rPr>
                <a:t>  参考文献</a:t>
              </a:r>
              <a:endParaRPr sz="2800">
                <a:solidFill>
                  <a:srgbClr val="9E008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731520" y="925847"/>
              <a:ext cx="85103" cy="652860"/>
            </a:xfrm>
            <a:prstGeom prst="rect">
              <a:avLst/>
            </a:prstGeom>
            <a:solidFill>
              <a:srgbClr val="9E008B"/>
            </a:solidFill>
            <a:ln>
              <a:noFill/>
            </a:ln>
            <a:effectLst>
              <a:outerShdw blurRad="317500" dist="50800" dir="8400000" algn="tl" rotWithShape="0">
                <a:srgbClr val="9E008B">
                  <a:alpha val="11764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9E008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6"/>
          <p:cNvSpPr/>
          <p:nvPr/>
        </p:nvSpPr>
        <p:spPr>
          <a:xfrm>
            <a:off x="934845" y="1757537"/>
            <a:ext cx="10322311" cy="38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985838" y="1757363"/>
            <a:ext cx="10493375" cy="397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6">
            <a:alphaModFix amt="52999"/>
          </a:blip>
          <a:srcRect l="32585" r="39373"/>
          <a:stretch/>
        </p:blipFill>
        <p:spPr>
          <a:xfrm>
            <a:off x="8358319" y="0"/>
            <a:ext cx="3833681" cy="6538723"/>
          </a:xfrm>
          <a:prstGeom prst="rect">
            <a:avLst/>
          </a:prstGeom>
          <a:noFill/>
          <a:ln>
            <a:noFill/>
          </a:ln>
          <a:effectLst>
            <a:outerShdw blurRad="165100" dist="38100" sx="102000" sy="102000" algn="l" rotWithShape="0">
              <a:srgbClr val="7F7F7F">
                <a:alpha val="40000"/>
              </a:srgbClr>
            </a:outerShdw>
          </a:effectLst>
        </p:spPr>
      </p:pic>
      <p:sp>
        <p:nvSpPr>
          <p:cNvPr id="149" name="Google Shape;149;p6"/>
          <p:cNvSpPr/>
          <p:nvPr/>
        </p:nvSpPr>
        <p:spPr>
          <a:xfrm>
            <a:off x="0" y="6509614"/>
            <a:ext cx="12192000" cy="366430"/>
          </a:xfrm>
          <a:prstGeom prst="rect">
            <a:avLst/>
          </a:prstGeom>
          <a:gradFill>
            <a:gsLst>
              <a:gs pos="0">
                <a:srgbClr val="9E008B"/>
              </a:gs>
              <a:gs pos="100000">
                <a:srgbClr val="850063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8304319" y="949115"/>
            <a:ext cx="108000" cy="1080000"/>
          </a:xfrm>
          <a:prstGeom prst="rect">
            <a:avLst/>
          </a:prstGeom>
          <a:gradFill>
            <a:gsLst>
              <a:gs pos="0">
                <a:srgbClr val="9E008B"/>
              </a:gs>
              <a:gs pos="100000">
                <a:srgbClr val="850063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6"/>
          <p:cNvCxnSpPr>
            <a:endCxn id="150" idx="0"/>
          </p:cNvCxnSpPr>
          <p:nvPr/>
        </p:nvCxnSpPr>
        <p:spPr>
          <a:xfrm>
            <a:off x="8358319" y="-85"/>
            <a:ext cx="0" cy="94920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视频或突出展示图片">
  <p:cSld name="视频或突出展示图片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/>
          <p:nvPr/>
        </p:nvSpPr>
        <p:spPr>
          <a:xfrm>
            <a:off x="0" y="-34592"/>
            <a:ext cx="12192000" cy="6892592"/>
          </a:xfrm>
          <a:prstGeom prst="rect">
            <a:avLst/>
          </a:prstGeom>
          <a:solidFill>
            <a:schemeClr val="dk1">
              <a:alpha val="5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/>
          <p:nvPr/>
        </p:nvSpPr>
        <p:spPr>
          <a:xfrm>
            <a:off x="0" y="-30479"/>
            <a:ext cx="12192000" cy="573769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3"/>
              </a:gs>
              <a:gs pos="36000">
                <a:srgbClr val="88136E">
                  <a:alpha val="77647"/>
                </a:srgbClr>
              </a:gs>
              <a:gs pos="100000">
                <a:schemeClr val="accent1"/>
              </a:gs>
            </a:gsLst>
            <a:lin ang="8100000" scaled="0"/>
          </a:gradFill>
          <a:ln>
            <a:noFill/>
          </a:ln>
          <a:effectLst>
            <a:outerShdw blurRad="50800" dist="38100" dir="5400000" algn="t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0" y="-34592"/>
            <a:ext cx="12192000" cy="575056"/>
          </a:xfrm>
          <a:prstGeom prst="rect">
            <a:avLst/>
          </a:prstGeom>
          <a:solidFill>
            <a:schemeClr val="lt1">
              <a:alpha val="2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8"/>
          <p:cNvPicPr preferRelativeResize="0"/>
          <p:nvPr/>
        </p:nvPicPr>
        <p:blipFill rotWithShape="1">
          <a:blip r:embed="rId2">
            <a:alphaModFix amt="50000"/>
          </a:blip>
          <a:srcRect t="44074" b="47559"/>
          <a:stretch/>
        </p:blipFill>
        <p:spPr>
          <a:xfrm>
            <a:off x="4553879" y="-30480"/>
            <a:ext cx="10125565" cy="5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8"/>
          <p:cNvPicPr preferRelativeResize="0"/>
          <p:nvPr/>
        </p:nvPicPr>
        <p:blipFill rotWithShape="1">
          <a:blip r:embed="rId2">
            <a:alphaModFix amt="50000"/>
          </a:blip>
          <a:srcRect t="44074" b="47559"/>
          <a:stretch/>
        </p:blipFill>
        <p:spPr>
          <a:xfrm>
            <a:off x="294299" y="-34592"/>
            <a:ext cx="10125565" cy="57377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8"/>
          <p:cNvSpPr/>
          <p:nvPr/>
        </p:nvSpPr>
        <p:spPr>
          <a:xfrm>
            <a:off x="218106" y="47021"/>
            <a:ext cx="410544" cy="41054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46300" rIns="182875" bIns="1463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545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" name="Google Shape;247;p8"/>
          <p:cNvSpPr txBox="1">
            <a:spLocks noGrp="1"/>
          </p:cNvSpPr>
          <p:nvPr>
            <p:ph type="body" idx="2"/>
          </p:nvPr>
        </p:nvSpPr>
        <p:spPr>
          <a:xfrm>
            <a:off x="816623" y="76295"/>
            <a:ext cx="7585697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48" name="Google Shape;2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1977" y="128612"/>
            <a:ext cx="1025842" cy="31924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8"/>
          <p:cNvSpPr>
            <a:spLocks noGrp="1"/>
          </p:cNvSpPr>
          <p:nvPr>
            <p:ph type="media" idx="3"/>
          </p:nvPr>
        </p:nvSpPr>
        <p:spPr>
          <a:xfrm>
            <a:off x="466725" y="771525"/>
            <a:ext cx="11309350" cy="5507038"/>
          </a:xfrm>
          <a:prstGeom prst="rect">
            <a:avLst/>
          </a:prstGeom>
          <a:noFill/>
          <a:ln>
            <a:noFill/>
          </a:ln>
          <a:effectLst>
            <a:outerShdw blurRad="63500" sx="101000" sy="101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bg>
      <p:bgPr>
        <a:solidFill>
          <a:srgbClr val="E5E5E5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title"/>
          </p:nvPr>
        </p:nvSpPr>
        <p:spPr>
          <a:xfrm>
            <a:off x="838200" y="761365"/>
            <a:ext cx="2697480" cy="66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97D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9909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2" name="Google Shape;252;p9"/>
          <p:cNvSpPr txBox="1"/>
          <p:nvPr/>
        </p:nvSpPr>
        <p:spPr>
          <a:xfrm>
            <a:off x="883920" y="1717040"/>
            <a:ext cx="10586720" cy="264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97D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rgbClr val="99097D"/>
                </a:solidFill>
                <a:latin typeface="Arial"/>
                <a:ea typeface="Arial"/>
                <a:cs typeface="Arial"/>
                <a:sym typeface="Arial"/>
              </a:rPr>
              <a:t>模板中的图片未经作者授权者禁止商用；非商业用途请放心使用。</a:t>
            </a:r>
            <a:endParaRPr sz="1400">
              <a:solidFill>
                <a:srgbClr val="990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97D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rgbClr val="99097D"/>
                </a:solidFill>
                <a:latin typeface="Arial"/>
                <a:ea typeface="Arial"/>
                <a:cs typeface="Arial"/>
                <a:sym typeface="Arial"/>
              </a:rPr>
              <a:t>请自行安装本模板所需字体：中文（思源黑体 CN Bold、思源黑体 CN Normal）、英文（等线）。之后取消嵌入字体可大幅缩减演示文档占用的储存空间。</a:t>
            </a:r>
            <a:endParaRPr sz="1400">
              <a:solidFill>
                <a:srgbClr val="990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97D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rgbClr val="99097D"/>
                </a:solidFill>
                <a:latin typeface="Arial"/>
                <a:ea typeface="Arial"/>
                <a:cs typeface="Arial"/>
                <a:sym typeface="Arial"/>
              </a:rPr>
              <a:t>建议使用Microsoft Office 2016及以上版本，否则部分动画效果、图片效果无法正常显示，可在校园网环境下登陆kms.nju.edu.cn下载。2019版安装方法见NIC在小百合的教程。建议在教室演示时使用自己的笔记本电脑，以确保版本不会太低。</a:t>
            </a:r>
            <a:endParaRPr sz="1400">
              <a:solidFill>
                <a:srgbClr val="990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97D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rgbClr val="99097D"/>
                </a:solidFill>
                <a:latin typeface="Arial"/>
                <a:ea typeface="Arial"/>
                <a:cs typeface="Arial"/>
                <a:sym typeface="Arial"/>
              </a:rPr>
              <a:t>所有素材和页面布局都可以自行更改，例如：如果内容大纲要点超过4点，可复制模板中一点的样式后自行排版。</a:t>
            </a:r>
            <a:endParaRPr sz="1400">
              <a:solidFill>
                <a:srgbClr val="990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97D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rgbClr val="99097D"/>
                </a:solidFill>
                <a:latin typeface="Arial"/>
                <a:ea typeface="Arial"/>
                <a:cs typeface="Arial"/>
                <a:sym typeface="Arial"/>
              </a:rPr>
              <a:t>著作权与署名权归作者所有，严禁侵权。</a:t>
            </a:r>
            <a:endParaRPr sz="1400">
              <a:solidFill>
                <a:srgbClr val="990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97D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rgbClr val="99097D"/>
                </a:solidFill>
                <a:latin typeface="Arial"/>
                <a:ea typeface="Arial"/>
                <a:cs typeface="Arial"/>
                <a:sym typeface="Arial"/>
              </a:rPr>
              <a:t>未尽事宜解释权归作者所有，如有疑问欢迎在本模板发布之日起两年内通过电子邮件与作者（</a:t>
            </a:r>
            <a:r>
              <a:rPr lang="zh-CN" sz="1400" u="sng">
                <a:solidFill>
                  <a:srgbClr val="99097D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cnstarrywei@smail.nju.edu.cn</a:t>
            </a:r>
            <a:r>
              <a:rPr lang="zh-CN" sz="1400">
                <a:solidFill>
                  <a:srgbClr val="99097D"/>
                </a:solidFill>
                <a:latin typeface="Arial"/>
                <a:ea typeface="Arial"/>
                <a:cs typeface="Arial"/>
                <a:sym typeface="Arial"/>
              </a:rPr>
              <a:t>）联系。</a:t>
            </a:r>
            <a:endParaRPr sz="1400">
              <a:solidFill>
                <a:srgbClr val="990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509455" y="6316838"/>
            <a:ext cx="11173090" cy="20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00">
                <a:solidFill>
                  <a:srgbClr val="99097D"/>
                </a:solidFill>
                <a:latin typeface="Arial"/>
                <a:ea typeface="Arial"/>
                <a:cs typeface="Arial"/>
                <a:sym typeface="Arial"/>
              </a:rPr>
              <a:t>© Xincheng Wei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标题和内容">
  <p:cSld name="3_标题和内容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">
    <p:bg>
      <p:bgPr>
        <a:blipFill dpi="0" rotWithShape="1">
          <a:blip r:embed="rId2">
            <a:alphaModFix amt="14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22FF551F-D1A6-435F-BD7E-789B2D87C1D1}"/>
              </a:ext>
            </a:extLst>
          </p:cNvPr>
          <p:cNvSpPr/>
          <p:nvPr userDrawn="1"/>
        </p:nvSpPr>
        <p:spPr>
          <a:xfrm flipH="1">
            <a:off x="-843" y="610947"/>
            <a:ext cx="10910940" cy="5773943"/>
          </a:xfrm>
          <a:custGeom>
            <a:avLst/>
            <a:gdLst>
              <a:gd name="connsiteX0" fmla="*/ 10979546 w 10979546"/>
              <a:gd name="connsiteY0" fmla="*/ 0 h 5553797"/>
              <a:gd name="connsiteX1" fmla="*/ 20163 w 10979546"/>
              <a:gd name="connsiteY1" fmla="*/ 0 h 5553797"/>
              <a:gd name="connsiteX2" fmla="*/ 3044826 w 10979546"/>
              <a:gd name="connsiteY2" fmla="*/ 2767674 h 5553797"/>
              <a:gd name="connsiteX3" fmla="*/ 0 w 10979546"/>
              <a:gd name="connsiteY3" fmla="*/ 5553797 h 5553797"/>
              <a:gd name="connsiteX4" fmla="*/ 10979546 w 10979546"/>
              <a:gd name="connsiteY4" fmla="*/ 5553797 h 5553797"/>
              <a:gd name="connsiteX5" fmla="*/ 10979546 w 10979546"/>
              <a:gd name="connsiteY5" fmla="*/ 0 h 555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9546" h="5553797">
                <a:moveTo>
                  <a:pt x="10979546" y="0"/>
                </a:moveTo>
                <a:lnTo>
                  <a:pt x="20163" y="0"/>
                </a:lnTo>
                <a:lnTo>
                  <a:pt x="3044826" y="2767674"/>
                </a:lnTo>
                <a:lnTo>
                  <a:pt x="0" y="5553797"/>
                </a:lnTo>
                <a:lnTo>
                  <a:pt x="10979546" y="5553797"/>
                </a:lnTo>
                <a:lnTo>
                  <a:pt x="10979546" y="0"/>
                </a:ln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3" name="!!南京大学">
            <a:extLst>
              <a:ext uri="{FF2B5EF4-FFF2-40B4-BE49-F238E27FC236}">
                <a16:creationId xmlns:a16="http://schemas.microsoft.com/office/drawing/2014/main" id="{1AF2A92F-254D-4E9C-B7E4-A1F0C5B5A5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1" y="1037953"/>
            <a:ext cx="1776838" cy="861855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A4F2B486-D77B-4F4E-B42F-3CF6C0EE7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684" y="2501659"/>
            <a:ext cx="6209055" cy="10153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defRPr lang="zh-CN" altLang="en-US" sz="5400" b="0" kern="1200" spc="600" dirty="0">
                <a:gradFill>
                  <a:gsLst>
                    <a:gs pos="0">
                      <a:srgbClr val="99097D"/>
                    </a:gs>
                    <a:gs pos="43000">
                      <a:srgbClr val="8C0062"/>
                    </a:gs>
                    <a:gs pos="100000">
                      <a:srgbClr val="9E008B"/>
                    </a:gs>
                  </a:gsLst>
                  <a:lin ang="3000000" scaled="0"/>
                </a:gra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</a:lstStyle>
          <a:p>
            <a:r>
              <a:rPr lang="zh-CN" altLang="en-US" dirty="0"/>
              <a:t>在这里填写标题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75C0D79-FF80-443B-BBC3-5EF5EDECC9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685" y="3558904"/>
            <a:ext cx="63424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lang="zh-CN" altLang="en-US" sz="2400" spc="300" baseline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lvl="0" algn="dist"/>
            <a:r>
              <a:rPr lang="en-US" altLang="zh-CN" dirty="0"/>
              <a:t>TITLE OF PRESENTATION GOES HERE</a:t>
            </a:r>
            <a:endParaRPr lang="zh-CN" altLang="en-US" dirty="0"/>
          </a:p>
        </p:txBody>
      </p:sp>
      <p:sp>
        <p:nvSpPr>
          <p:cNvPr id="19" name="文本占位符 11">
            <a:extLst>
              <a:ext uri="{FF2B5EF4-FFF2-40B4-BE49-F238E27FC236}">
                <a16:creationId xmlns:a16="http://schemas.microsoft.com/office/drawing/2014/main" id="{DFC09603-CA1D-42AB-8DB8-382BC48CA6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0870" y="4567178"/>
            <a:ext cx="276437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dist">
              <a:buNone/>
              <a:def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lvl="0" algn="dist"/>
            <a:r>
              <a:rPr lang="zh-CN" altLang="en-US" dirty="0"/>
              <a:t>南京大学</a:t>
            </a:r>
            <a:r>
              <a:rPr lang="en-US" altLang="zh-CN" dirty="0"/>
              <a:t>XX</a:t>
            </a:r>
            <a:r>
              <a:rPr lang="zh-CN" altLang="en-US" dirty="0"/>
              <a:t>学院 姓名</a:t>
            </a:r>
          </a:p>
        </p:txBody>
      </p:sp>
      <p:pic>
        <p:nvPicPr>
          <p:cNvPr id="42" name="图片 41" descr="图片包含 名片, 文字&#10;&#10;描述已自动生成">
            <a:extLst>
              <a:ext uri="{FF2B5EF4-FFF2-40B4-BE49-F238E27FC236}">
                <a16:creationId xmlns:a16="http://schemas.microsoft.com/office/drawing/2014/main" id="{11448770-F7F7-421E-8292-96BE0093F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" t="47518" r="13479" b="31213"/>
          <a:stretch/>
        </p:blipFill>
        <p:spPr>
          <a:xfrm>
            <a:off x="-319278" y="6899714"/>
            <a:ext cx="13548360" cy="1922637"/>
          </a:xfrm>
          <a:prstGeom prst="rect">
            <a:avLst/>
          </a:prstGeom>
        </p:spPr>
      </p:pic>
      <p:sp>
        <p:nvSpPr>
          <p:cNvPr id="41" name="日期占位符 1050">
            <a:extLst>
              <a:ext uri="{FF2B5EF4-FFF2-40B4-BE49-F238E27FC236}">
                <a16:creationId xmlns:a16="http://schemas.microsoft.com/office/drawing/2014/main" id="{9A252C20-8DC7-4689-BE32-4C1EE7F7E5F7}"/>
              </a:ext>
            </a:extLst>
          </p:cNvPr>
          <p:cNvSpPr txBox="1">
            <a:spLocks/>
          </p:cNvSpPr>
          <p:nvPr userDrawn="1"/>
        </p:nvSpPr>
        <p:spPr>
          <a:xfrm>
            <a:off x="973395" y="4921872"/>
            <a:ext cx="15424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fld id="{42D7D00D-E433-4875-A481-385606666357}" type="datetime2">
              <a:rPr lang="zh-CN" altLang="en-US" sz="1400" b="0" smtClean="0">
                <a:solidFill>
                  <a:srgbClr val="85006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pPr algn="dist"/>
              <a:t>2021年7月15日</a:t>
            </a:fld>
            <a:endParaRPr lang="zh-CN" altLang="en-US" b="0" dirty="0">
              <a:solidFill>
                <a:srgbClr val="85006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70818DF-4726-43BA-9778-26E3E0A59FC4}"/>
              </a:ext>
            </a:extLst>
          </p:cNvPr>
          <p:cNvGrpSpPr/>
          <p:nvPr userDrawn="1"/>
        </p:nvGrpSpPr>
        <p:grpSpPr>
          <a:xfrm>
            <a:off x="973395" y="4192345"/>
            <a:ext cx="3501490" cy="170588"/>
            <a:chOff x="4399588" y="4016383"/>
            <a:chExt cx="3352852" cy="8634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9E28FDF-F7FF-4492-86CE-20F41FBC8540}"/>
                </a:ext>
              </a:extLst>
            </p:cNvPr>
            <p:cNvSpPr/>
            <p:nvPr userDrawn="1"/>
          </p:nvSpPr>
          <p:spPr>
            <a:xfrm>
              <a:off x="4437740" y="4037958"/>
              <a:ext cx="3314700" cy="45719"/>
            </a:xfrm>
            <a:prstGeom prst="rect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78E3C45-CC41-40D4-BC89-0613687AF1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588" y="4016383"/>
              <a:ext cx="3315600" cy="86344"/>
            </a:xfrm>
            <a:prstGeom prst="rect">
              <a:avLst/>
            </a:prstGeom>
          </p:spPr>
        </p:pic>
      </p:grpSp>
      <p:sp>
        <p:nvSpPr>
          <p:cNvPr id="8" name="箭头: V 形 7">
            <a:extLst>
              <a:ext uri="{FF2B5EF4-FFF2-40B4-BE49-F238E27FC236}">
                <a16:creationId xmlns:a16="http://schemas.microsoft.com/office/drawing/2014/main" id="{499D47B5-8DFA-4E86-A954-27D7AF27F28A}"/>
              </a:ext>
            </a:extLst>
          </p:cNvPr>
          <p:cNvSpPr/>
          <p:nvPr userDrawn="1"/>
        </p:nvSpPr>
        <p:spPr>
          <a:xfrm flipH="1">
            <a:off x="8120914" y="654814"/>
            <a:ext cx="3287008" cy="5713776"/>
          </a:xfrm>
          <a:prstGeom prst="chevron">
            <a:avLst>
              <a:gd name="adj" fmla="val 9113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821E23F3-CB49-4D76-AB33-DBE165CA2E16}"/>
              </a:ext>
            </a:extLst>
          </p:cNvPr>
          <p:cNvSpPr/>
          <p:nvPr userDrawn="1"/>
        </p:nvSpPr>
        <p:spPr>
          <a:xfrm flipH="1">
            <a:off x="8839509" y="654061"/>
            <a:ext cx="3353334" cy="5773942"/>
          </a:xfrm>
          <a:custGeom>
            <a:avLst/>
            <a:gdLst>
              <a:gd name="connsiteX0" fmla="*/ 328671 w 3353334"/>
              <a:gd name="connsiteY0" fmla="*/ 0 h 5553796"/>
              <a:gd name="connsiteX1" fmla="*/ 0 w 3353334"/>
              <a:gd name="connsiteY1" fmla="*/ 0 h 5553796"/>
              <a:gd name="connsiteX2" fmla="*/ 0 w 3353334"/>
              <a:gd name="connsiteY2" fmla="*/ 323408 h 5553796"/>
              <a:gd name="connsiteX3" fmla="*/ 2711050 w 3353334"/>
              <a:gd name="connsiteY3" fmla="*/ 2804115 h 5553796"/>
              <a:gd name="connsiteX4" fmla="*/ 0 w 3353334"/>
              <a:gd name="connsiteY4" fmla="*/ 5284821 h 5553796"/>
              <a:gd name="connsiteX5" fmla="*/ 0 w 3353334"/>
              <a:gd name="connsiteY5" fmla="*/ 5553796 h 5553796"/>
              <a:gd name="connsiteX6" fmla="*/ 308508 w 3353334"/>
              <a:gd name="connsiteY6" fmla="*/ 5553796 h 5553796"/>
              <a:gd name="connsiteX7" fmla="*/ 3353334 w 3353334"/>
              <a:gd name="connsiteY7" fmla="*/ 2767674 h 5553796"/>
              <a:gd name="connsiteX8" fmla="*/ 328671 w 3353334"/>
              <a:gd name="connsiteY8" fmla="*/ 0 h 555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3334" h="5553796">
                <a:moveTo>
                  <a:pt x="328671" y="0"/>
                </a:moveTo>
                <a:lnTo>
                  <a:pt x="0" y="0"/>
                </a:lnTo>
                <a:lnTo>
                  <a:pt x="0" y="323408"/>
                </a:lnTo>
                <a:lnTo>
                  <a:pt x="2711050" y="2804115"/>
                </a:lnTo>
                <a:lnTo>
                  <a:pt x="0" y="5284821"/>
                </a:lnTo>
                <a:lnTo>
                  <a:pt x="0" y="5553796"/>
                </a:lnTo>
                <a:lnTo>
                  <a:pt x="308508" y="5553796"/>
                </a:lnTo>
                <a:lnTo>
                  <a:pt x="3353334" y="2767674"/>
                </a:lnTo>
                <a:lnTo>
                  <a:pt x="328671" y="0"/>
                </a:lnTo>
                <a:close/>
              </a:path>
            </a:pathLst>
          </a:custGeom>
          <a:solidFill>
            <a:srgbClr val="990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2A41FFC2-C002-42F5-862D-6EF63863AD2B}"/>
              </a:ext>
            </a:extLst>
          </p:cNvPr>
          <p:cNvSpPr/>
          <p:nvPr userDrawn="1"/>
        </p:nvSpPr>
        <p:spPr>
          <a:xfrm flipH="1">
            <a:off x="10064423" y="1526756"/>
            <a:ext cx="2127575" cy="4047951"/>
          </a:xfrm>
          <a:custGeom>
            <a:avLst/>
            <a:gdLst>
              <a:gd name="connsiteX0" fmla="*/ 0 w 2021800"/>
              <a:gd name="connsiteY0" fmla="*/ 0 h 3700037"/>
              <a:gd name="connsiteX1" fmla="*/ 0 w 2021800"/>
              <a:gd name="connsiteY1" fmla="*/ 3700037 h 3700037"/>
              <a:gd name="connsiteX2" fmla="*/ 2021800 w 2021800"/>
              <a:gd name="connsiteY2" fmla="*/ 1850019 h 3700037"/>
              <a:gd name="connsiteX3" fmla="*/ 0 w 2021800"/>
              <a:gd name="connsiteY3" fmla="*/ 0 h 370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1800" h="3700037">
                <a:moveTo>
                  <a:pt x="0" y="0"/>
                </a:moveTo>
                <a:lnTo>
                  <a:pt x="0" y="3700037"/>
                </a:lnTo>
                <a:lnTo>
                  <a:pt x="2021800" y="18500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9F5765B-49B7-4DA9-9A19-5E164E49C682}"/>
              </a:ext>
            </a:extLst>
          </p:cNvPr>
          <p:cNvGrpSpPr/>
          <p:nvPr userDrawn="1"/>
        </p:nvGrpSpPr>
        <p:grpSpPr>
          <a:xfrm>
            <a:off x="10659351" y="3264062"/>
            <a:ext cx="1392692" cy="491924"/>
            <a:chOff x="714375" y="1419225"/>
            <a:chExt cx="11134427" cy="213360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D830641-C20B-4167-BFC7-95805F03A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201" y="3171825"/>
              <a:ext cx="275931" cy="371475"/>
            </a:xfrm>
            <a:prstGeom prst="line">
              <a:avLst/>
            </a:prstGeom>
            <a:ln w="3492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E13AC35-4085-48E7-9A5F-1083A6104B6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402" y="3171225"/>
              <a:ext cx="266400" cy="381600"/>
            </a:xfrm>
            <a:prstGeom prst="line">
              <a:avLst/>
            </a:prstGeom>
            <a:ln w="3492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B89892E-011E-4CD9-9FA6-BB7BE44B4F9C}"/>
                </a:ext>
              </a:extLst>
            </p:cNvPr>
            <p:cNvCxnSpPr/>
            <p:nvPr/>
          </p:nvCxnSpPr>
          <p:spPr>
            <a:xfrm>
              <a:off x="3276600" y="3171825"/>
              <a:ext cx="2305050" cy="0"/>
            </a:xfrm>
            <a:prstGeom prst="line">
              <a:avLst/>
            </a:prstGeom>
            <a:ln w="349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98BCB6F-DDFE-47A6-8244-2056C0ADB03E}"/>
                </a:ext>
              </a:extLst>
            </p:cNvPr>
            <p:cNvCxnSpPr/>
            <p:nvPr/>
          </p:nvCxnSpPr>
          <p:spPr>
            <a:xfrm>
              <a:off x="6991352" y="3171225"/>
              <a:ext cx="2305050" cy="0"/>
            </a:xfrm>
            <a:prstGeom prst="line">
              <a:avLst/>
            </a:prstGeom>
            <a:ln w="3492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B0CCF16-88F1-4206-8460-1705C3B72F48}"/>
                </a:ext>
              </a:extLst>
            </p:cNvPr>
            <p:cNvCxnSpPr>
              <a:cxnSpLocks/>
            </p:cNvCxnSpPr>
            <p:nvPr/>
          </p:nvCxnSpPr>
          <p:spPr>
            <a:xfrm>
              <a:off x="5581650" y="2095500"/>
              <a:ext cx="0" cy="1114425"/>
            </a:xfrm>
            <a:prstGeom prst="line">
              <a:avLst/>
            </a:prstGeom>
            <a:ln w="349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399FB3E-F1E8-4B4F-B635-050E8C35113D}"/>
                </a:ext>
              </a:extLst>
            </p:cNvPr>
            <p:cNvCxnSpPr>
              <a:cxnSpLocks/>
            </p:cNvCxnSpPr>
            <p:nvPr/>
          </p:nvCxnSpPr>
          <p:spPr>
            <a:xfrm>
              <a:off x="6962777" y="2085975"/>
              <a:ext cx="0" cy="1114425"/>
            </a:xfrm>
            <a:prstGeom prst="line">
              <a:avLst/>
            </a:prstGeom>
            <a:ln w="349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A838D66-7046-4E4B-8307-F0C88B884E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2777" y="1752600"/>
              <a:ext cx="123823" cy="399450"/>
            </a:xfrm>
            <a:prstGeom prst="line">
              <a:avLst/>
            </a:prstGeom>
            <a:ln w="3492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ACA2C5C-873F-4796-871F-0FD0E1F28492}"/>
                </a:ext>
              </a:extLst>
            </p:cNvPr>
            <p:cNvCxnSpPr>
              <a:cxnSpLocks/>
            </p:cNvCxnSpPr>
            <p:nvPr/>
          </p:nvCxnSpPr>
          <p:spPr>
            <a:xfrm>
              <a:off x="5457828" y="1752600"/>
              <a:ext cx="123822" cy="399450"/>
            </a:xfrm>
            <a:prstGeom prst="line">
              <a:avLst/>
            </a:prstGeom>
            <a:ln w="3492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648F0EE-E82B-4386-8EDD-072C74B12A80}"/>
                </a:ext>
              </a:extLst>
            </p:cNvPr>
            <p:cNvCxnSpPr>
              <a:cxnSpLocks/>
            </p:cNvCxnSpPr>
            <p:nvPr/>
          </p:nvCxnSpPr>
          <p:spPr>
            <a:xfrm>
              <a:off x="5457828" y="1752600"/>
              <a:ext cx="380997" cy="0"/>
            </a:xfrm>
            <a:prstGeom prst="line">
              <a:avLst/>
            </a:prstGeom>
            <a:ln w="3492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26140FF-B82F-4BD6-B07D-280CCD5ED1EF}"/>
                </a:ext>
              </a:extLst>
            </p:cNvPr>
            <p:cNvCxnSpPr>
              <a:cxnSpLocks/>
            </p:cNvCxnSpPr>
            <p:nvPr/>
          </p:nvCxnSpPr>
          <p:spPr>
            <a:xfrm>
              <a:off x="6734180" y="1752600"/>
              <a:ext cx="380997" cy="0"/>
            </a:xfrm>
            <a:prstGeom prst="line">
              <a:avLst/>
            </a:prstGeom>
            <a:ln w="3492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7D22D97-FE04-4336-947F-5D28AA5D65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9620" y="1419228"/>
              <a:ext cx="386837" cy="333373"/>
            </a:xfrm>
            <a:prstGeom prst="line">
              <a:avLst/>
            </a:prstGeom>
            <a:ln w="3492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4A4715B-5279-4E20-8289-D63E73B96F7F}"/>
                </a:ext>
              </a:extLst>
            </p:cNvPr>
            <p:cNvCxnSpPr>
              <a:cxnSpLocks/>
            </p:cNvCxnSpPr>
            <p:nvPr/>
          </p:nvCxnSpPr>
          <p:spPr>
            <a:xfrm>
              <a:off x="6276544" y="1419225"/>
              <a:ext cx="429060" cy="333373"/>
            </a:xfrm>
            <a:prstGeom prst="line">
              <a:avLst/>
            </a:prstGeom>
            <a:ln w="3492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8756317B-68AE-4262-B801-A6149CD34CF6}"/>
                </a:ext>
              </a:extLst>
            </p:cNvPr>
            <p:cNvCxnSpPr/>
            <p:nvPr/>
          </p:nvCxnSpPr>
          <p:spPr>
            <a:xfrm>
              <a:off x="714375" y="3542008"/>
              <a:ext cx="2305052" cy="0"/>
            </a:xfrm>
            <a:prstGeom prst="line">
              <a:avLst/>
            </a:prstGeom>
            <a:ln w="34925">
              <a:gradFill>
                <a:gsLst>
                  <a:gs pos="0">
                    <a:srgbClr val="850063"/>
                  </a:gs>
                  <a:gs pos="100000">
                    <a:srgbClr val="850063">
                      <a:alpha val="0"/>
                    </a:srgb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0200303-6052-4E0D-B9AD-14F3E6B94AB2}"/>
                </a:ext>
              </a:extLst>
            </p:cNvPr>
            <p:cNvCxnSpPr/>
            <p:nvPr/>
          </p:nvCxnSpPr>
          <p:spPr>
            <a:xfrm>
              <a:off x="9543752" y="3543300"/>
              <a:ext cx="2305050" cy="0"/>
            </a:xfrm>
            <a:prstGeom prst="line">
              <a:avLst/>
            </a:prstGeom>
            <a:ln w="34925">
              <a:gradFill>
                <a:gsLst>
                  <a:gs pos="0">
                    <a:srgbClr val="850063"/>
                  </a:gs>
                  <a:gs pos="100000">
                    <a:srgbClr val="85006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平行四边形 46">
            <a:extLst>
              <a:ext uri="{FF2B5EF4-FFF2-40B4-BE49-F238E27FC236}">
                <a16:creationId xmlns:a16="http://schemas.microsoft.com/office/drawing/2014/main" id="{3F3BED97-0589-411C-A619-50E964BC8DFD}"/>
              </a:ext>
            </a:extLst>
          </p:cNvPr>
          <p:cNvSpPr/>
          <p:nvPr userDrawn="1"/>
        </p:nvSpPr>
        <p:spPr>
          <a:xfrm>
            <a:off x="58550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平行四边形 69">
            <a:extLst>
              <a:ext uri="{FF2B5EF4-FFF2-40B4-BE49-F238E27FC236}">
                <a16:creationId xmlns:a16="http://schemas.microsoft.com/office/drawing/2014/main" id="{99AA8CD5-A96C-45B9-92BA-8718BBA05A45}"/>
              </a:ext>
            </a:extLst>
          </p:cNvPr>
          <p:cNvSpPr/>
          <p:nvPr userDrawn="1"/>
        </p:nvSpPr>
        <p:spPr>
          <a:xfrm>
            <a:off x="105411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平行四边形 70">
            <a:extLst>
              <a:ext uri="{FF2B5EF4-FFF2-40B4-BE49-F238E27FC236}">
                <a16:creationId xmlns:a16="http://schemas.microsoft.com/office/drawing/2014/main" id="{9CABAF81-B063-404B-B1D1-5102B7F0A422}"/>
              </a:ext>
            </a:extLst>
          </p:cNvPr>
          <p:cNvSpPr/>
          <p:nvPr userDrawn="1"/>
        </p:nvSpPr>
        <p:spPr>
          <a:xfrm>
            <a:off x="152272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平行四边形 71">
            <a:extLst>
              <a:ext uri="{FF2B5EF4-FFF2-40B4-BE49-F238E27FC236}">
                <a16:creationId xmlns:a16="http://schemas.microsoft.com/office/drawing/2014/main" id="{FA85D76D-E022-40EB-81D8-068F970EC910}"/>
              </a:ext>
            </a:extLst>
          </p:cNvPr>
          <p:cNvSpPr/>
          <p:nvPr userDrawn="1"/>
        </p:nvSpPr>
        <p:spPr>
          <a:xfrm>
            <a:off x="199133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F9493745-9658-49FA-8D86-7DB23A8330C0}"/>
              </a:ext>
            </a:extLst>
          </p:cNvPr>
          <p:cNvSpPr/>
          <p:nvPr userDrawn="1"/>
        </p:nvSpPr>
        <p:spPr>
          <a:xfrm>
            <a:off x="245994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EAB6020-4B12-40AD-BB21-81C68EF32650}"/>
              </a:ext>
            </a:extLst>
          </p:cNvPr>
          <p:cNvSpPr/>
          <p:nvPr userDrawn="1"/>
        </p:nvSpPr>
        <p:spPr>
          <a:xfrm>
            <a:off x="292855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6C162691-379A-4C3F-82A1-E93B50A32FF1}"/>
              </a:ext>
            </a:extLst>
          </p:cNvPr>
          <p:cNvSpPr/>
          <p:nvPr userDrawn="1"/>
        </p:nvSpPr>
        <p:spPr>
          <a:xfrm>
            <a:off x="339716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平行四边形 75">
            <a:extLst>
              <a:ext uri="{FF2B5EF4-FFF2-40B4-BE49-F238E27FC236}">
                <a16:creationId xmlns:a16="http://schemas.microsoft.com/office/drawing/2014/main" id="{3F556BAC-62DE-4B83-B736-954C678E4820}"/>
              </a:ext>
            </a:extLst>
          </p:cNvPr>
          <p:cNvSpPr/>
          <p:nvPr userDrawn="1"/>
        </p:nvSpPr>
        <p:spPr>
          <a:xfrm>
            <a:off x="386577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平行四边形 76">
            <a:extLst>
              <a:ext uri="{FF2B5EF4-FFF2-40B4-BE49-F238E27FC236}">
                <a16:creationId xmlns:a16="http://schemas.microsoft.com/office/drawing/2014/main" id="{1299D91A-0F55-4028-8789-766FFC0A7934}"/>
              </a:ext>
            </a:extLst>
          </p:cNvPr>
          <p:cNvSpPr/>
          <p:nvPr userDrawn="1"/>
        </p:nvSpPr>
        <p:spPr>
          <a:xfrm>
            <a:off x="433438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平行四边形 77">
            <a:extLst>
              <a:ext uri="{FF2B5EF4-FFF2-40B4-BE49-F238E27FC236}">
                <a16:creationId xmlns:a16="http://schemas.microsoft.com/office/drawing/2014/main" id="{6C3779B2-DABF-4DC2-953F-33389A62AF42}"/>
              </a:ext>
            </a:extLst>
          </p:cNvPr>
          <p:cNvSpPr/>
          <p:nvPr userDrawn="1"/>
        </p:nvSpPr>
        <p:spPr>
          <a:xfrm>
            <a:off x="480299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平行四边形 78">
            <a:extLst>
              <a:ext uri="{FF2B5EF4-FFF2-40B4-BE49-F238E27FC236}">
                <a16:creationId xmlns:a16="http://schemas.microsoft.com/office/drawing/2014/main" id="{F41D023C-9589-4890-8A3E-2C49BA898C5B}"/>
              </a:ext>
            </a:extLst>
          </p:cNvPr>
          <p:cNvSpPr/>
          <p:nvPr userDrawn="1"/>
        </p:nvSpPr>
        <p:spPr>
          <a:xfrm>
            <a:off x="527160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平行四边形 79">
            <a:extLst>
              <a:ext uri="{FF2B5EF4-FFF2-40B4-BE49-F238E27FC236}">
                <a16:creationId xmlns:a16="http://schemas.microsoft.com/office/drawing/2014/main" id="{86165605-D1EA-40CA-BC4C-EF63274ED57F}"/>
              </a:ext>
            </a:extLst>
          </p:cNvPr>
          <p:cNvSpPr/>
          <p:nvPr userDrawn="1"/>
        </p:nvSpPr>
        <p:spPr>
          <a:xfrm>
            <a:off x="574021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平行四边形 80">
            <a:extLst>
              <a:ext uri="{FF2B5EF4-FFF2-40B4-BE49-F238E27FC236}">
                <a16:creationId xmlns:a16="http://schemas.microsoft.com/office/drawing/2014/main" id="{DAEA0D50-F98F-449A-9603-D79DDF8081E3}"/>
              </a:ext>
            </a:extLst>
          </p:cNvPr>
          <p:cNvSpPr/>
          <p:nvPr userDrawn="1"/>
        </p:nvSpPr>
        <p:spPr>
          <a:xfrm>
            <a:off x="620882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平行四边形 81">
            <a:extLst>
              <a:ext uri="{FF2B5EF4-FFF2-40B4-BE49-F238E27FC236}">
                <a16:creationId xmlns:a16="http://schemas.microsoft.com/office/drawing/2014/main" id="{632DEF8F-3C80-4AE9-834D-59F330AF94A3}"/>
              </a:ext>
            </a:extLst>
          </p:cNvPr>
          <p:cNvSpPr/>
          <p:nvPr userDrawn="1"/>
        </p:nvSpPr>
        <p:spPr>
          <a:xfrm>
            <a:off x="667743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平行四边形 82">
            <a:extLst>
              <a:ext uri="{FF2B5EF4-FFF2-40B4-BE49-F238E27FC236}">
                <a16:creationId xmlns:a16="http://schemas.microsoft.com/office/drawing/2014/main" id="{2468219D-F581-4DEB-B21F-75E56684DBF8}"/>
              </a:ext>
            </a:extLst>
          </p:cNvPr>
          <p:cNvSpPr/>
          <p:nvPr userDrawn="1"/>
        </p:nvSpPr>
        <p:spPr>
          <a:xfrm>
            <a:off x="714604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平行四边形 83">
            <a:extLst>
              <a:ext uri="{FF2B5EF4-FFF2-40B4-BE49-F238E27FC236}">
                <a16:creationId xmlns:a16="http://schemas.microsoft.com/office/drawing/2014/main" id="{BB7CBF79-8126-4FB6-B50F-7681C0ED59D5}"/>
              </a:ext>
            </a:extLst>
          </p:cNvPr>
          <p:cNvSpPr/>
          <p:nvPr userDrawn="1"/>
        </p:nvSpPr>
        <p:spPr>
          <a:xfrm>
            <a:off x="761465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平行四边形 84">
            <a:extLst>
              <a:ext uri="{FF2B5EF4-FFF2-40B4-BE49-F238E27FC236}">
                <a16:creationId xmlns:a16="http://schemas.microsoft.com/office/drawing/2014/main" id="{6AD3B7E1-B7A8-4FAD-85BE-85EAAF1198C3}"/>
              </a:ext>
            </a:extLst>
          </p:cNvPr>
          <p:cNvSpPr/>
          <p:nvPr userDrawn="1"/>
        </p:nvSpPr>
        <p:spPr>
          <a:xfrm>
            <a:off x="808326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平行四边形 85">
            <a:extLst>
              <a:ext uri="{FF2B5EF4-FFF2-40B4-BE49-F238E27FC236}">
                <a16:creationId xmlns:a16="http://schemas.microsoft.com/office/drawing/2014/main" id="{97FEB423-C354-4F20-9F7E-77F540463982}"/>
              </a:ext>
            </a:extLst>
          </p:cNvPr>
          <p:cNvSpPr/>
          <p:nvPr userDrawn="1"/>
        </p:nvSpPr>
        <p:spPr>
          <a:xfrm>
            <a:off x="855187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平行四边形 86">
            <a:extLst>
              <a:ext uri="{FF2B5EF4-FFF2-40B4-BE49-F238E27FC236}">
                <a16:creationId xmlns:a16="http://schemas.microsoft.com/office/drawing/2014/main" id="{6482FA58-E66A-4E58-A672-03DFCD8F9AF5}"/>
              </a:ext>
            </a:extLst>
          </p:cNvPr>
          <p:cNvSpPr/>
          <p:nvPr userDrawn="1"/>
        </p:nvSpPr>
        <p:spPr>
          <a:xfrm>
            <a:off x="902048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平行四边形 87">
            <a:extLst>
              <a:ext uri="{FF2B5EF4-FFF2-40B4-BE49-F238E27FC236}">
                <a16:creationId xmlns:a16="http://schemas.microsoft.com/office/drawing/2014/main" id="{535D901B-03F3-482A-B20F-A6F11D2F93FA}"/>
              </a:ext>
            </a:extLst>
          </p:cNvPr>
          <p:cNvSpPr/>
          <p:nvPr userDrawn="1"/>
        </p:nvSpPr>
        <p:spPr>
          <a:xfrm>
            <a:off x="948909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平行四边形 88">
            <a:extLst>
              <a:ext uri="{FF2B5EF4-FFF2-40B4-BE49-F238E27FC236}">
                <a16:creationId xmlns:a16="http://schemas.microsoft.com/office/drawing/2014/main" id="{D41394A9-45EE-4A05-B299-953AA7704BBD}"/>
              </a:ext>
            </a:extLst>
          </p:cNvPr>
          <p:cNvSpPr/>
          <p:nvPr userDrawn="1"/>
        </p:nvSpPr>
        <p:spPr>
          <a:xfrm>
            <a:off x="995770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平行四边形 89">
            <a:extLst>
              <a:ext uri="{FF2B5EF4-FFF2-40B4-BE49-F238E27FC236}">
                <a16:creationId xmlns:a16="http://schemas.microsoft.com/office/drawing/2014/main" id="{99D97F2C-7CE5-4B01-9A30-5196249E5756}"/>
              </a:ext>
            </a:extLst>
          </p:cNvPr>
          <p:cNvSpPr/>
          <p:nvPr userDrawn="1"/>
        </p:nvSpPr>
        <p:spPr>
          <a:xfrm>
            <a:off x="10426310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平行四边形 90">
            <a:extLst>
              <a:ext uri="{FF2B5EF4-FFF2-40B4-BE49-F238E27FC236}">
                <a16:creationId xmlns:a16="http://schemas.microsoft.com/office/drawing/2014/main" id="{FB6AD7D2-38E3-4AAA-B911-93F8DA5118C1}"/>
              </a:ext>
            </a:extLst>
          </p:cNvPr>
          <p:cNvSpPr/>
          <p:nvPr userDrawn="1"/>
        </p:nvSpPr>
        <p:spPr>
          <a:xfrm>
            <a:off x="10932244" y="-260831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平行四边形 93">
            <a:extLst>
              <a:ext uri="{FF2B5EF4-FFF2-40B4-BE49-F238E27FC236}">
                <a16:creationId xmlns:a16="http://schemas.microsoft.com/office/drawing/2014/main" id="{1C5F1AC2-AA7E-40A1-870E-99FD813AA095}"/>
              </a:ext>
            </a:extLst>
          </p:cNvPr>
          <p:cNvSpPr/>
          <p:nvPr userDrawn="1"/>
        </p:nvSpPr>
        <p:spPr>
          <a:xfrm>
            <a:off x="-267918" y="-273051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平行四边形 94">
            <a:extLst>
              <a:ext uri="{FF2B5EF4-FFF2-40B4-BE49-F238E27FC236}">
                <a16:creationId xmlns:a16="http://schemas.microsoft.com/office/drawing/2014/main" id="{719DFCED-B22F-4AB1-B693-96485DC1821A}"/>
              </a:ext>
            </a:extLst>
          </p:cNvPr>
          <p:cNvSpPr/>
          <p:nvPr userDrawn="1"/>
        </p:nvSpPr>
        <p:spPr>
          <a:xfrm>
            <a:off x="200692" y="-273051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平行四边形 95">
            <a:extLst>
              <a:ext uri="{FF2B5EF4-FFF2-40B4-BE49-F238E27FC236}">
                <a16:creationId xmlns:a16="http://schemas.microsoft.com/office/drawing/2014/main" id="{580FEF1E-B2BB-4029-9353-BC48A22122EA}"/>
              </a:ext>
            </a:extLst>
          </p:cNvPr>
          <p:cNvSpPr/>
          <p:nvPr userDrawn="1"/>
        </p:nvSpPr>
        <p:spPr>
          <a:xfrm>
            <a:off x="11122757" y="-52485"/>
            <a:ext cx="988980" cy="710588"/>
          </a:xfrm>
          <a:prstGeom prst="parallelogram">
            <a:avLst>
              <a:gd name="adj" fmla="val 98322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平行四边形 96">
            <a:extLst>
              <a:ext uri="{FF2B5EF4-FFF2-40B4-BE49-F238E27FC236}">
                <a16:creationId xmlns:a16="http://schemas.microsoft.com/office/drawing/2014/main" id="{09F1AD5D-BF74-438C-91D0-6A6BC724EE07}"/>
              </a:ext>
            </a:extLst>
          </p:cNvPr>
          <p:cNvSpPr/>
          <p:nvPr userDrawn="1"/>
        </p:nvSpPr>
        <p:spPr>
          <a:xfrm rot="10800000" flipH="1">
            <a:off x="36297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平行四边形 97">
            <a:extLst>
              <a:ext uri="{FF2B5EF4-FFF2-40B4-BE49-F238E27FC236}">
                <a16:creationId xmlns:a16="http://schemas.microsoft.com/office/drawing/2014/main" id="{25BE2E42-72A0-4DE2-A4B4-E940F1D2E8A4}"/>
              </a:ext>
            </a:extLst>
          </p:cNvPr>
          <p:cNvSpPr/>
          <p:nvPr userDrawn="1"/>
        </p:nvSpPr>
        <p:spPr>
          <a:xfrm rot="10800000" flipH="1">
            <a:off x="83158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平行四边形 98">
            <a:extLst>
              <a:ext uri="{FF2B5EF4-FFF2-40B4-BE49-F238E27FC236}">
                <a16:creationId xmlns:a16="http://schemas.microsoft.com/office/drawing/2014/main" id="{D921DD09-3F28-41BD-BF49-B8843809F7ED}"/>
              </a:ext>
            </a:extLst>
          </p:cNvPr>
          <p:cNvSpPr/>
          <p:nvPr userDrawn="1"/>
        </p:nvSpPr>
        <p:spPr>
          <a:xfrm rot="10800000" flipH="1">
            <a:off x="130019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平行四边形 99">
            <a:extLst>
              <a:ext uri="{FF2B5EF4-FFF2-40B4-BE49-F238E27FC236}">
                <a16:creationId xmlns:a16="http://schemas.microsoft.com/office/drawing/2014/main" id="{0548A50D-1181-4E84-9DE6-E59656F2D3DB}"/>
              </a:ext>
            </a:extLst>
          </p:cNvPr>
          <p:cNvSpPr/>
          <p:nvPr userDrawn="1"/>
        </p:nvSpPr>
        <p:spPr>
          <a:xfrm rot="10800000" flipH="1">
            <a:off x="176880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平行四边形 100">
            <a:extLst>
              <a:ext uri="{FF2B5EF4-FFF2-40B4-BE49-F238E27FC236}">
                <a16:creationId xmlns:a16="http://schemas.microsoft.com/office/drawing/2014/main" id="{A2C93C68-B209-4083-AEC2-040826329B1E}"/>
              </a:ext>
            </a:extLst>
          </p:cNvPr>
          <p:cNvSpPr/>
          <p:nvPr userDrawn="1"/>
        </p:nvSpPr>
        <p:spPr>
          <a:xfrm rot="10800000" flipH="1">
            <a:off x="223741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平行四边形 101">
            <a:extLst>
              <a:ext uri="{FF2B5EF4-FFF2-40B4-BE49-F238E27FC236}">
                <a16:creationId xmlns:a16="http://schemas.microsoft.com/office/drawing/2014/main" id="{177CA231-14B9-4272-B645-71E067D788C2}"/>
              </a:ext>
            </a:extLst>
          </p:cNvPr>
          <p:cNvSpPr/>
          <p:nvPr userDrawn="1"/>
        </p:nvSpPr>
        <p:spPr>
          <a:xfrm rot="10800000" flipH="1">
            <a:off x="270602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平行四边形 102">
            <a:extLst>
              <a:ext uri="{FF2B5EF4-FFF2-40B4-BE49-F238E27FC236}">
                <a16:creationId xmlns:a16="http://schemas.microsoft.com/office/drawing/2014/main" id="{F768BDC9-E19B-47F3-870D-656D201AF29E}"/>
              </a:ext>
            </a:extLst>
          </p:cNvPr>
          <p:cNvSpPr/>
          <p:nvPr userDrawn="1"/>
        </p:nvSpPr>
        <p:spPr>
          <a:xfrm rot="10800000" flipH="1">
            <a:off x="317463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平行四边形 103">
            <a:extLst>
              <a:ext uri="{FF2B5EF4-FFF2-40B4-BE49-F238E27FC236}">
                <a16:creationId xmlns:a16="http://schemas.microsoft.com/office/drawing/2014/main" id="{CE601EAF-C5F7-4A7A-AA6B-7625C7258A0A}"/>
              </a:ext>
            </a:extLst>
          </p:cNvPr>
          <p:cNvSpPr/>
          <p:nvPr userDrawn="1"/>
        </p:nvSpPr>
        <p:spPr>
          <a:xfrm rot="10800000" flipH="1">
            <a:off x="364324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平行四边形 104">
            <a:extLst>
              <a:ext uri="{FF2B5EF4-FFF2-40B4-BE49-F238E27FC236}">
                <a16:creationId xmlns:a16="http://schemas.microsoft.com/office/drawing/2014/main" id="{0EC2D84E-334F-45C5-AA40-45156CF40E28}"/>
              </a:ext>
            </a:extLst>
          </p:cNvPr>
          <p:cNvSpPr/>
          <p:nvPr userDrawn="1"/>
        </p:nvSpPr>
        <p:spPr>
          <a:xfrm rot="10800000" flipH="1">
            <a:off x="411185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平行四边形 105">
            <a:extLst>
              <a:ext uri="{FF2B5EF4-FFF2-40B4-BE49-F238E27FC236}">
                <a16:creationId xmlns:a16="http://schemas.microsoft.com/office/drawing/2014/main" id="{9B61044A-3EF8-4696-BAE3-351A322CBCCF}"/>
              </a:ext>
            </a:extLst>
          </p:cNvPr>
          <p:cNvSpPr/>
          <p:nvPr userDrawn="1"/>
        </p:nvSpPr>
        <p:spPr>
          <a:xfrm rot="10800000" flipH="1">
            <a:off x="458046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平行四边形 106">
            <a:extLst>
              <a:ext uri="{FF2B5EF4-FFF2-40B4-BE49-F238E27FC236}">
                <a16:creationId xmlns:a16="http://schemas.microsoft.com/office/drawing/2014/main" id="{26BAF43D-8ACF-4D4C-A1F6-6AFEF64CF56F}"/>
              </a:ext>
            </a:extLst>
          </p:cNvPr>
          <p:cNvSpPr/>
          <p:nvPr userDrawn="1"/>
        </p:nvSpPr>
        <p:spPr>
          <a:xfrm rot="10800000" flipH="1">
            <a:off x="504907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平行四边形 107">
            <a:extLst>
              <a:ext uri="{FF2B5EF4-FFF2-40B4-BE49-F238E27FC236}">
                <a16:creationId xmlns:a16="http://schemas.microsoft.com/office/drawing/2014/main" id="{060ACE9B-2BEA-48CA-8114-F708585B28F3}"/>
              </a:ext>
            </a:extLst>
          </p:cNvPr>
          <p:cNvSpPr/>
          <p:nvPr userDrawn="1"/>
        </p:nvSpPr>
        <p:spPr>
          <a:xfrm rot="10800000" flipH="1">
            <a:off x="551768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平行四边形 108">
            <a:extLst>
              <a:ext uri="{FF2B5EF4-FFF2-40B4-BE49-F238E27FC236}">
                <a16:creationId xmlns:a16="http://schemas.microsoft.com/office/drawing/2014/main" id="{2CF1D18F-DB83-4474-B516-A7A60494C09C}"/>
              </a:ext>
            </a:extLst>
          </p:cNvPr>
          <p:cNvSpPr/>
          <p:nvPr userDrawn="1"/>
        </p:nvSpPr>
        <p:spPr>
          <a:xfrm rot="10800000" flipH="1">
            <a:off x="598629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平行四边形 109">
            <a:extLst>
              <a:ext uri="{FF2B5EF4-FFF2-40B4-BE49-F238E27FC236}">
                <a16:creationId xmlns:a16="http://schemas.microsoft.com/office/drawing/2014/main" id="{5FA82A2D-DB2D-48BA-8717-2628C0E67828}"/>
              </a:ext>
            </a:extLst>
          </p:cNvPr>
          <p:cNvSpPr/>
          <p:nvPr userDrawn="1"/>
        </p:nvSpPr>
        <p:spPr>
          <a:xfrm rot="10800000" flipH="1">
            <a:off x="645490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平行四边形 110">
            <a:extLst>
              <a:ext uri="{FF2B5EF4-FFF2-40B4-BE49-F238E27FC236}">
                <a16:creationId xmlns:a16="http://schemas.microsoft.com/office/drawing/2014/main" id="{DD827372-D877-450A-A04A-722BC96C2BB8}"/>
              </a:ext>
            </a:extLst>
          </p:cNvPr>
          <p:cNvSpPr/>
          <p:nvPr userDrawn="1"/>
        </p:nvSpPr>
        <p:spPr>
          <a:xfrm rot="10800000" flipH="1">
            <a:off x="692351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平行四边形 111">
            <a:extLst>
              <a:ext uri="{FF2B5EF4-FFF2-40B4-BE49-F238E27FC236}">
                <a16:creationId xmlns:a16="http://schemas.microsoft.com/office/drawing/2014/main" id="{856CD6E7-9C1D-49A1-AE01-E5545E1E4030}"/>
              </a:ext>
            </a:extLst>
          </p:cNvPr>
          <p:cNvSpPr/>
          <p:nvPr userDrawn="1"/>
        </p:nvSpPr>
        <p:spPr>
          <a:xfrm rot="10800000" flipH="1">
            <a:off x="739212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平行四边形 112">
            <a:extLst>
              <a:ext uri="{FF2B5EF4-FFF2-40B4-BE49-F238E27FC236}">
                <a16:creationId xmlns:a16="http://schemas.microsoft.com/office/drawing/2014/main" id="{27EE0F6C-7184-486D-BEA0-A92D63F2C344}"/>
              </a:ext>
            </a:extLst>
          </p:cNvPr>
          <p:cNvSpPr/>
          <p:nvPr userDrawn="1"/>
        </p:nvSpPr>
        <p:spPr>
          <a:xfrm rot="10800000" flipH="1">
            <a:off x="786073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平行四边形 113">
            <a:extLst>
              <a:ext uri="{FF2B5EF4-FFF2-40B4-BE49-F238E27FC236}">
                <a16:creationId xmlns:a16="http://schemas.microsoft.com/office/drawing/2014/main" id="{CE82B16A-65CD-4D72-A3B1-BF62B0C1921C}"/>
              </a:ext>
            </a:extLst>
          </p:cNvPr>
          <p:cNvSpPr/>
          <p:nvPr userDrawn="1"/>
        </p:nvSpPr>
        <p:spPr>
          <a:xfrm rot="10800000" flipH="1">
            <a:off x="832934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平行四边形 114">
            <a:extLst>
              <a:ext uri="{FF2B5EF4-FFF2-40B4-BE49-F238E27FC236}">
                <a16:creationId xmlns:a16="http://schemas.microsoft.com/office/drawing/2014/main" id="{6CE6FA6C-95F9-4E49-B96E-1F13DE57D849}"/>
              </a:ext>
            </a:extLst>
          </p:cNvPr>
          <p:cNvSpPr/>
          <p:nvPr userDrawn="1"/>
        </p:nvSpPr>
        <p:spPr>
          <a:xfrm rot="10800000" flipH="1">
            <a:off x="879795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平行四边形 115">
            <a:extLst>
              <a:ext uri="{FF2B5EF4-FFF2-40B4-BE49-F238E27FC236}">
                <a16:creationId xmlns:a16="http://schemas.microsoft.com/office/drawing/2014/main" id="{E41A5C37-2FBC-4A97-91D1-3E39232A852C}"/>
              </a:ext>
            </a:extLst>
          </p:cNvPr>
          <p:cNvSpPr/>
          <p:nvPr userDrawn="1"/>
        </p:nvSpPr>
        <p:spPr>
          <a:xfrm rot="10800000" flipH="1">
            <a:off x="926656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平行四边形 116">
            <a:extLst>
              <a:ext uri="{FF2B5EF4-FFF2-40B4-BE49-F238E27FC236}">
                <a16:creationId xmlns:a16="http://schemas.microsoft.com/office/drawing/2014/main" id="{139305EB-2EA2-47CF-9D45-E888817F6CFE}"/>
              </a:ext>
            </a:extLst>
          </p:cNvPr>
          <p:cNvSpPr/>
          <p:nvPr userDrawn="1"/>
        </p:nvSpPr>
        <p:spPr>
          <a:xfrm rot="10800000" flipH="1">
            <a:off x="973517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平行四边形 117">
            <a:extLst>
              <a:ext uri="{FF2B5EF4-FFF2-40B4-BE49-F238E27FC236}">
                <a16:creationId xmlns:a16="http://schemas.microsoft.com/office/drawing/2014/main" id="{918E373D-B213-4DC0-B3F9-95AFAED1088D}"/>
              </a:ext>
            </a:extLst>
          </p:cNvPr>
          <p:cNvSpPr/>
          <p:nvPr userDrawn="1"/>
        </p:nvSpPr>
        <p:spPr>
          <a:xfrm rot="10800000" flipH="1">
            <a:off x="10203782" y="639192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平行四边形 118">
            <a:extLst>
              <a:ext uri="{FF2B5EF4-FFF2-40B4-BE49-F238E27FC236}">
                <a16:creationId xmlns:a16="http://schemas.microsoft.com/office/drawing/2014/main" id="{B7EAA54A-5D5C-4E04-A6AC-E48BD44905DD}"/>
              </a:ext>
            </a:extLst>
          </p:cNvPr>
          <p:cNvSpPr/>
          <p:nvPr userDrawn="1"/>
        </p:nvSpPr>
        <p:spPr>
          <a:xfrm rot="10800000" flipH="1">
            <a:off x="10691956" y="6380516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平行四边形 119">
            <a:extLst>
              <a:ext uri="{FF2B5EF4-FFF2-40B4-BE49-F238E27FC236}">
                <a16:creationId xmlns:a16="http://schemas.microsoft.com/office/drawing/2014/main" id="{8E5AA0E7-9784-4708-A69F-6A0A66D1B4B2}"/>
              </a:ext>
            </a:extLst>
          </p:cNvPr>
          <p:cNvSpPr/>
          <p:nvPr userDrawn="1"/>
        </p:nvSpPr>
        <p:spPr>
          <a:xfrm rot="10800000" flipH="1">
            <a:off x="-490446" y="637970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平行四边形 120">
            <a:extLst>
              <a:ext uri="{FF2B5EF4-FFF2-40B4-BE49-F238E27FC236}">
                <a16:creationId xmlns:a16="http://schemas.microsoft.com/office/drawing/2014/main" id="{D76ACD1F-BDC1-438D-A8B1-9C0F7C8D5B3F}"/>
              </a:ext>
            </a:extLst>
          </p:cNvPr>
          <p:cNvSpPr/>
          <p:nvPr userDrawn="1"/>
        </p:nvSpPr>
        <p:spPr>
          <a:xfrm rot="10800000" flipH="1">
            <a:off x="-21836" y="637970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平行四边形 121">
            <a:extLst>
              <a:ext uri="{FF2B5EF4-FFF2-40B4-BE49-F238E27FC236}">
                <a16:creationId xmlns:a16="http://schemas.microsoft.com/office/drawing/2014/main" id="{7FFFE791-B576-4AE1-8FD5-2247CFD39EB1}"/>
              </a:ext>
            </a:extLst>
          </p:cNvPr>
          <p:cNvSpPr/>
          <p:nvPr userDrawn="1"/>
        </p:nvSpPr>
        <p:spPr>
          <a:xfrm rot="10800000" flipH="1">
            <a:off x="11122757" y="6362593"/>
            <a:ext cx="988980" cy="710588"/>
          </a:xfrm>
          <a:prstGeom prst="parallelogram">
            <a:avLst>
              <a:gd name="adj" fmla="val 98322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平行四边形 122">
            <a:extLst>
              <a:ext uri="{FF2B5EF4-FFF2-40B4-BE49-F238E27FC236}">
                <a16:creationId xmlns:a16="http://schemas.microsoft.com/office/drawing/2014/main" id="{4D4E838F-7B39-4DE2-B917-668AECF47918}"/>
              </a:ext>
            </a:extLst>
          </p:cNvPr>
          <p:cNvSpPr/>
          <p:nvPr userDrawn="1"/>
        </p:nvSpPr>
        <p:spPr>
          <a:xfrm>
            <a:off x="11355067" y="-51407"/>
            <a:ext cx="1856102" cy="1224334"/>
          </a:xfrm>
          <a:prstGeom prst="parallelogram">
            <a:avLst>
              <a:gd name="adj" fmla="val 98322"/>
            </a:avLst>
          </a:prstGeom>
          <a:solidFill>
            <a:srgbClr val="9909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平行四边形 123">
            <a:extLst>
              <a:ext uri="{FF2B5EF4-FFF2-40B4-BE49-F238E27FC236}">
                <a16:creationId xmlns:a16="http://schemas.microsoft.com/office/drawing/2014/main" id="{76AA5F7C-8A68-45E8-87FF-2AD9C6D5B05E}"/>
              </a:ext>
            </a:extLst>
          </p:cNvPr>
          <p:cNvSpPr/>
          <p:nvPr userDrawn="1"/>
        </p:nvSpPr>
        <p:spPr>
          <a:xfrm flipH="1">
            <a:off x="11507273" y="6046418"/>
            <a:ext cx="1615788" cy="1059625"/>
          </a:xfrm>
          <a:prstGeom prst="parallelogram">
            <a:avLst>
              <a:gd name="adj" fmla="val 98322"/>
            </a:avLst>
          </a:prstGeom>
          <a:solidFill>
            <a:srgbClr val="9909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2E6BEC-F36E-471B-B736-AAC688CB7048}"/>
              </a:ext>
            </a:extLst>
          </p:cNvPr>
          <p:cNvSpPr/>
          <p:nvPr userDrawn="1"/>
        </p:nvSpPr>
        <p:spPr>
          <a:xfrm>
            <a:off x="-3174" y="345225"/>
            <a:ext cx="10879187" cy="26542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AB00BAEF-C371-4D26-AF3C-02DD08F0805E}"/>
              </a:ext>
            </a:extLst>
          </p:cNvPr>
          <p:cNvSpPr/>
          <p:nvPr userDrawn="1"/>
        </p:nvSpPr>
        <p:spPr>
          <a:xfrm rot="5400000" flipH="1">
            <a:off x="10878985" y="342125"/>
            <a:ext cx="269445" cy="267605"/>
          </a:xfrm>
          <a:prstGeom prst="triangle">
            <a:avLst>
              <a:gd name="adj" fmla="val 100000"/>
            </a:avLst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44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9 -0.00023 L -4.375E-6 2.59259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556 -0.00023 L -2.70833E-6 1.48148E-6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556 -0.00023 L 2.5E-6 1.11111E-6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556 -0.00023 L 1.04167E-6 -2.96296E-6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>
        <p:tmplLst>
          <p:tmpl>
            <p:tnLst>
              <p:par>
                <p:cTn presetID="63" presetClass="path" presetSubtype="0" accel="50000" decel="50000" fill="hold" nodeType="withEffect">
                  <p:stCondLst>
                    <p:cond delay="100"/>
                  </p:stCondLst>
                  <p:childTnLst>
                    <p:animMotion origin="layout" path="M -0.0556 -0.00023 L -2.70833E-6 1.48148E-6 " pathEditMode="relative" rAng="0" ptsTypes="AA">
                      <p:cBhvr>
                        <p:cTn dur="300" fill="hold"/>
                        <p:tgtEl>
                          <p:spTgt spid="1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773" y="0"/>
                    </p:animMotion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1">
        <p:tmplLst>
          <p:tmpl>
            <p:tnLst>
              <p:par>
                <p:cTn presetID="63" presetClass="path" presetSubtype="0" accel="50000" decel="50000" fill="hold" nodeType="withEffect">
                  <p:stCondLst>
                    <p:cond delay="200"/>
                  </p:stCondLst>
                  <p:childTnLst>
                    <p:animMotion origin="layout" path="M -0.0556 -0.00023 L 2.5E-6 1.11111E-6 " pathEditMode="relative" rAng="0" ptsTypes="AA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773" y="0"/>
                    </p:animMotion>
                  </p:childTnLst>
                </p:cTn>
              </p:par>
            </p:tnLst>
          </p:tmpl>
        </p:tmplLst>
      </p:bldP>
      <p:bldP spid="41" grpId="0"/>
      <p:bldP spid="41" grpId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结束页">
    <p:bg>
      <p:bgPr>
        <a:blipFill dpi="0" rotWithShape="1">
          <a:blip r:embed="rId2">
            <a:alphaModFix amt="14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3DDBD4F3-DC98-4C86-BA33-8A9925BCE220}"/>
              </a:ext>
            </a:extLst>
          </p:cNvPr>
          <p:cNvSpPr/>
          <p:nvPr userDrawn="1"/>
        </p:nvSpPr>
        <p:spPr>
          <a:xfrm flipH="1">
            <a:off x="-15485" y="502925"/>
            <a:ext cx="10925582" cy="5841637"/>
          </a:xfrm>
          <a:custGeom>
            <a:avLst/>
            <a:gdLst>
              <a:gd name="connsiteX0" fmla="*/ 10979546 w 10979546"/>
              <a:gd name="connsiteY0" fmla="*/ 0 h 5553797"/>
              <a:gd name="connsiteX1" fmla="*/ 20163 w 10979546"/>
              <a:gd name="connsiteY1" fmla="*/ 0 h 5553797"/>
              <a:gd name="connsiteX2" fmla="*/ 3044826 w 10979546"/>
              <a:gd name="connsiteY2" fmla="*/ 2767674 h 5553797"/>
              <a:gd name="connsiteX3" fmla="*/ 0 w 10979546"/>
              <a:gd name="connsiteY3" fmla="*/ 5553797 h 5553797"/>
              <a:gd name="connsiteX4" fmla="*/ 10979546 w 10979546"/>
              <a:gd name="connsiteY4" fmla="*/ 5553797 h 5553797"/>
              <a:gd name="connsiteX5" fmla="*/ 10979546 w 10979546"/>
              <a:gd name="connsiteY5" fmla="*/ 0 h 555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9546" h="5553797">
                <a:moveTo>
                  <a:pt x="10979546" y="0"/>
                </a:moveTo>
                <a:lnTo>
                  <a:pt x="20163" y="0"/>
                </a:lnTo>
                <a:lnTo>
                  <a:pt x="3044826" y="2767674"/>
                </a:lnTo>
                <a:lnTo>
                  <a:pt x="0" y="5553797"/>
                </a:lnTo>
                <a:lnTo>
                  <a:pt x="10979546" y="5553797"/>
                </a:lnTo>
                <a:lnTo>
                  <a:pt x="10979546" y="0"/>
                </a:ln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0" name="!!南京大学">
            <a:extLst>
              <a:ext uri="{FF2B5EF4-FFF2-40B4-BE49-F238E27FC236}">
                <a16:creationId xmlns:a16="http://schemas.microsoft.com/office/drawing/2014/main" id="{07E40F0A-D286-4BC2-944F-BC1879B53A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38" y="805166"/>
            <a:ext cx="1776838" cy="861855"/>
          </a:xfrm>
          <a:prstGeom prst="rect">
            <a:avLst/>
          </a:prstGeom>
        </p:spPr>
      </p:pic>
      <p:pic>
        <p:nvPicPr>
          <p:cNvPr id="51" name="图片 50" descr="图片包含 名片, 文字&#10;&#10;描述已自动生成">
            <a:extLst>
              <a:ext uri="{FF2B5EF4-FFF2-40B4-BE49-F238E27FC236}">
                <a16:creationId xmlns:a16="http://schemas.microsoft.com/office/drawing/2014/main" id="{FCAF6E58-0B1A-4797-8FA8-2ABC9C2804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" t="47518" r="13479" b="31213"/>
          <a:stretch/>
        </p:blipFill>
        <p:spPr>
          <a:xfrm>
            <a:off x="-286362" y="-1200039"/>
            <a:ext cx="13548360" cy="1922637"/>
          </a:xfrm>
          <a:prstGeom prst="rect">
            <a:avLst/>
          </a:prstGeom>
        </p:spPr>
      </p:pic>
      <p:sp>
        <p:nvSpPr>
          <p:cNvPr id="53" name="箭头: V 形 52">
            <a:extLst>
              <a:ext uri="{FF2B5EF4-FFF2-40B4-BE49-F238E27FC236}">
                <a16:creationId xmlns:a16="http://schemas.microsoft.com/office/drawing/2014/main" id="{6D555E9E-0968-43DB-99E6-B23E5EB27A1A}"/>
              </a:ext>
            </a:extLst>
          </p:cNvPr>
          <p:cNvSpPr/>
          <p:nvPr userDrawn="1"/>
        </p:nvSpPr>
        <p:spPr>
          <a:xfrm flipH="1">
            <a:off x="8120914" y="547917"/>
            <a:ext cx="3287008" cy="5780765"/>
          </a:xfrm>
          <a:prstGeom prst="chevron">
            <a:avLst>
              <a:gd name="adj" fmla="val 9113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87742A8E-2D1A-48F1-9C0F-B04E2830A6D3}"/>
              </a:ext>
            </a:extLst>
          </p:cNvPr>
          <p:cNvSpPr/>
          <p:nvPr userDrawn="1"/>
        </p:nvSpPr>
        <p:spPr>
          <a:xfrm flipH="1">
            <a:off x="8839509" y="546039"/>
            <a:ext cx="3353334" cy="5841636"/>
          </a:xfrm>
          <a:custGeom>
            <a:avLst/>
            <a:gdLst>
              <a:gd name="connsiteX0" fmla="*/ 328671 w 3353334"/>
              <a:gd name="connsiteY0" fmla="*/ 0 h 5553796"/>
              <a:gd name="connsiteX1" fmla="*/ 0 w 3353334"/>
              <a:gd name="connsiteY1" fmla="*/ 0 h 5553796"/>
              <a:gd name="connsiteX2" fmla="*/ 0 w 3353334"/>
              <a:gd name="connsiteY2" fmla="*/ 323408 h 5553796"/>
              <a:gd name="connsiteX3" fmla="*/ 2711050 w 3353334"/>
              <a:gd name="connsiteY3" fmla="*/ 2804115 h 5553796"/>
              <a:gd name="connsiteX4" fmla="*/ 0 w 3353334"/>
              <a:gd name="connsiteY4" fmla="*/ 5284821 h 5553796"/>
              <a:gd name="connsiteX5" fmla="*/ 0 w 3353334"/>
              <a:gd name="connsiteY5" fmla="*/ 5553796 h 5553796"/>
              <a:gd name="connsiteX6" fmla="*/ 308508 w 3353334"/>
              <a:gd name="connsiteY6" fmla="*/ 5553796 h 5553796"/>
              <a:gd name="connsiteX7" fmla="*/ 3353334 w 3353334"/>
              <a:gd name="connsiteY7" fmla="*/ 2767674 h 5553796"/>
              <a:gd name="connsiteX8" fmla="*/ 328671 w 3353334"/>
              <a:gd name="connsiteY8" fmla="*/ 0 h 555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3334" h="5553796">
                <a:moveTo>
                  <a:pt x="328671" y="0"/>
                </a:moveTo>
                <a:lnTo>
                  <a:pt x="0" y="0"/>
                </a:lnTo>
                <a:lnTo>
                  <a:pt x="0" y="323408"/>
                </a:lnTo>
                <a:lnTo>
                  <a:pt x="2711050" y="2804115"/>
                </a:lnTo>
                <a:lnTo>
                  <a:pt x="0" y="5284821"/>
                </a:lnTo>
                <a:lnTo>
                  <a:pt x="0" y="5553796"/>
                </a:lnTo>
                <a:lnTo>
                  <a:pt x="308508" y="5553796"/>
                </a:lnTo>
                <a:lnTo>
                  <a:pt x="3353334" y="2767674"/>
                </a:lnTo>
                <a:lnTo>
                  <a:pt x="328671" y="0"/>
                </a:lnTo>
                <a:close/>
              </a:path>
            </a:pathLst>
          </a:custGeom>
          <a:solidFill>
            <a:srgbClr val="990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22168565-C403-421D-8A92-8EB4A483E9E3}"/>
              </a:ext>
            </a:extLst>
          </p:cNvPr>
          <p:cNvSpPr/>
          <p:nvPr userDrawn="1"/>
        </p:nvSpPr>
        <p:spPr>
          <a:xfrm flipH="1">
            <a:off x="10064423" y="1451025"/>
            <a:ext cx="2127575" cy="4095410"/>
          </a:xfrm>
          <a:custGeom>
            <a:avLst/>
            <a:gdLst>
              <a:gd name="connsiteX0" fmla="*/ 0 w 2021800"/>
              <a:gd name="connsiteY0" fmla="*/ 0 h 3700037"/>
              <a:gd name="connsiteX1" fmla="*/ 0 w 2021800"/>
              <a:gd name="connsiteY1" fmla="*/ 3700037 h 3700037"/>
              <a:gd name="connsiteX2" fmla="*/ 2021800 w 2021800"/>
              <a:gd name="connsiteY2" fmla="*/ 1850019 h 3700037"/>
              <a:gd name="connsiteX3" fmla="*/ 0 w 2021800"/>
              <a:gd name="connsiteY3" fmla="*/ 0 h 370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1800" h="3700037">
                <a:moveTo>
                  <a:pt x="0" y="0"/>
                </a:moveTo>
                <a:lnTo>
                  <a:pt x="0" y="3700037"/>
                </a:lnTo>
                <a:lnTo>
                  <a:pt x="2021800" y="18500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3E4C6FF-4C5C-4CEB-8884-210A4614FA83}"/>
              </a:ext>
            </a:extLst>
          </p:cNvPr>
          <p:cNvGrpSpPr/>
          <p:nvPr userDrawn="1"/>
        </p:nvGrpSpPr>
        <p:grpSpPr>
          <a:xfrm>
            <a:off x="10659351" y="3264062"/>
            <a:ext cx="1392692" cy="491924"/>
            <a:chOff x="714375" y="1419225"/>
            <a:chExt cx="11134427" cy="2133600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C2C9A23-0160-4317-8030-EE283F3AE6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201" y="3171825"/>
              <a:ext cx="275931" cy="371475"/>
            </a:xfrm>
            <a:prstGeom prst="line">
              <a:avLst/>
            </a:prstGeom>
            <a:ln w="3492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19FEA0B-9443-4299-B322-6F723EFAF063}"/>
                </a:ext>
              </a:extLst>
            </p:cNvPr>
            <p:cNvCxnSpPr>
              <a:cxnSpLocks/>
            </p:cNvCxnSpPr>
            <p:nvPr/>
          </p:nvCxnSpPr>
          <p:spPr>
            <a:xfrm>
              <a:off x="9296402" y="3171225"/>
              <a:ext cx="266400" cy="381600"/>
            </a:xfrm>
            <a:prstGeom prst="line">
              <a:avLst/>
            </a:prstGeom>
            <a:ln w="3492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8906597E-7550-4CC7-95FC-4BA3F9F3D436}"/>
                </a:ext>
              </a:extLst>
            </p:cNvPr>
            <p:cNvCxnSpPr/>
            <p:nvPr/>
          </p:nvCxnSpPr>
          <p:spPr>
            <a:xfrm>
              <a:off x="3276600" y="3171825"/>
              <a:ext cx="2305050" cy="0"/>
            </a:xfrm>
            <a:prstGeom prst="line">
              <a:avLst/>
            </a:prstGeom>
            <a:ln w="349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E4D68A4D-31EB-4884-9CBA-AD1CE12C504D}"/>
                </a:ext>
              </a:extLst>
            </p:cNvPr>
            <p:cNvCxnSpPr/>
            <p:nvPr/>
          </p:nvCxnSpPr>
          <p:spPr>
            <a:xfrm>
              <a:off x="6991352" y="3171225"/>
              <a:ext cx="2305050" cy="0"/>
            </a:xfrm>
            <a:prstGeom prst="line">
              <a:avLst/>
            </a:prstGeom>
            <a:ln w="3492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6965A03-E5DC-4FCC-BC4B-913D7AFBB5B5}"/>
                </a:ext>
              </a:extLst>
            </p:cNvPr>
            <p:cNvCxnSpPr>
              <a:cxnSpLocks/>
            </p:cNvCxnSpPr>
            <p:nvPr/>
          </p:nvCxnSpPr>
          <p:spPr>
            <a:xfrm>
              <a:off x="5581650" y="2095500"/>
              <a:ext cx="0" cy="1114425"/>
            </a:xfrm>
            <a:prstGeom prst="line">
              <a:avLst/>
            </a:prstGeom>
            <a:ln w="349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3CB5884D-F31D-471A-A589-A9221E48866F}"/>
                </a:ext>
              </a:extLst>
            </p:cNvPr>
            <p:cNvCxnSpPr>
              <a:cxnSpLocks/>
            </p:cNvCxnSpPr>
            <p:nvPr/>
          </p:nvCxnSpPr>
          <p:spPr>
            <a:xfrm>
              <a:off x="6962777" y="2085975"/>
              <a:ext cx="0" cy="1114425"/>
            </a:xfrm>
            <a:prstGeom prst="line">
              <a:avLst/>
            </a:prstGeom>
            <a:ln w="349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2BDF94F-B9C0-40CB-ACF6-F355173B2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2777" y="1752600"/>
              <a:ext cx="123823" cy="399450"/>
            </a:xfrm>
            <a:prstGeom prst="line">
              <a:avLst/>
            </a:prstGeom>
            <a:ln w="3492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6038A0A-DF2A-4398-BDE2-2440CF7137D3}"/>
                </a:ext>
              </a:extLst>
            </p:cNvPr>
            <p:cNvCxnSpPr>
              <a:cxnSpLocks/>
            </p:cNvCxnSpPr>
            <p:nvPr/>
          </p:nvCxnSpPr>
          <p:spPr>
            <a:xfrm>
              <a:off x="5457828" y="1752600"/>
              <a:ext cx="123822" cy="399450"/>
            </a:xfrm>
            <a:prstGeom prst="line">
              <a:avLst/>
            </a:prstGeom>
            <a:ln w="3492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43491A6-6750-4891-B73A-2854C8A8C2C0}"/>
                </a:ext>
              </a:extLst>
            </p:cNvPr>
            <p:cNvCxnSpPr>
              <a:cxnSpLocks/>
            </p:cNvCxnSpPr>
            <p:nvPr/>
          </p:nvCxnSpPr>
          <p:spPr>
            <a:xfrm>
              <a:off x="5457828" y="1752600"/>
              <a:ext cx="380997" cy="0"/>
            </a:xfrm>
            <a:prstGeom prst="line">
              <a:avLst/>
            </a:prstGeom>
            <a:ln w="3492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26FC95A5-E67C-466D-A791-CF5799C7F577}"/>
                </a:ext>
              </a:extLst>
            </p:cNvPr>
            <p:cNvCxnSpPr>
              <a:cxnSpLocks/>
            </p:cNvCxnSpPr>
            <p:nvPr/>
          </p:nvCxnSpPr>
          <p:spPr>
            <a:xfrm>
              <a:off x="6734180" y="1752600"/>
              <a:ext cx="380997" cy="0"/>
            </a:xfrm>
            <a:prstGeom prst="line">
              <a:avLst/>
            </a:prstGeom>
            <a:ln w="3492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E037F63-EF4D-4CD4-A62C-4887B5F8C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9620" y="1419228"/>
              <a:ext cx="386837" cy="333373"/>
            </a:xfrm>
            <a:prstGeom prst="line">
              <a:avLst/>
            </a:prstGeom>
            <a:ln w="3492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6A08CC3-F07D-4737-8F10-EC1BFFB7C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76544" y="1419225"/>
              <a:ext cx="429060" cy="333373"/>
            </a:xfrm>
            <a:prstGeom prst="line">
              <a:avLst/>
            </a:prstGeom>
            <a:ln w="3492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82D52348-7DAC-4D7D-AACC-D72956ED54E9}"/>
                </a:ext>
              </a:extLst>
            </p:cNvPr>
            <p:cNvCxnSpPr/>
            <p:nvPr/>
          </p:nvCxnSpPr>
          <p:spPr>
            <a:xfrm>
              <a:off x="714375" y="3542008"/>
              <a:ext cx="2305052" cy="0"/>
            </a:xfrm>
            <a:prstGeom prst="line">
              <a:avLst/>
            </a:prstGeom>
            <a:ln w="34925">
              <a:gradFill>
                <a:gsLst>
                  <a:gs pos="0">
                    <a:srgbClr val="850063"/>
                  </a:gs>
                  <a:gs pos="100000">
                    <a:srgbClr val="850063">
                      <a:alpha val="0"/>
                    </a:srgb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117219B-AE91-47DA-87CA-970330096AB2}"/>
                </a:ext>
              </a:extLst>
            </p:cNvPr>
            <p:cNvCxnSpPr/>
            <p:nvPr/>
          </p:nvCxnSpPr>
          <p:spPr>
            <a:xfrm>
              <a:off x="9543752" y="3543300"/>
              <a:ext cx="2305050" cy="0"/>
            </a:xfrm>
            <a:prstGeom prst="line">
              <a:avLst/>
            </a:prstGeom>
            <a:ln w="34925">
              <a:gradFill>
                <a:gsLst>
                  <a:gs pos="0">
                    <a:srgbClr val="850063"/>
                  </a:gs>
                  <a:gs pos="100000">
                    <a:srgbClr val="85006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标题 6">
            <a:extLst>
              <a:ext uri="{FF2B5EF4-FFF2-40B4-BE49-F238E27FC236}">
                <a16:creationId xmlns:a16="http://schemas.microsoft.com/office/drawing/2014/main" id="{A4F2B486-D77B-4F4E-B42F-3CF6C0EE7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871" y="2501659"/>
            <a:ext cx="6139868" cy="10153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defRPr lang="zh-CN" altLang="en-US" sz="5400" b="1" kern="1200" spc="600" dirty="0">
                <a:solidFill>
                  <a:srgbClr val="85006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</a:lstStyle>
          <a:p>
            <a:r>
              <a:rPr lang="zh-CN" altLang="en-US" dirty="0"/>
              <a:t>谢谢。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75C0D79-FF80-443B-BBC3-5EF5EDECC9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870" y="3558904"/>
            <a:ext cx="295581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lvl="0" algn="dist"/>
            <a:r>
              <a:rPr lang="en-US" altLang="zh-CN" dirty="0"/>
              <a:t>THANK YOU.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70818DF-4726-43BA-9778-26E3E0A59FC4}"/>
              </a:ext>
            </a:extLst>
          </p:cNvPr>
          <p:cNvGrpSpPr/>
          <p:nvPr userDrawn="1"/>
        </p:nvGrpSpPr>
        <p:grpSpPr>
          <a:xfrm>
            <a:off x="902870" y="4135001"/>
            <a:ext cx="3813175" cy="170324"/>
            <a:chOff x="4399588" y="4016383"/>
            <a:chExt cx="3352852" cy="8634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9E28FDF-F7FF-4492-86CE-20F41FBC8540}"/>
                </a:ext>
              </a:extLst>
            </p:cNvPr>
            <p:cNvSpPr/>
            <p:nvPr userDrawn="1"/>
          </p:nvSpPr>
          <p:spPr>
            <a:xfrm>
              <a:off x="4437740" y="4037958"/>
              <a:ext cx="3314700" cy="45719"/>
            </a:xfrm>
            <a:prstGeom prst="rect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78E3C45-CC41-40D4-BC89-0613687AF1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588" y="4016383"/>
              <a:ext cx="3315600" cy="86344"/>
            </a:xfrm>
            <a:prstGeom prst="rect">
              <a:avLst/>
            </a:prstGeom>
          </p:spPr>
        </p:pic>
      </p:grpSp>
      <p:sp>
        <p:nvSpPr>
          <p:cNvPr id="46" name="标题 6">
            <a:extLst>
              <a:ext uri="{FF2B5EF4-FFF2-40B4-BE49-F238E27FC236}">
                <a16:creationId xmlns:a16="http://schemas.microsoft.com/office/drawing/2014/main" id="{49739AD9-79FD-4433-88F8-0AC775D1B80D}"/>
              </a:ext>
            </a:extLst>
          </p:cNvPr>
          <p:cNvSpPr txBox="1">
            <a:spLocks/>
          </p:cNvSpPr>
          <p:nvPr userDrawn="1"/>
        </p:nvSpPr>
        <p:spPr>
          <a:xfrm>
            <a:off x="973395" y="4409090"/>
            <a:ext cx="6139868" cy="453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5400" b="1" kern="1200" spc="600" dirty="0">
                <a:solidFill>
                  <a:srgbClr val="850063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endParaRPr lang="zh-CN" altLang="en-US" sz="20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D572B8-50B0-4140-82C6-2C9C318CDF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437" y="4402138"/>
            <a:ext cx="6139867" cy="2780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zh-CN" altLang="en-US" sz="1600" b="0" kern="1200" spc="600" dirty="0">
                <a:solidFill>
                  <a:schemeClr val="accent1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在这里填写标题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132A959-02AA-48B8-BB20-BEB908001F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0438" y="4679950"/>
            <a:ext cx="3813175" cy="3317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zh-CN" altLang="en-US" sz="1600" b="0" i="0" kern="1200" spc="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南京大学</a:t>
            </a:r>
            <a:r>
              <a:rPr lang="en-US" altLang="zh-CN" dirty="0"/>
              <a:t>XX</a:t>
            </a:r>
            <a:r>
              <a:rPr lang="zh-CN" altLang="en-US" dirty="0"/>
              <a:t>学院  姓名</a:t>
            </a:r>
          </a:p>
        </p:txBody>
      </p:sp>
      <p:sp>
        <p:nvSpPr>
          <p:cNvPr id="72" name="日期占位符 1050">
            <a:extLst>
              <a:ext uri="{FF2B5EF4-FFF2-40B4-BE49-F238E27FC236}">
                <a16:creationId xmlns:a16="http://schemas.microsoft.com/office/drawing/2014/main" id="{AA901529-D84D-4AA9-9708-4C525BA44AED}"/>
              </a:ext>
            </a:extLst>
          </p:cNvPr>
          <p:cNvSpPr txBox="1">
            <a:spLocks/>
          </p:cNvSpPr>
          <p:nvPr userDrawn="1"/>
        </p:nvSpPr>
        <p:spPr>
          <a:xfrm>
            <a:off x="973395" y="5165661"/>
            <a:ext cx="15424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fld id="{42D7D00D-E433-4875-A481-385606666357}" type="datetime2">
              <a:rPr lang="zh-CN" altLang="en-US" sz="1400" b="0" smtClean="0">
                <a:solidFill>
                  <a:srgbClr val="850063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pPr algn="dist"/>
              <a:t>2021年7月15日</a:t>
            </a:fld>
            <a:endParaRPr lang="zh-CN" altLang="en-US" b="0" dirty="0">
              <a:solidFill>
                <a:srgbClr val="85006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5" name="平行四边形 194">
            <a:extLst>
              <a:ext uri="{FF2B5EF4-FFF2-40B4-BE49-F238E27FC236}">
                <a16:creationId xmlns:a16="http://schemas.microsoft.com/office/drawing/2014/main" id="{09CA6460-843C-48C8-9EEB-462C78874861}"/>
              </a:ext>
            </a:extLst>
          </p:cNvPr>
          <p:cNvSpPr/>
          <p:nvPr userDrawn="1"/>
        </p:nvSpPr>
        <p:spPr>
          <a:xfrm rot="10800000" flipH="1">
            <a:off x="36297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平行四边形 195">
            <a:extLst>
              <a:ext uri="{FF2B5EF4-FFF2-40B4-BE49-F238E27FC236}">
                <a16:creationId xmlns:a16="http://schemas.microsoft.com/office/drawing/2014/main" id="{6D2CFC68-5ED7-466C-9563-000AA5A6AAC4}"/>
              </a:ext>
            </a:extLst>
          </p:cNvPr>
          <p:cNvSpPr/>
          <p:nvPr userDrawn="1"/>
        </p:nvSpPr>
        <p:spPr>
          <a:xfrm rot="10800000" flipH="1">
            <a:off x="83158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平行四边形 196">
            <a:extLst>
              <a:ext uri="{FF2B5EF4-FFF2-40B4-BE49-F238E27FC236}">
                <a16:creationId xmlns:a16="http://schemas.microsoft.com/office/drawing/2014/main" id="{03DB26E7-7684-4F02-B4E9-11E9DEBCE468}"/>
              </a:ext>
            </a:extLst>
          </p:cNvPr>
          <p:cNvSpPr/>
          <p:nvPr userDrawn="1"/>
        </p:nvSpPr>
        <p:spPr>
          <a:xfrm rot="10800000" flipH="1">
            <a:off x="130019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平行四边形 197">
            <a:extLst>
              <a:ext uri="{FF2B5EF4-FFF2-40B4-BE49-F238E27FC236}">
                <a16:creationId xmlns:a16="http://schemas.microsoft.com/office/drawing/2014/main" id="{3309939F-E260-42D4-8876-E89B888CB549}"/>
              </a:ext>
            </a:extLst>
          </p:cNvPr>
          <p:cNvSpPr/>
          <p:nvPr userDrawn="1"/>
        </p:nvSpPr>
        <p:spPr>
          <a:xfrm rot="10800000" flipH="1">
            <a:off x="176880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平行四边形 198">
            <a:extLst>
              <a:ext uri="{FF2B5EF4-FFF2-40B4-BE49-F238E27FC236}">
                <a16:creationId xmlns:a16="http://schemas.microsoft.com/office/drawing/2014/main" id="{DB2BE9DC-ECAE-4CB1-8219-006F4164B0AF}"/>
              </a:ext>
            </a:extLst>
          </p:cNvPr>
          <p:cNvSpPr/>
          <p:nvPr userDrawn="1"/>
        </p:nvSpPr>
        <p:spPr>
          <a:xfrm rot="10800000" flipH="1">
            <a:off x="223741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平行四边形 199">
            <a:extLst>
              <a:ext uri="{FF2B5EF4-FFF2-40B4-BE49-F238E27FC236}">
                <a16:creationId xmlns:a16="http://schemas.microsoft.com/office/drawing/2014/main" id="{80696F71-FC8E-4BA1-9013-E5FEF1876F24}"/>
              </a:ext>
            </a:extLst>
          </p:cNvPr>
          <p:cNvSpPr/>
          <p:nvPr userDrawn="1"/>
        </p:nvSpPr>
        <p:spPr>
          <a:xfrm rot="10800000" flipH="1">
            <a:off x="270602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平行四边形 200">
            <a:extLst>
              <a:ext uri="{FF2B5EF4-FFF2-40B4-BE49-F238E27FC236}">
                <a16:creationId xmlns:a16="http://schemas.microsoft.com/office/drawing/2014/main" id="{8F8841E3-05CC-4E53-BBDA-EA73D1B35B2A}"/>
              </a:ext>
            </a:extLst>
          </p:cNvPr>
          <p:cNvSpPr/>
          <p:nvPr userDrawn="1"/>
        </p:nvSpPr>
        <p:spPr>
          <a:xfrm rot="10800000" flipH="1">
            <a:off x="317463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平行四边形 201">
            <a:extLst>
              <a:ext uri="{FF2B5EF4-FFF2-40B4-BE49-F238E27FC236}">
                <a16:creationId xmlns:a16="http://schemas.microsoft.com/office/drawing/2014/main" id="{ABEF7BB2-FBDE-4DE2-BCE7-4F6C70EA1C45}"/>
              </a:ext>
            </a:extLst>
          </p:cNvPr>
          <p:cNvSpPr/>
          <p:nvPr userDrawn="1"/>
        </p:nvSpPr>
        <p:spPr>
          <a:xfrm rot="10800000" flipH="1">
            <a:off x="364324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平行四边形 202">
            <a:extLst>
              <a:ext uri="{FF2B5EF4-FFF2-40B4-BE49-F238E27FC236}">
                <a16:creationId xmlns:a16="http://schemas.microsoft.com/office/drawing/2014/main" id="{8762DA87-4FC2-4E40-B1BB-280AD37EA1E0}"/>
              </a:ext>
            </a:extLst>
          </p:cNvPr>
          <p:cNvSpPr/>
          <p:nvPr userDrawn="1"/>
        </p:nvSpPr>
        <p:spPr>
          <a:xfrm rot="10800000" flipH="1">
            <a:off x="411185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平行四边形 203">
            <a:extLst>
              <a:ext uri="{FF2B5EF4-FFF2-40B4-BE49-F238E27FC236}">
                <a16:creationId xmlns:a16="http://schemas.microsoft.com/office/drawing/2014/main" id="{29C0A4BF-5142-46DA-8252-AAE3B77A387D}"/>
              </a:ext>
            </a:extLst>
          </p:cNvPr>
          <p:cNvSpPr/>
          <p:nvPr userDrawn="1"/>
        </p:nvSpPr>
        <p:spPr>
          <a:xfrm rot="10800000" flipH="1">
            <a:off x="458046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平行四边形 204">
            <a:extLst>
              <a:ext uri="{FF2B5EF4-FFF2-40B4-BE49-F238E27FC236}">
                <a16:creationId xmlns:a16="http://schemas.microsoft.com/office/drawing/2014/main" id="{736DB215-3004-4BB3-BF7B-A018167C8B9D}"/>
              </a:ext>
            </a:extLst>
          </p:cNvPr>
          <p:cNvSpPr/>
          <p:nvPr userDrawn="1"/>
        </p:nvSpPr>
        <p:spPr>
          <a:xfrm rot="10800000" flipH="1">
            <a:off x="504907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平行四边形 205">
            <a:extLst>
              <a:ext uri="{FF2B5EF4-FFF2-40B4-BE49-F238E27FC236}">
                <a16:creationId xmlns:a16="http://schemas.microsoft.com/office/drawing/2014/main" id="{57D5EA97-F3CF-453B-8F43-B87DDBBCBD3E}"/>
              </a:ext>
            </a:extLst>
          </p:cNvPr>
          <p:cNvSpPr/>
          <p:nvPr userDrawn="1"/>
        </p:nvSpPr>
        <p:spPr>
          <a:xfrm rot="10800000" flipH="1">
            <a:off x="551768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平行四边形 206">
            <a:extLst>
              <a:ext uri="{FF2B5EF4-FFF2-40B4-BE49-F238E27FC236}">
                <a16:creationId xmlns:a16="http://schemas.microsoft.com/office/drawing/2014/main" id="{D3279741-5DEF-4915-8557-B8DBC33AD3E1}"/>
              </a:ext>
            </a:extLst>
          </p:cNvPr>
          <p:cNvSpPr/>
          <p:nvPr userDrawn="1"/>
        </p:nvSpPr>
        <p:spPr>
          <a:xfrm rot="10800000" flipH="1">
            <a:off x="598629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平行四边形 207">
            <a:extLst>
              <a:ext uri="{FF2B5EF4-FFF2-40B4-BE49-F238E27FC236}">
                <a16:creationId xmlns:a16="http://schemas.microsoft.com/office/drawing/2014/main" id="{7B33AEB6-D6EF-44D1-B03F-E35F513B3602}"/>
              </a:ext>
            </a:extLst>
          </p:cNvPr>
          <p:cNvSpPr/>
          <p:nvPr userDrawn="1"/>
        </p:nvSpPr>
        <p:spPr>
          <a:xfrm rot="10800000" flipH="1">
            <a:off x="645490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平行四边形 208">
            <a:extLst>
              <a:ext uri="{FF2B5EF4-FFF2-40B4-BE49-F238E27FC236}">
                <a16:creationId xmlns:a16="http://schemas.microsoft.com/office/drawing/2014/main" id="{CABE6D16-9EB0-453E-9822-7F4AD7F4351D}"/>
              </a:ext>
            </a:extLst>
          </p:cNvPr>
          <p:cNvSpPr/>
          <p:nvPr userDrawn="1"/>
        </p:nvSpPr>
        <p:spPr>
          <a:xfrm rot="10800000" flipH="1">
            <a:off x="692351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平行四边形 209">
            <a:extLst>
              <a:ext uri="{FF2B5EF4-FFF2-40B4-BE49-F238E27FC236}">
                <a16:creationId xmlns:a16="http://schemas.microsoft.com/office/drawing/2014/main" id="{5E5633D9-EA14-4503-900E-6E2DF81C10CC}"/>
              </a:ext>
            </a:extLst>
          </p:cNvPr>
          <p:cNvSpPr/>
          <p:nvPr userDrawn="1"/>
        </p:nvSpPr>
        <p:spPr>
          <a:xfrm rot="10800000" flipH="1">
            <a:off x="739212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平行四边形 210">
            <a:extLst>
              <a:ext uri="{FF2B5EF4-FFF2-40B4-BE49-F238E27FC236}">
                <a16:creationId xmlns:a16="http://schemas.microsoft.com/office/drawing/2014/main" id="{00B08B9D-55C6-4640-8936-054819C89B9A}"/>
              </a:ext>
            </a:extLst>
          </p:cNvPr>
          <p:cNvSpPr/>
          <p:nvPr userDrawn="1"/>
        </p:nvSpPr>
        <p:spPr>
          <a:xfrm rot="10800000" flipH="1">
            <a:off x="786073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平行四边形 211">
            <a:extLst>
              <a:ext uri="{FF2B5EF4-FFF2-40B4-BE49-F238E27FC236}">
                <a16:creationId xmlns:a16="http://schemas.microsoft.com/office/drawing/2014/main" id="{0BBDD7CA-27EA-4272-8EEA-F23D9D0272EB}"/>
              </a:ext>
            </a:extLst>
          </p:cNvPr>
          <p:cNvSpPr/>
          <p:nvPr userDrawn="1"/>
        </p:nvSpPr>
        <p:spPr>
          <a:xfrm rot="10800000" flipH="1">
            <a:off x="832934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平行四边形 212">
            <a:extLst>
              <a:ext uri="{FF2B5EF4-FFF2-40B4-BE49-F238E27FC236}">
                <a16:creationId xmlns:a16="http://schemas.microsoft.com/office/drawing/2014/main" id="{83FF001C-D685-4D3A-A82C-04E7D1CCF2CE}"/>
              </a:ext>
            </a:extLst>
          </p:cNvPr>
          <p:cNvSpPr/>
          <p:nvPr userDrawn="1"/>
        </p:nvSpPr>
        <p:spPr>
          <a:xfrm rot="10800000" flipH="1">
            <a:off x="879795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平行四边形 213">
            <a:extLst>
              <a:ext uri="{FF2B5EF4-FFF2-40B4-BE49-F238E27FC236}">
                <a16:creationId xmlns:a16="http://schemas.microsoft.com/office/drawing/2014/main" id="{5C401CDA-9E7B-4CD3-B763-AD6C7E0A7DC3}"/>
              </a:ext>
            </a:extLst>
          </p:cNvPr>
          <p:cNvSpPr/>
          <p:nvPr userDrawn="1"/>
        </p:nvSpPr>
        <p:spPr>
          <a:xfrm rot="10800000" flipH="1">
            <a:off x="926656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平行四边形 214">
            <a:extLst>
              <a:ext uri="{FF2B5EF4-FFF2-40B4-BE49-F238E27FC236}">
                <a16:creationId xmlns:a16="http://schemas.microsoft.com/office/drawing/2014/main" id="{B4D1A626-F2EC-468C-94A2-324F8B820093}"/>
              </a:ext>
            </a:extLst>
          </p:cNvPr>
          <p:cNvSpPr/>
          <p:nvPr userDrawn="1"/>
        </p:nvSpPr>
        <p:spPr>
          <a:xfrm rot="10800000" flipH="1">
            <a:off x="973517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平行四边形 215">
            <a:extLst>
              <a:ext uri="{FF2B5EF4-FFF2-40B4-BE49-F238E27FC236}">
                <a16:creationId xmlns:a16="http://schemas.microsoft.com/office/drawing/2014/main" id="{B54C288A-B087-4770-9F9D-B2579D840E4E}"/>
              </a:ext>
            </a:extLst>
          </p:cNvPr>
          <p:cNvSpPr/>
          <p:nvPr userDrawn="1"/>
        </p:nvSpPr>
        <p:spPr>
          <a:xfrm rot="10800000" flipH="1">
            <a:off x="10203782" y="6355190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平行四边形 216">
            <a:extLst>
              <a:ext uri="{FF2B5EF4-FFF2-40B4-BE49-F238E27FC236}">
                <a16:creationId xmlns:a16="http://schemas.microsoft.com/office/drawing/2014/main" id="{BF0D6C0F-CEEC-48E8-873D-B66EEB0F0D2D}"/>
              </a:ext>
            </a:extLst>
          </p:cNvPr>
          <p:cNvSpPr/>
          <p:nvPr userDrawn="1"/>
        </p:nvSpPr>
        <p:spPr>
          <a:xfrm rot="10800000" flipH="1">
            <a:off x="10691956" y="634377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平行四边形 217">
            <a:extLst>
              <a:ext uri="{FF2B5EF4-FFF2-40B4-BE49-F238E27FC236}">
                <a16:creationId xmlns:a16="http://schemas.microsoft.com/office/drawing/2014/main" id="{6B699713-3039-46AF-AF3B-CDF61F121373}"/>
              </a:ext>
            </a:extLst>
          </p:cNvPr>
          <p:cNvSpPr/>
          <p:nvPr userDrawn="1"/>
        </p:nvSpPr>
        <p:spPr>
          <a:xfrm rot="10800000" flipH="1">
            <a:off x="-490446" y="6342970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平行四边形 218">
            <a:extLst>
              <a:ext uri="{FF2B5EF4-FFF2-40B4-BE49-F238E27FC236}">
                <a16:creationId xmlns:a16="http://schemas.microsoft.com/office/drawing/2014/main" id="{501DB87D-B139-440C-85FE-F114BF58B0AC}"/>
              </a:ext>
            </a:extLst>
          </p:cNvPr>
          <p:cNvSpPr/>
          <p:nvPr userDrawn="1"/>
        </p:nvSpPr>
        <p:spPr>
          <a:xfrm rot="10800000" flipH="1">
            <a:off x="-21836" y="6342970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平行四边形 219">
            <a:extLst>
              <a:ext uri="{FF2B5EF4-FFF2-40B4-BE49-F238E27FC236}">
                <a16:creationId xmlns:a16="http://schemas.microsoft.com/office/drawing/2014/main" id="{DE4092D5-9625-4700-92D1-14CA86DC63E0}"/>
              </a:ext>
            </a:extLst>
          </p:cNvPr>
          <p:cNvSpPr/>
          <p:nvPr userDrawn="1"/>
        </p:nvSpPr>
        <p:spPr>
          <a:xfrm rot="10800000" flipH="1">
            <a:off x="11122757" y="6325855"/>
            <a:ext cx="988980" cy="710588"/>
          </a:xfrm>
          <a:prstGeom prst="parallelogram">
            <a:avLst>
              <a:gd name="adj" fmla="val 98322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平行四边形 220">
            <a:extLst>
              <a:ext uri="{FF2B5EF4-FFF2-40B4-BE49-F238E27FC236}">
                <a16:creationId xmlns:a16="http://schemas.microsoft.com/office/drawing/2014/main" id="{A01D97B8-3576-4E6E-93F1-C2090634A062}"/>
              </a:ext>
            </a:extLst>
          </p:cNvPr>
          <p:cNvSpPr/>
          <p:nvPr userDrawn="1"/>
        </p:nvSpPr>
        <p:spPr>
          <a:xfrm>
            <a:off x="11355067" y="-169170"/>
            <a:ext cx="1856102" cy="1224334"/>
          </a:xfrm>
          <a:prstGeom prst="parallelogram">
            <a:avLst>
              <a:gd name="adj" fmla="val 98322"/>
            </a:avLst>
          </a:prstGeom>
          <a:solidFill>
            <a:srgbClr val="9909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平行四边形 221">
            <a:extLst>
              <a:ext uri="{FF2B5EF4-FFF2-40B4-BE49-F238E27FC236}">
                <a16:creationId xmlns:a16="http://schemas.microsoft.com/office/drawing/2014/main" id="{17EB034A-E9EB-414C-B948-CCBB5915CF53}"/>
              </a:ext>
            </a:extLst>
          </p:cNvPr>
          <p:cNvSpPr/>
          <p:nvPr userDrawn="1"/>
        </p:nvSpPr>
        <p:spPr>
          <a:xfrm flipH="1">
            <a:off x="11507273" y="6009680"/>
            <a:ext cx="1615788" cy="1059625"/>
          </a:xfrm>
          <a:prstGeom prst="parallelogram">
            <a:avLst>
              <a:gd name="adj" fmla="val 98322"/>
            </a:avLst>
          </a:prstGeom>
          <a:solidFill>
            <a:srgbClr val="9909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平行四边形 113">
            <a:extLst>
              <a:ext uri="{FF2B5EF4-FFF2-40B4-BE49-F238E27FC236}">
                <a16:creationId xmlns:a16="http://schemas.microsoft.com/office/drawing/2014/main" id="{33469714-7666-4C93-A90F-52FD4B869C8D}"/>
              </a:ext>
            </a:extLst>
          </p:cNvPr>
          <p:cNvSpPr/>
          <p:nvPr userDrawn="1"/>
        </p:nvSpPr>
        <p:spPr>
          <a:xfrm>
            <a:off x="58550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平行四边形 114">
            <a:extLst>
              <a:ext uri="{FF2B5EF4-FFF2-40B4-BE49-F238E27FC236}">
                <a16:creationId xmlns:a16="http://schemas.microsoft.com/office/drawing/2014/main" id="{F3E53896-708B-47A4-A6B5-EA8603CA0973}"/>
              </a:ext>
            </a:extLst>
          </p:cNvPr>
          <p:cNvSpPr/>
          <p:nvPr userDrawn="1"/>
        </p:nvSpPr>
        <p:spPr>
          <a:xfrm>
            <a:off x="105411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平行四边形 115">
            <a:extLst>
              <a:ext uri="{FF2B5EF4-FFF2-40B4-BE49-F238E27FC236}">
                <a16:creationId xmlns:a16="http://schemas.microsoft.com/office/drawing/2014/main" id="{4CD1F7A9-E9EF-484C-9DFB-AB7576B889E6}"/>
              </a:ext>
            </a:extLst>
          </p:cNvPr>
          <p:cNvSpPr/>
          <p:nvPr userDrawn="1"/>
        </p:nvSpPr>
        <p:spPr>
          <a:xfrm>
            <a:off x="152272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平行四边形 116">
            <a:extLst>
              <a:ext uri="{FF2B5EF4-FFF2-40B4-BE49-F238E27FC236}">
                <a16:creationId xmlns:a16="http://schemas.microsoft.com/office/drawing/2014/main" id="{E3474D62-0248-4C78-9FC1-623EE067E112}"/>
              </a:ext>
            </a:extLst>
          </p:cNvPr>
          <p:cNvSpPr/>
          <p:nvPr userDrawn="1"/>
        </p:nvSpPr>
        <p:spPr>
          <a:xfrm>
            <a:off x="199133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平行四边形 117">
            <a:extLst>
              <a:ext uri="{FF2B5EF4-FFF2-40B4-BE49-F238E27FC236}">
                <a16:creationId xmlns:a16="http://schemas.microsoft.com/office/drawing/2014/main" id="{B6C02D6A-266B-4345-A725-47AF69864755}"/>
              </a:ext>
            </a:extLst>
          </p:cNvPr>
          <p:cNvSpPr/>
          <p:nvPr userDrawn="1"/>
        </p:nvSpPr>
        <p:spPr>
          <a:xfrm>
            <a:off x="245994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平行四边形 118">
            <a:extLst>
              <a:ext uri="{FF2B5EF4-FFF2-40B4-BE49-F238E27FC236}">
                <a16:creationId xmlns:a16="http://schemas.microsoft.com/office/drawing/2014/main" id="{5CB80787-BB15-401E-A290-5B517B4FD289}"/>
              </a:ext>
            </a:extLst>
          </p:cNvPr>
          <p:cNvSpPr/>
          <p:nvPr userDrawn="1"/>
        </p:nvSpPr>
        <p:spPr>
          <a:xfrm>
            <a:off x="292855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平行四边形 119">
            <a:extLst>
              <a:ext uri="{FF2B5EF4-FFF2-40B4-BE49-F238E27FC236}">
                <a16:creationId xmlns:a16="http://schemas.microsoft.com/office/drawing/2014/main" id="{3568051D-8F4B-4349-BA72-C672455D4D9F}"/>
              </a:ext>
            </a:extLst>
          </p:cNvPr>
          <p:cNvSpPr/>
          <p:nvPr userDrawn="1"/>
        </p:nvSpPr>
        <p:spPr>
          <a:xfrm>
            <a:off x="339716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平行四边形 120">
            <a:extLst>
              <a:ext uri="{FF2B5EF4-FFF2-40B4-BE49-F238E27FC236}">
                <a16:creationId xmlns:a16="http://schemas.microsoft.com/office/drawing/2014/main" id="{AD6143E6-FB22-4B75-8738-5FCE9A48B171}"/>
              </a:ext>
            </a:extLst>
          </p:cNvPr>
          <p:cNvSpPr/>
          <p:nvPr userDrawn="1"/>
        </p:nvSpPr>
        <p:spPr>
          <a:xfrm>
            <a:off x="386577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平行四边形 121">
            <a:extLst>
              <a:ext uri="{FF2B5EF4-FFF2-40B4-BE49-F238E27FC236}">
                <a16:creationId xmlns:a16="http://schemas.microsoft.com/office/drawing/2014/main" id="{3141D6D9-99A9-4B8E-AC7F-F1C9171EA824}"/>
              </a:ext>
            </a:extLst>
          </p:cNvPr>
          <p:cNvSpPr/>
          <p:nvPr userDrawn="1"/>
        </p:nvSpPr>
        <p:spPr>
          <a:xfrm>
            <a:off x="433438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平行四边形 122">
            <a:extLst>
              <a:ext uri="{FF2B5EF4-FFF2-40B4-BE49-F238E27FC236}">
                <a16:creationId xmlns:a16="http://schemas.microsoft.com/office/drawing/2014/main" id="{48D2787D-4A0F-456B-A419-993170661293}"/>
              </a:ext>
            </a:extLst>
          </p:cNvPr>
          <p:cNvSpPr/>
          <p:nvPr userDrawn="1"/>
        </p:nvSpPr>
        <p:spPr>
          <a:xfrm>
            <a:off x="480299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平行四边形 123">
            <a:extLst>
              <a:ext uri="{FF2B5EF4-FFF2-40B4-BE49-F238E27FC236}">
                <a16:creationId xmlns:a16="http://schemas.microsoft.com/office/drawing/2014/main" id="{1107D4EC-6E94-4351-B68C-5CBA959BDCB2}"/>
              </a:ext>
            </a:extLst>
          </p:cNvPr>
          <p:cNvSpPr/>
          <p:nvPr userDrawn="1"/>
        </p:nvSpPr>
        <p:spPr>
          <a:xfrm>
            <a:off x="527160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平行四边形 124">
            <a:extLst>
              <a:ext uri="{FF2B5EF4-FFF2-40B4-BE49-F238E27FC236}">
                <a16:creationId xmlns:a16="http://schemas.microsoft.com/office/drawing/2014/main" id="{AF73BBAE-CCF9-48D6-9636-744B764BFF89}"/>
              </a:ext>
            </a:extLst>
          </p:cNvPr>
          <p:cNvSpPr/>
          <p:nvPr userDrawn="1"/>
        </p:nvSpPr>
        <p:spPr>
          <a:xfrm>
            <a:off x="574021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平行四边形 125">
            <a:extLst>
              <a:ext uri="{FF2B5EF4-FFF2-40B4-BE49-F238E27FC236}">
                <a16:creationId xmlns:a16="http://schemas.microsoft.com/office/drawing/2014/main" id="{BF84E2AF-9072-4A86-BA18-A06318EB9A85}"/>
              </a:ext>
            </a:extLst>
          </p:cNvPr>
          <p:cNvSpPr/>
          <p:nvPr userDrawn="1"/>
        </p:nvSpPr>
        <p:spPr>
          <a:xfrm>
            <a:off x="620882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平行四边形 126">
            <a:extLst>
              <a:ext uri="{FF2B5EF4-FFF2-40B4-BE49-F238E27FC236}">
                <a16:creationId xmlns:a16="http://schemas.microsoft.com/office/drawing/2014/main" id="{DD6A5450-377D-4AD0-9C41-EA462C36A112}"/>
              </a:ext>
            </a:extLst>
          </p:cNvPr>
          <p:cNvSpPr/>
          <p:nvPr userDrawn="1"/>
        </p:nvSpPr>
        <p:spPr>
          <a:xfrm>
            <a:off x="667743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平行四边形 127">
            <a:extLst>
              <a:ext uri="{FF2B5EF4-FFF2-40B4-BE49-F238E27FC236}">
                <a16:creationId xmlns:a16="http://schemas.microsoft.com/office/drawing/2014/main" id="{9D2E7D8F-A89A-4AF4-AC65-656B39537EC0}"/>
              </a:ext>
            </a:extLst>
          </p:cNvPr>
          <p:cNvSpPr/>
          <p:nvPr userDrawn="1"/>
        </p:nvSpPr>
        <p:spPr>
          <a:xfrm>
            <a:off x="714604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平行四边形 128">
            <a:extLst>
              <a:ext uri="{FF2B5EF4-FFF2-40B4-BE49-F238E27FC236}">
                <a16:creationId xmlns:a16="http://schemas.microsoft.com/office/drawing/2014/main" id="{1290583D-3D22-4FFA-AC36-28BED474CBC4}"/>
              </a:ext>
            </a:extLst>
          </p:cNvPr>
          <p:cNvSpPr/>
          <p:nvPr userDrawn="1"/>
        </p:nvSpPr>
        <p:spPr>
          <a:xfrm>
            <a:off x="761465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平行四边形 129">
            <a:extLst>
              <a:ext uri="{FF2B5EF4-FFF2-40B4-BE49-F238E27FC236}">
                <a16:creationId xmlns:a16="http://schemas.microsoft.com/office/drawing/2014/main" id="{17642444-196F-447C-841C-741D4DA6F596}"/>
              </a:ext>
            </a:extLst>
          </p:cNvPr>
          <p:cNvSpPr/>
          <p:nvPr userDrawn="1"/>
        </p:nvSpPr>
        <p:spPr>
          <a:xfrm>
            <a:off x="808326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平行四边形 130">
            <a:extLst>
              <a:ext uri="{FF2B5EF4-FFF2-40B4-BE49-F238E27FC236}">
                <a16:creationId xmlns:a16="http://schemas.microsoft.com/office/drawing/2014/main" id="{9BA2B659-49A2-433A-B0E4-5ACACF67463C}"/>
              </a:ext>
            </a:extLst>
          </p:cNvPr>
          <p:cNvSpPr/>
          <p:nvPr userDrawn="1"/>
        </p:nvSpPr>
        <p:spPr>
          <a:xfrm>
            <a:off x="855187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平行四边形 131">
            <a:extLst>
              <a:ext uri="{FF2B5EF4-FFF2-40B4-BE49-F238E27FC236}">
                <a16:creationId xmlns:a16="http://schemas.microsoft.com/office/drawing/2014/main" id="{F8C84665-695A-45FF-A965-00E306054F59}"/>
              </a:ext>
            </a:extLst>
          </p:cNvPr>
          <p:cNvSpPr/>
          <p:nvPr userDrawn="1"/>
        </p:nvSpPr>
        <p:spPr>
          <a:xfrm>
            <a:off x="902048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平行四边形 132">
            <a:extLst>
              <a:ext uri="{FF2B5EF4-FFF2-40B4-BE49-F238E27FC236}">
                <a16:creationId xmlns:a16="http://schemas.microsoft.com/office/drawing/2014/main" id="{384A57A9-DD32-4E31-A4DA-F79C07F63A04}"/>
              </a:ext>
            </a:extLst>
          </p:cNvPr>
          <p:cNvSpPr/>
          <p:nvPr userDrawn="1"/>
        </p:nvSpPr>
        <p:spPr>
          <a:xfrm>
            <a:off x="948909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平行四边形 133">
            <a:extLst>
              <a:ext uri="{FF2B5EF4-FFF2-40B4-BE49-F238E27FC236}">
                <a16:creationId xmlns:a16="http://schemas.microsoft.com/office/drawing/2014/main" id="{4F92A706-2D98-4F4F-AA85-1788AEDB5365}"/>
              </a:ext>
            </a:extLst>
          </p:cNvPr>
          <p:cNvSpPr/>
          <p:nvPr userDrawn="1"/>
        </p:nvSpPr>
        <p:spPr>
          <a:xfrm>
            <a:off x="995770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平行四边形 134">
            <a:extLst>
              <a:ext uri="{FF2B5EF4-FFF2-40B4-BE49-F238E27FC236}">
                <a16:creationId xmlns:a16="http://schemas.microsoft.com/office/drawing/2014/main" id="{207D1449-5B27-4E9C-B882-03D1D84A6F07}"/>
              </a:ext>
            </a:extLst>
          </p:cNvPr>
          <p:cNvSpPr/>
          <p:nvPr userDrawn="1"/>
        </p:nvSpPr>
        <p:spPr>
          <a:xfrm>
            <a:off x="10426310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平行四边形 135">
            <a:extLst>
              <a:ext uri="{FF2B5EF4-FFF2-40B4-BE49-F238E27FC236}">
                <a16:creationId xmlns:a16="http://schemas.microsoft.com/office/drawing/2014/main" id="{26427FA8-9189-43F7-8584-B42B4A2BD26A}"/>
              </a:ext>
            </a:extLst>
          </p:cNvPr>
          <p:cNvSpPr/>
          <p:nvPr userDrawn="1"/>
        </p:nvSpPr>
        <p:spPr>
          <a:xfrm>
            <a:off x="10932244" y="-36855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平行四边形 136">
            <a:extLst>
              <a:ext uri="{FF2B5EF4-FFF2-40B4-BE49-F238E27FC236}">
                <a16:creationId xmlns:a16="http://schemas.microsoft.com/office/drawing/2014/main" id="{345E2B5D-73D3-4689-B758-CEA4CAECA156}"/>
              </a:ext>
            </a:extLst>
          </p:cNvPr>
          <p:cNvSpPr/>
          <p:nvPr userDrawn="1"/>
        </p:nvSpPr>
        <p:spPr>
          <a:xfrm>
            <a:off x="-267918" y="-380778"/>
            <a:ext cx="837869" cy="611238"/>
          </a:xfrm>
          <a:prstGeom prst="parallelogram">
            <a:avLst>
              <a:gd name="adj" fmla="val 103724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平行四边形 137">
            <a:extLst>
              <a:ext uri="{FF2B5EF4-FFF2-40B4-BE49-F238E27FC236}">
                <a16:creationId xmlns:a16="http://schemas.microsoft.com/office/drawing/2014/main" id="{C7A91A1B-2367-4099-B76A-20BDEC3D150C}"/>
              </a:ext>
            </a:extLst>
          </p:cNvPr>
          <p:cNvSpPr/>
          <p:nvPr userDrawn="1"/>
        </p:nvSpPr>
        <p:spPr>
          <a:xfrm>
            <a:off x="200692" y="-380778"/>
            <a:ext cx="837869" cy="611238"/>
          </a:xfrm>
          <a:prstGeom prst="parallelogram">
            <a:avLst>
              <a:gd name="adj" fmla="val 103724"/>
            </a:avLst>
          </a:prstGeom>
          <a:solidFill>
            <a:srgbClr val="99097D">
              <a:alpha val="7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平行四边形 138">
            <a:extLst>
              <a:ext uri="{FF2B5EF4-FFF2-40B4-BE49-F238E27FC236}">
                <a16:creationId xmlns:a16="http://schemas.microsoft.com/office/drawing/2014/main" id="{8B912D85-6B4E-4405-BB15-64DBF5FCB4BA}"/>
              </a:ext>
            </a:extLst>
          </p:cNvPr>
          <p:cNvSpPr/>
          <p:nvPr userDrawn="1"/>
        </p:nvSpPr>
        <p:spPr>
          <a:xfrm>
            <a:off x="11122757" y="-160212"/>
            <a:ext cx="988980" cy="710588"/>
          </a:xfrm>
          <a:prstGeom prst="parallelogram">
            <a:avLst>
              <a:gd name="adj" fmla="val 98322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7A18211-743E-46AB-98CE-38CD25567ADD}"/>
              </a:ext>
            </a:extLst>
          </p:cNvPr>
          <p:cNvSpPr/>
          <p:nvPr userDrawn="1"/>
        </p:nvSpPr>
        <p:spPr>
          <a:xfrm>
            <a:off x="-3174" y="237498"/>
            <a:ext cx="10879187" cy="26542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等腰三角形 140">
            <a:extLst>
              <a:ext uri="{FF2B5EF4-FFF2-40B4-BE49-F238E27FC236}">
                <a16:creationId xmlns:a16="http://schemas.microsoft.com/office/drawing/2014/main" id="{88DAB10A-3E0C-49CF-9B91-E8BEB38D6CB6}"/>
              </a:ext>
            </a:extLst>
          </p:cNvPr>
          <p:cNvSpPr/>
          <p:nvPr userDrawn="1"/>
        </p:nvSpPr>
        <p:spPr>
          <a:xfrm rot="5400000" flipH="1">
            <a:off x="10878985" y="234398"/>
            <a:ext cx="269445" cy="267605"/>
          </a:xfrm>
          <a:prstGeom prst="triangle">
            <a:avLst>
              <a:gd name="adj" fmla="val 100000"/>
            </a:avLst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59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6 -0.00023 L 1.04167E-6 2.59259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556 -0.00023 L 1.04167E-6 2.59259E-6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556 -0.00023 L 1.04167E-6 2.59259E-6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556 -0.00023 L 1.04167E-6 2.59259E-6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556 -0.00023 L 1.04167E-6 2.59259E-6 " pathEditMode="relative" rAng="0" ptsTypes="AA">
                                      <p:cBhvr>
                                        <p:cTn id="32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>
        <p:tmplLst>
          <p:tmpl>
            <p:tnLst>
              <p:par>
                <p:cTn presetID="63" presetClass="path" presetSubtype="0" accel="50000" decel="50000" fill="hold" nodeType="withEffect">
                  <p:stCondLst>
                    <p:cond delay="100"/>
                  </p:stCondLst>
                  <p:childTnLst>
                    <p:animMotion origin="layout" path="M -0.0556 -0.00023 L 1.04167E-6 2.59259E-6 " pathEditMode="relative" rAng="0" ptsTypes="AA">
                      <p:cBhvr>
                        <p:cTn dur="300" fill="hold"/>
                        <p:tgtEl>
                          <p:spTgt spid="1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773" y="0"/>
                    </p:animMotion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accel="50000" decel="50000" fill="hold" nodeType="withEffect">
                  <p:stCondLst>
                    <p:cond delay="200"/>
                  </p:stCondLst>
                  <p:childTnLst>
                    <p:animMotion origin="layout" path="M -0.0556 -0.00023 L 1.04167E-6 2.59259E-6 " pathEditMode="relative" rAng="0" ptsTypes="AA">
                      <p:cBhvr>
                        <p:cTn dur="3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773" y="0"/>
                    </p:animMotion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>
        <p:tmplLst>
          <p:tmpl>
            <p:tnLst>
              <p:par>
                <p:cTn presetID="63" presetClass="path" presetSubtype="0" accel="50000" decel="50000" fill="hold" nodeType="withEffect">
                  <p:stCondLst>
                    <p:cond delay="300"/>
                  </p:stCondLst>
                  <p:childTnLst>
                    <p:animMotion origin="layout" path="M -0.0556 -0.00023 L 1.04167E-6 2.59259E-6 " pathEditMode="relative" rAng="0" ptsTypes="AA">
                      <p:cBhvr>
                        <p:cTn dur="3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773" y="0"/>
                    </p:animMotion>
                  </p:childTnLst>
                </p:cTn>
              </p:par>
            </p:tnLst>
          </p:tmpl>
        </p:tmplLst>
      </p:bldP>
      <p:bldP spid="72" grpId="0"/>
      <p:bldP spid="72" grpId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16A81-B6F9-4B15-A9FB-35289F45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85" y="2921338"/>
            <a:ext cx="8149369" cy="1015324"/>
          </a:xfrm>
        </p:spPr>
        <p:txBody>
          <a:bodyPr/>
          <a:lstStyle/>
          <a:p>
            <a:r>
              <a:rPr lang="zh-CN" altLang="en-US" sz="4000" dirty="0"/>
              <a:t>大数据处理综合实验课程设计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C41D75-7403-43BD-96FF-3A02BC3FB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1685" y="4512677"/>
            <a:ext cx="5074573" cy="590931"/>
          </a:xfrm>
        </p:spPr>
        <p:txBody>
          <a:bodyPr/>
          <a:lstStyle/>
          <a:p>
            <a:r>
              <a:rPr lang="zh-CN" altLang="en-US" sz="1800" b="0" i="0" u="none" strike="noStrike" dirty="0">
                <a:solidFill>
                  <a:srgbClr val="7F7F7F"/>
                </a:solidFill>
                <a:effectLst/>
                <a:latin typeface="Arial" panose="020B0604020202020204" pitchFamily="34" charset="0"/>
              </a:rPr>
              <a:t>南京大学匡亚明学院  吴启龙 潘勉之 戎奕名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290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/>
              <a:t>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2"/>
          </p:nvPr>
        </p:nvSpPr>
        <p:spPr>
          <a:xfrm>
            <a:off x="816626" y="76300"/>
            <a:ext cx="4929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/>
              <a:t>多分类器搭建及测试集预测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0"/>
          <p:cNvSpPr txBox="1"/>
          <p:nvPr/>
        </p:nvSpPr>
        <p:spPr>
          <a:xfrm>
            <a:off x="145900" y="676525"/>
            <a:ext cx="397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2500" b="1">
                <a:solidFill>
                  <a:schemeClr val="accent1"/>
                </a:solidFill>
              </a:rPr>
              <a:t>一、训练二分类器并预测</a:t>
            </a:r>
            <a:endParaRPr sz="1500" b="1"/>
          </a:p>
        </p:txBody>
      </p:sp>
      <p:sp>
        <p:nvSpPr>
          <p:cNvPr id="402" name="Google Shape;402;p20"/>
          <p:cNvSpPr txBox="1"/>
          <p:nvPr/>
        </p:nvSpPr>
        <p:spPr>
          <a:xfrm>
            <a:off x="546325" y="1339775"/>
            <a:ext cx="11567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In SVMtrainer.java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输入：训练数据，（测试数据装载入Distributed Cache）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输出：filename|svm number|positive or negative|score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403" name="Google Shape;4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00" y="2541825"/>
            <a:ext cx="483870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0"/>
          <p:cNvSpPr txBox="1"/>
          <p:nvPr/>
        </p:nvSpPr>
        <p:spPr>
          <a:xfrm>
            <a:off x="58850" y="4048925"/>
            <a:ext cx="117528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SimSun"/>
                <a:ea typeface="SimSun"/>
                <a:cs typeface="SimSun"/>
                <a:sym typeface="SimSun"/>
              </a:rPr>
              <a:t>Mapper input: key: 默认, value: filename idx1:val1 idx2:val2...</a:t>
            </a:r>
            <a:endParaRPr sz="1900">
              <a:latin typeface="SimSun"/>
              <a:ea typeface="SimSun"/>
              <a:cs typeface="SimSun"/>
              <a:sym typeface="SimSu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SimSun"/>
                <a:ea typeface="SimSun"/>
                <a:cs typeface="SimSun"/>
                <a:sym typeface="SimSun"/>
              </a:rPr>
              <a:t>Mapper output: key: svm number,  value: filename idx1:val1 idx2:val2</a:t>
            </a:r>
            <a:endParaRPr sz="1900">
              <a:latin typeface="SimSun"/>
              <a:ea typeface="SimSun"/>
              <a:cs typeface="SimSun"/>
              <a:sym typeface="SimSu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SimSun"/>
              <a:ea typeface="SimSun"/>
              <a:cs typeface="SimSun"/>
              <a:sym typeface="SimSu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SimSun"/>
                <a:ea typeface="SimSun"/>
                <a:cs typeface="SimSun"/>
                <a:sym typeface="SimSun"/>
              </a:rPr>
              <a:t>Map阶段，将每条向量对14个类别打上positive/negative的标签，发往14个Reducer训练二分类器</a:t>
            </a:r>
            <a:endParaRPr sz="1900">
              <a:latin typeface="SimSun"/>
              <a:ea typeface="SimSun"/>
              <a:cs typeface="SimSun"/>
              <a:sym typeface="SimSu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SimSun"/>
              <a:ea typeface="SimSun"/>
              <a:cs typeface="SimSun"/>
              <a:sym typeface="SimSu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9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Reduce阶段，训练14个二分类器，对Distributed Cache上的测试集进行分类，将分类结果</a:t>
            </a:r>
            <a:r>
              <a:rPr lang="zh-CN" sz="2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filename|svm number|positive or negative|score输出</a:t>
            </a:r>
            <a:endParaRPr sz="1900"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/>
              <a:t>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1"/>
          <p:cNvSpPr txBox="1">
            <a:spLocks noGrp="1"/>
          </p:cNvSpPr>
          <p:nvPr>
            <p:ph type="body" idx="2"/>
          </p:nvPr>
        </p:nvSpPr>
        <p:spPr>
          <a:xfrm>
            <a:off x="816626" y="76300"/>
            <a:ext cx="4929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/>
              <a:t>多分类器搭建及测试集预测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1"/>
          <p:cNvSpPr txBox="1"/>
          <p:nvPr/>
        </p:nvSpPr>
        <p:spPr>
          <a:xfrm>
            <a:off x="145900" y="676525"/>
            <a:ext cx="397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2500" b="1">
                <a:solidFill>
                  <a:schemeClr val="accent1"/>
                </a:solidFill>
              </a:rPr>
              <a:t>一、训练二分类器并预测</a:t>
            </a:r>
            <a:endParaRPr sz="1500" b="1"/>
          </a:p>
        </p:txBody>
      </p:sp>
      <p:sp>
        <p:nvSpPr>
          <p:cNvPr id="413" name="Google Shape;413;p21"/>
          <p:cNvSpPr txBox="1"/>
          <p:nvPr/>
        </p:nvSpPr>
        <p:spPr>
          <a:xfrm>
            <a:off x="546325" y="1339775"/>
            <a:ext cx="11567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使用框架：Java Machine Learning Library 0.1.7 LibSVM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414" name="Google Shape;4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6225"/>
            <a:ext cx="11887202" cy="2506487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1"/>
          <p:cNvSpPr txBox="1"/>
          <p:nvPr/>
        </p:nvSpPr>
        <p:spPr>
          <a:xfrm>
            <a:off x="334875" y="4610700"/>
            <a:ext cx="113853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SimSun"/>
                <a:ea typeface="SimSun"/>
                <a:cs typeface="SimSun"/>
                <a:sym typeface="SimSun"/>
              </a:rPr>
              <a:t>优点：简便、易用</a:t>
            </a:r>
            <a:endParaRPr sz="19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SimSun"/>
                <a:ea typeface="SimSun"/>
                <a:cs typeface="SimSun"/>
                <a:sym typeface="SimSun"/>
              </a:rPr>
              <a:t>缺点：</a:t>
            </a:r>
            <a:endParaRPr sz="19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SimSun"/>
                <a:ea typeface="SimSun"/>
                <a:cs typeface="SimSun"/>
                <a:sym typeface="SimSun"/>
              </a:rPr>
              <a:t>1. 无法直接将模型参数转化为String输出，只有直接保存在文件中的API。</a:t>
            </a:r>
            <a:endParaRPr sz="19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SimSun"/>
                <a:ea typeface="SimSun"/>
                <a:cs typeface="SimSun"/>
                <a:sym typeface="SimSun"/>
              </a:rPr>
              <a:t>2. 功能太少，时间复杂度较高（有人实验约为O(n^3)）	  </a:t>
            </a:r>
            <a:endParaRPr sz="1900"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/>
              <a:t>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2"/>
          <p:cNvSpPr txBox="1">
            <a:spLocks noGrp="1"/>
          </p:cNvSpPr>
          <p:nvPr>
            <p:ph type="body" idx="2"/>
          </p:nvPr>
        </p:nvSpPr>
        <p:spPr>
          <a:xfrm>
            <a:off x="816626" y="76300"/>
            <a:ext cx="4929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/>
              <a:t>多分类器搭建及测试集预测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145900" y="676525"/>
            <a:ext cx="397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2500" b="1">
                <a:solidFill>
                  <a:schemeClr val="accent1"/>
                </a:solidFill>
              </a:rPr>
              <a:t>一、训练二分类器并预测</a:t>
            </a:r>
            <a:endParaRPr sz="1500" b="1"/>
          </a:p>
        </p:txBody>
      </p:sp>
      <p:sp>
        <p:nvSpPr>
          <p:cNvPr id="424" name="Google Shape;424;p22"/>
          <p:cNvSpPr txBox="1"/>
          <p:nvPr/>
        </p:nvSpPr>
        <p:spPr>
          <a:xfrm>
            <a:off x="546325" y="1339775"/>
            <a:ext cx="11567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训练中遇到的问题和我们的解决方法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SimSun"/>
              <a:buAutoNum type="arabicPeriod"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数据维度过大，集群报错”GC Overhead limit exceeded”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利用conf.set()设置参数，增大节点分配内存。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尽量对变量进行复用：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425" name="Google Shape;4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275" y="2755775"/>
            <a:ext cx="6742001" cy="37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/>
              <a:t>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3"/>
          <p:cNvSpPr txBox="1">
            <a:spLocks noGrp="1"/>
          </p:cNvSpPr>
          <p:nvPr>
            <p:ph type="body" idx="2"/>
          </p:nvPr>
        </p:nvSpPr>
        <p:spPr>
          <a:xfrm>
            <a:off x="816626" y="76300"/>
            <a:ext cx="4929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/>
              <a:t>多分类器搭建及测试集预测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145900" y="676525"/>
            <a:ext cx="397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2500" b="1">
                <a:solidFill>
                  <a:schemeClr val="accent1"/>
                </a:solidFill>
              </a:rPr>
              <a:t>一、训练二分类器并预测</a:t>
            </a:r>
            <a:endParaRPr sz="1500" b="1"/>
          </a:p>
        </p:txBody>
      </p:sp>
      <p:sp>
        <p:nvSpPr>
          <p:cNvPr id="434" name="Google Shape;434;p23"/>
          <p:cNvSpPr txBox="1"/>
          <p:nvPr/>
        </p:nvSpPr>
        <p:spPr>
          <a:xfrm>
            <a:off x="546325" y="1339775"/>
            <a:ext cx="11567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2.数据维度及数据量过大，无法运行集群报错”Time out for 600 sec”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尝试使用Hash trick降维，800维时可运行所有训练集并测试所有测试集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若不降维，迫不得已对原训练集和测试集进行采样，降低问题规模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435" name="Google Shape;4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875" y="2613750"/>
            <a:ext cx="53625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300" y="3970150"/>
            <a:ext cx="54197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3"/>
          <p:cNvSpPr txBox="1"/>
          <p:nvPr/>
        </p:nvSpPr>
        <p:spPr>
          <a:xfrm>
            <a:off x="459775" y="5545650"/>
            <a:ext cx="11567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3. 二分类器输出score值非常相似，难以比较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	计算TF-IDF时不除在句子中的总词数，可以放大score的区分度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/>
              <a:t>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 txBox="1">
            <a:spLocks noGrp="1"/>
          </p:cNvSpPr>
          <p:nvPr>
            <p:ph type="body" idx="2"/>
          </p:nvPr>
        </p:nvSpPr>
        <p:spPr>
          <a:xfrm>
            <a:off x="816626" y="76300"/>
            <a:ext cx="4554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/>
              <a:t>多分类器搭建及测试集预测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/>
          </a:p>
        </p:txBody>
      </p:sp>
      <p:sp>
        <p:nvSpPr>
          <p:cNvPr id="445" name="Google Shape;445;p24"/>
          <p:cNvSpPr txBox="1"/>
          <p:nvPr/>
        </p:nvSpPr>
        <p:spPr>
          <a:xfrm>
            <a:off x="145900" y="676525"/>
            <a:ext cx="8426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2500" b="1">
                <a:solidFill>
                  <a:schemeClr val="accent1"/>
                </a:solidFill>
              </a:rPr>
              <a:t>二、整合二分类结果输出最终分类结果</a:t>
            </a:r>
            <a:endParaRPr sz="1500" b="1"/>
          </a:p>
        </p:txBody>
      </p:sp>
      <p:sp>
        <p:nvSpPr>
          <p:cNvPr id="446" name="Google Shape;446;p24"/>
          <p:cNvSpPr txBox="1"/>
          <p:nvPr/>
        </p:nvSpPr>
        <p:spPr>
          <a:xfrm>
            <a:off x="546325" y="1339775"/>
            <a:ext cx="11567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In SVMpredictor.java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输入数据：SVMtrainer输出：</a:t>
            </a:r>
            <a:r>
              <a:rPr lang="zh-CN" sz="2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filename|svm number|positive or negative|score</a:t>
            </a:r>
            <a:endParaRPr sz="20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输出数据：filename   prediction value of label</a:t>
            </a:r>
            <a:endParaRPr sz="20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4179075" y="2726250"/>
            <a:ext cx="65073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SimSun"/>
                <a:ea typeface="SimSun"/>
                <a:cs typeface="SimSun"/>
                <a:sym typeface="SimSun"/>
              </a:rPr>
              <a:t>Mapper input: key: 默认, value: </a:t>
            </a:r>
            <a:r>
              <a:rPr lang="zh-CN" sz="2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filename|svm number|positive or negative|score</a:t>
            </a:r>
            <a:endParaRPr sz="19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SimSun"/>
                <a:ea typeface="SimSun"/>
                <a:cs typeface="SimSun"/>
                <a:sym typeface="SimSun"/>
              </a:rPr>
              <a:t>Mapper output: key: filename, value: svm number|label|score</a:t>
            </a:r>
            <a:endParaRPr sz="1900">
              <a:latin typeface="SimSun"/>
              <a:ea typeface="SimSun"/>
              <a:cs typeface="SimSun"/>
              <a:sym typeface="SimSu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SimSun"/>
                <a:ea typeface="SimSun"/>
                <a:cs typeface="SimSun"/>
                <a:sym typeface="SimSun"/>
              </a:rPr>
              <a:t>Map阶段，将同一文件的不同svm二分器结果放入一个reducer</a:t>
            </a:r>
            <a:endParaRPr sz="1900">
              <a:latin typeface="SimSun"/>
              <a:ea typeface="SimSun"/>
              <a:cs typeface="SimSun"/>
              <a:sym typeface="SimSu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Reduce阶段，比较二分类结果的分数，选择分数最高的一类作为预测label</a:t>
            </a:r>
            <a:endParaRPr sz="1900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448" name="Google Shape;4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0" y="2921850"/>
            <a:ext cx="295275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/>
              <a:t>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5"/>
          <p:cNvSpPr txBox="1">
            <a:spLocks noGrp="1"/>
          </p:cNvSpPr>
          <p:nvPr>
            <p:ph type="body" idx="2"/>
          </p:nvPr>
        </p:nvSpPr>
        <p:spPr>
          <a:xfrm>
            <a:off x="816626" y="76300"/>
            <a:ext cx="4554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/>
              <a:t>多分类器搭建及测试集预测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/>
          </a:p>
        </p:txBody>
      </p:sp>
      <p:sp>
        <p:nvSpPr>
          <p:cNvPr id="456" name="Google Shape;456;p25"/>
          <p:cNvSpPr txBox="1"/>
          <p:nvPr/>
        </p:nvSpPr>
        <p:spPr>
          <a:xfrm>
            <a:off x="145900" y="676525"/>
            <a:ext cx="8426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2500" b="1">
                <a:solidFill>
                  <a:schemeClr val="accent1"/>
                </a:solidFill>
              </a:rPr>
              <a:t>三、输出正确率</a:t>
            </a:r>
            <a:endParaRPr sz="1500" b="1"/>
          </a:p>
        </p:txBody>
      </p:sp>
      <p:sp>
        <p:nvSpPr>
          <p:cNvPr id="457" name="Google Shape;457;p25"/>
          <p:cNvSpPr txBox="1"/>
          <p:nvPr/>
        </p:nvSpPr>
        <p:spPr>
          <a:xfrm>
            <a:off x="546325" y="1339775"/>
            <a:ext cx="11567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In Accuracy.java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输入数据：SVMpredictor输出：</a:t>
            </a:r>
            <a:r>
              <a:rPr lang="zh-CN" sz="2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filename   prediction value of label</a:t>
            </a:r>
            <a:endParaRPr sz="20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输出数据：准确率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Mapper</a:t>
            </a:r>
            <a:r>
              <a:rPr lang="zh-CN" sz="19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input: key: 默认, value: </a:t>
            </a:r>
            <a:r>
              <a:rPr lang="zh-CN" sz="2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filename   prediction value of label</a:t>
            </a:r>
            <a:endParaRPr sz="20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Mapper output: key: IntWritable(0)（发到一个Reducer），value: 1（分类正确）/0（分类错误）</a:t>
            </a:r>
            <a:endParaRPr sz="20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Reduce阶段，统计测试集个数，统计接收的1个数，相除得到正确率。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/>
              <a:t>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6"/>
          <p:cNvSpPr txBox="1">
            <a:spLocks noGrp="1"/>
          </p:cNvSpPr>
          <p:nvPr>
            <p:ph type="body" idx="2"/>
          </p:nvPr>
        </p:nvSpPr>
        <p:spPr>
          <a:xfrm>
            <a:off x="816626" y="76300"/>
            <a:ext cx="4554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/>
              <a:t>多分类器搭建及测试集预测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/>
          </a:p>
        </p:txBody>
      </p:sp>
      <p:sp>
        <p:nvSpPr>
          <p:cNvPr id="465" name="Google Shape;465;p26"/>
          <p:cNvSpPr txBox="1"/>
          <p:nvPr/>
        </p:nvSpPr>
        <p:spPr>
          <a:xfrm>
            <a:off x="145900" y="676525"/>
            <a:ext cx="8426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2500" b="1">
                <a:solidFill>
                  <a:schemeClr val="accent1"/>
                </a:solidFill>
              </a:rPr>
              <a:t>四、实验结果</a:t>
            </a:r>
            <a:endParaRPr sz="1500" b="1"/>
          </a:p>
        </p:txBody>
      </p:sp>
      <p:sp>
        <p:nvSpPr>
          <p:cNvPr id="466" name="Google Shape;466;p26"/>
          <p:cNvSpPr txBox="1"/>
          <p:nvPr/>
        </p:nvSpPr>
        <p:spPr>
          <a:xfrm>
            <a:off x="546325" y="1339775"/>
            <a:ext cx="11567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不除句子中总词数，使用Hash降维，使用全体数据集和全体测试集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准确率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467" name="Google Shape;4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250" y="1738438"/>
            <a:ext cx="192405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6"/>
          <p:cNvSpPr txBox="1"/>
          <p:nvPr/>
        </p:nvSpPr>
        <p:spPr>
          <a:xfrm>
            <a:off x="546325" y="2322650"/>
            <a:ext cx="11567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不除句子中总词数，不降维，使用2187训练集，1312测试集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准确率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469" name="Google Shape;4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5250" y="2733775"/>
            <a:ext cx="189547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26"/>
          <p:cNvSpPr txBox="1"/>
          <p:nvPr/>
        </p:nvSpPr>
        <p:spPr>
          <a:xfrm>
            <a:off x="546325" y="3220025"/>
            <a:ext cx="11567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不除句子中总词数，不降维，使用1050训练集，263测试集（未增大集群资源时）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准确率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471" name="Google Shape;4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2125" y="3671025"/>
            <a:ext cx="188595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6"/>
          <p:cNvSpPr txBox="1"/>
          <p:nvPr/>
        </p:nvSpPr>
        <p:spPr>
          <a:xfrm>
            <a:off x="628500" y="4390375"/>
            <a:ext cx="115671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训练准确率均很低，虽然高于随机猜测，但是远不如Spark的结果。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Hash降维导致信息大量损失，不可取。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二分类器训练准确率很高（不除句子中总词数，不降维，使用约2000训练集，1000测试集），基本上都是100%。可能发生了过拟合。</a:t>
            </a:r>
            <a:endParaRPr sz="20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/>
              <a:t>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body" idx="2"/>
          </p:nvPr>
        </p:nvSpPr>
        <p:spPr>
          <a:xfrm>
            <a:off x="816626" y="76300"/>
            <a:ext cx="4554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/>
              <a:t>多分类器搭建及测试集预测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/>
          </a:p>
        </p:txBody>
      </p:sp>
      <p:sp>
        <p:nvSpPr>
          <p:cNvPr id="480" name="Google Shape;480;p27"/>
          <p:cNvSpPr txBox="1"/>
          <p:nvPr/>
        </p:nvSpPr>
        <p:spPr>
          <a:xfrm>
            <a:off x="145900" y="676525"/>
            <a:ext cx="8426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2500" b="1">
                <a:solidFill>
                  <a:schemeClr val="accent1"/>
                </a:solidFill>
              </a:rPr>
              <a:t>四、实验结果</a:t>
            </a:r>
            <a:endParaRPr sz="1500" b="1"/>
          </a:p>
        </p:txBody>
      </p:sp>
      <p:sp>
        <p:nvSpPr>
          <p:cNvPr id="481" name="Google Shape;481;p27"/>
          <p:cNvSpPr txBox="1"/>
          <p:nvPr/>
        </p:nvSpPr>
        <p:spPr>
          <a:xfrm>
            <a:off x="546325" y="1339775"/>
            <a:ext cx="115671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总结：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在集群性能允许的情况下，由于设计的MapReduce两阶段限制，测试正确率最高仅为15.77%。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Java ML库API十分不丰富，MapReduce对算法的设计又增加了许多限制，在这次实验的设计中，实际上就是把二分类的生成并行化了，只是加快了14倍。我们认为MapReduce相比于Spark不太适合做大数据的机器学习。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"/>
          <p:cNvSpPr txBox="1">
            <a:spLocks noGrp="1"/>
          </p:cNvSpPr>
          <p:nvPr>
            <p:ph type="body" idx="1"/>
          </p:nvPr>
        </p:nvSpPr>
        <p:spPr>
          <a:xfrm>
            <a:off x="5029201" y="884536"/>
            <a:ext cx="2074074" cy="222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008B"/>
              </a:buClr>
              <a:buSzPts val="9600"/>
              <a:buNone/>
            </a:pPr>
            <a:r>
              <a:rPr lang="zh-CN"/>
              <a:t>3</a:t>
            </a:r>
            <a:endParaRPr/>
          </a:p>
        </p:txBody>
      </p:sp>
      <p:sp>
        <p:nvSpPr>
          <p:cNvPr id="488" name="Google Shape;488;p28"/>
          <p:cNvSpPr txBox="1">
            <a:spLocks noGrp="1"/>
          </p:cNvSpPr>
          <p:nvPr>
            <p:ph type="body" idx="2"/>
          </p:nvPr>
        </p:nvSpPr>
        <p:spPr>
          <a:xfrm>
            <a:off x="3096638" y="3303387"/>
            <a:ext cx="5998724" cy="75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008B"/>
              </a:buClr>
              <a:buSzPts val="3600"/>
              <a:buNone/>
            </a:pPr>
            <a:r>
              <a:rPr lang="zh-CN"/>
              <a:t>Spark实现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9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545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body" idx="2"/>
          </p:nvPr>
        </p:nvSpPr>
        <p:spPr>
          <a:xfrm>
            <a:off x="816623" y="76295"/>
            <a:ext cx="3215623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zh-CN"/>
              <a:t>Spark实现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/>
          </a:p>
        </p:txBody>
      </p:sp>
      <p:sp>
        <p:nvSpPr>
          <p:cNvPr id="496" name="Google Shape;496;p29"/>
          <p:cNvSpPr txBox="1"/>
          <p:nvPr/>
        </p:nvSpPr>
        <p:spPr>
          <a:xfrm>
            <a:off x="3846951" y="1752328"/>
            <a:ext cx="4498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solidFill>
                  <a:srgbClr val="9E008B"/>
                </a:solidFill>
              </a:rPr>
              <a:t>TF-IDF特征提取</a:t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3394369" y="2546469"/>
            <a:ext cx="5403300" cy="1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rgbClr val="3F3F3F"/>
                </a:solidFill>
              </a:rPr>
              <a:t>读取数据</a:t>
            </a:r>
            <a:endParaRPr sz="1800">
              <a:solidFill>
                <a:srgbClr val="3F3F3F"/>
              </a:solidFill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zh-CN" sz="1800">
                <a:solidFill>
                  <a:srgbClr val="3F3F3F"/>
                </a:solidFill>
              </a:rPr>
              <a:t>分词</a:t>
            </a:r>
            <a:endParaRPr sz="1800">
              <a:solidFill>
                <a:srgbClr val="3F3F3F"/>
              </a:solidFill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zh-CN" sz="1800">
                <a:solidFill>
                  <a:srgbClr val="3F3F3F"/>
                </a:solidFill>
              </a:rPr>
              <a:t>去除停用词</a:t>
            </a:r>
            <a:endParaRPr sz="1800">
              <a:solidFill>
                <a:srgbClr val="3F3F3F"/>
              </a:solidFill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zh-CN" sz="1800">
                <a:solidFill>
                  <a:srgbClr val="3F3F3F"/>
                </a:solidFill>
              </a:rPr>
              <a:t>词语筛选</a:t>
            </a:r>
            <a:endParaRPr sz="1800">
              <a:solidFill>
                <a:srgbClr val="3F3F3F"/>
              </a:solidFill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zh-CN" sz="1800">
                <a:solidFill>
                  <a:srgbClr val="3F3F3F"/>
                </a:solidFill>
              </a:rPr>
              <a:t>TF-IDF</a:t>
            </a:r>
            <a:endParaRPr sz="1800">
              <a:solidFill>
                <a:srgbClr val="3F3F3F"/>
              </a:solidFill>
            </a:endParaRPr>
          </a:p>
        </p:txBody>
      </p:sp>
      <p:sp>
        <p:nvSpPr>
          <p:cNvPr id="498" name="Google Shape;498;p29"/>
          <p:cNvSpPr/>
          <p:nvPr/>
        </p:nvSpPr>
        <p:spPr>
          <a:xfrm>
            <a:off x="3394357" y="4390417"/>
            <a:ext cx="5403300" cy="1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/>
          <p:nvPr/>
        </p:nvSpPr>
        <p:spPr>
          <a:xfrm>
            <a:off x="1979275" y="4014175"/>
            <a:ext cx="3856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008B"/>
              </a:buClr>
              <a:buSzPts val="3600"/>
              <a:buFont typeface="Arial"/>
              <a:buNone/>
            </a:pPr>
            <a:r>
              <a:rPr lang="zh-CN" sz="3000" b="1" dirty="0">
                <a:solidFill>
                  <a:srgbClr val="9E008B"/>
                </a:solidFill>
              </a:rPr>
              <a:t>文本特征选择</a:t>
            </a:r>
            <a:r>
              <a:rPr lang="zh-CN" altLang="en-US" sz="3000" b="1" dirty="0">
                <a:solidFill>
                  <a:srgbClr val="9E008B"/>
                </a:solidFill>
              </a:rPr>
              <a:t>及</a:t>
            </a:r>
            <a:r>
              <a:rPr lang="zh-CN" sz="3000" b="1" dirty="0">
                <a:solidFill>
                  <a:srgbClr val="9E008B"/>
                </a:solidFill>
              </a:rPr>
              <a:t>表示</a:t>
            </a:r>
            <a:endParaRPr sz="3200" b="1" dirty="0">
              <a:solidFill>
                <a:srgbClr val="9E008B"/>
              </a:solidFill>
            </a:endParaRPr>
          </a:p>
        </p:txBody>
      </p:sp>
      <p:sp>
        <p:nvSpPr>
          <p:cNvPr id="269" name="Google Shape;269;p12"/>
          <p:cNvSpPr txBox="1"/>
          <p:nvPr/>
        </p:nvSpPr>
        <p:spPr>
          <a:xfrm>
            <a:off x="4201600" y="5204750"/>
            <a:ext cx="28944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008B"/>
              </a:buClr>
              <a:buSzPts val="3600"/>
              <a:buFont typeface="Arial"/>
              <a:buNone/>
            </a:pPr>
            <a:r>
              <a:rPr lang="zh-CN" sz="3100" b="1" dirty="0">
                <a:solidFill>
                  <a:srgbClr val="9E008B"/>
                </a:solidFill>
              </a:rPr>
              <a:t>多分类器搭建及测试集预测</a:t>
            </a:r>
            <a:endParaRPr sz="900" dirty="0"/>
          </a:p>
        </p:txBody>
      </p:sp>
      <p:sp>
        <p:nvSpPr>
          <p:cNvPr id="270" name="Google Shape;270;p12"/>
          <p:cNvSpPr/>
          <p:nvPr/>
        </p:nvSpPr>
        <p:spPr>
          <a:xfrm>
            <a:off x="5764192" y="3711276"/>
            <a:ext cx="595284" cy="595284"/>
          </a:xfrm>
          <a:prstGeom prst="ellipse">
            <a:avLst/>
          </a:prstGeom>
          <a:solidFill>
            <a:srgbClr val="9E008B"/>
          </a:solidFill>
          <a:ln>
            <a:noFill/>
          </a:ln>
          <a:effectLst>
            <a:outerShdw blurRad="152400" dist="76200" dir="2700000" sx="101000" sy="101000" algn="tl" rotWithShape="0">
              <a:schemeClr val="accent1">
                <a:alpha val="30980"/>
              </a:schemeClr>
            </a:outerShdw>
          </a:effectLst>
        </p:spPr>
        <p:txBody>
          <a:bodyPr spcFirstLastPara="1" wrap="square" lIns="182875" tIns="146300" rIns="182875" bIns="1463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71" name="Google Shape;271;p12"/>
          <p:cNvSpPr txBox="1"/>
          <p:nvPr/>
        </p:nvSpPr>
        <p:spPr>
          <a:xfrm>
            <a:off x="6445601" y="4014173"/>
            <a:ext cx="252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 b="1">
                <a:solidFill>
                  <a:srgbClr val="9E008B"/>
                </a:solidFill>
              </a:rPr>
              <a:t>Spark实现</a:t>
            </a:r>
            <a:endParaRPr/>
          </a:p>
        </p:txBody>
      </p:sp>
      <p:sp>
        <p:nvSpPr>
          <p:cNvPr id="272" name="Google Shape;272;p12"/>
          <p:cNvSpPr/>
          <p:nvPr/>
        </p:nvSpPr>
        <p:spPr>
          <a:xfrm>
            <a:off x="8110807" y="4901845"/>
            <a:ext cx="595284" cy="595284"/>
          </a:xfrm>
          <a:prstGeom prst="ellipse">
            <a:avLst/>
          </a:prstGeom>
          <a:solidFill>
            <a:srgbClr val="9E008B"/>
          </a:solidFill>
          <a:ln>
            <a:noFill/>
          </a:ln>
          <a:effectLst>
            <a:outerShdw blurRad="152400" dist="76200" dir="2700000" sx="101000" sy="101000" algn="tl" rotWithShape="0">
              <a:schemeClr val="accent1">
                <a:alpha val="30980"/>
              </a:schemeClr>
            </a:outerShdw>
          </a:effectLst>
        </p:spPr>
        <p:txBody>
          <a:bodyPr spcFirstLastPara="1" wrap="square" lIns="182875" tIns="146300" rIns="182875" bIns="1463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73" name="Google Shape;273;p12"/>
          <p:cNvSpPr txBox="1"/>
          <p:nvPr/>
        </p:nvSpPr>
        <p:spPr>
          <a:xfrm>
            <a:off x="8706091" y="5209267"/>
            <a:ext cx="252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 b="1">
                <a:solidFill>
                  <a:srgbClr val="9E008B"/>
                </a:solidFill>
              </a:rPr>
              <a:t>性能比较</a:t>
            </a:r>
            <a:endParaRPr/>
          </a:p>
        </p:txBody>
      </p:sp>
      <p:sp>
        <p:nvSpPr>
          <p:cNvPr id="274" name="Google Shape;274;p12"/>
          <p:cNvSpPr/>
          <p:nvPr/>
        </p:nvSpPr>
        <p:spPr>
          <a:xfrm>
            <a:off x="1354239" y="3713032"/>
            <a:ext cx="595284" cy="595284"/>
          </a:xfrm>
          <a:prstGeom prst="ellipse">
            <a:avLst/>
          </a:prstGeom>
          <a:noFill/>
          <a:ln>
            <a:noFill/>
          </a:ln>
          <a:effectLst>
            <a:outerShdw blurRad="152400" dist="76200" dir="2700000" sx="101000" sy="101000" algn="tl" rotWithShape="0">
              <a:schemeClr val="accent1">
                <a:alpha val="30980"/>
              </a:schemeClr>
            </a:outerShdw>
          </a:effectLst>
        </p:spPr>
        <p:txBody>
          <a:bodyPr spcFirstLastPara="1" wrap="square" lIns="182875" tIns="146300" rIns="182875" bIns="1463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2"/>
          <p:cNvSpPr/>
          <p:nvPr/>
        </p:nvSpPr>
        <p:spPr>
          <a:xfrm>
            <a:off x="1354239" y="3711276"/>
            <a:ext cx="595284" cy="595284"/>
          </a:xfrm>
          <a:prstGeom prst="ellipse">
            <a:avLst/>
          </a:prstGeom>
          <a:solidFill>
            <a:srgbClr val="9E008B"/>
          </a:solidFill>
          <a:ln>
            <a:noFill/>
          </a:ln>
          <a:effectLst>
            <a:outerShdw blurRad="152400" dist="76200" dir="2700000" sx="101000" sy="101000" algn="tl" rotWithShape="0">
              <a:schemeClr val="accent1">
                <a:alpha val="30980"/>
              </a:schemeClr>
            </a:outerShdw>
          </a:effectLst>
        </p:spPr>
        <p:txBody>
          <a:bodyPr spcFirstLastPara="1" wrap="square" lIns="182875" tIns="146300" rIns="182875" bIns="1463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6" name="Google Shape;276;p12"/>
          <p:cNvSpPr/>
          <p:nvPr/>
        </p:nvSpPr>
        <p:spPr>
          <a:xfrm>
            <a:off x="3611555" y="4901845"/>
            <a:ext cx="595284" cy="595284"/>
          </a:xfrm>
          <a:prstGeom prst="ellipse">
            <a:avLst/>
          </a:prstGeom>
          <a:solidFill>
            <a:srgbClr val="9E008B"/>
          </a:solidFill>
          <a:ln>
            <a:noFill/>
          </a:ln>
          <a:effectLst>
            <a:outerShdw blurRad="152400" dist="76200" dir="2700000" sx="101000" sy="101000" algn="tl" rotWithShape="0">
              <a:schemeClr val="accent1">
                <a:alpha val="30980"/>
              </a:schemeClr>
            </a:outerShdw>
          </a:effectLst>
        </p:spPr>
        <p:txBody>
          <a:bodyPr spcFirstLastPara="1" wrap="square" lIns="182875" tIns="146300" rIns="182875" bIns="1463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277" name="Google Shape;277;p12"/>
          <p:cNvCxnSpPr/>
          <p:nvPr/>
        </p:nvCxnSpPr>
        <p:spPr>
          <a:xfrm>
            <a:off x="2035647" y="4008918"/>
            <a:ext cx="720000" cy="0"/>
          </a:xfrm>
          <a:prstGeom prst="straightConnector1">
            <a:avLst/>
          </a:prstGeom>
          <a:noFill/>
          <a:ln w="158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8" name="Google Shape;278;p12"/>
          <p:cNvCxnSpPr/>
          <p:nvPr/>
        </p:nvCxnSpPr>
        <p:spPr>
          <a:xfrm>
            <a:off x="4287734" y="5209270"/>
            <a:ext cx="720000" cy="0"/>
          </a:xfrm>
          <a:prstGeom prst="straightConnector1">
            <a:avLst/>
          </a:prstGeom>
          <a:noFill/>
          <a:ln w="158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9" name="Google Shape;279;p12"/>
          <p:cNvCxnSpPr/>
          <p:nvPr/>
        </p:nvCxnSpPr>
        <p:spPr>
          <a:xfrm>
            <a:off x="6445600" y="4006676"/>
            <a:ext cx="720000" cy="0"/>
          </a:xfrm>
          <a:prstGeom prst="straightConnector1">
            <a:avLst/>
          </a:prstGeom>
          <a:noFill/>
          <a:ln w="158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0" name="Google Shape;280;p12"/>
          <p:cNvCxnSpPr/>
          <p:nvPr/>
        </p:nvCxnSpPr>
        <p:spPr>
          <a:xfrm>
            <a:off x="8792215" y="5201073"/>
            <a:ext cx="720000" cy="0"/>
          </a:xfrm>
          <a:prstGeom prst="straightConnector1">
            <a:avLst/>
          </a:prstGeom>
          <a:noFill/>
          <a:ln w="158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545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0"/>
          <p:cNvSpPr txBox="1">
            <a:spLocks noGrp="1"/>
          </p:cNvSpPr>
          <p:nvPr>
            <p:ph type="body" idx="2"/>
          </p:nvPr>
        </p:nvSpPr>
        <p:spPr>
          <a:xfrm>
            <a:off x="816623" y="76295"/>
            <a:ext cx="3215623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/>
              <a:t>Spark实现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/>
          </a:p>
        </p:txBody>
      </p:sp>
      <p:sp>
        <p:nvSpPr>
          <p:cNvPr id="506" name="Google Shape;506;p30"/>
          <p:cNvSpPr txBox="1"/>
          <p:nvPr/>
        </p:nvSpPr>
        <p:spPr>
          <a:xfrm>
            <a:off x="-46226" y="1115647"/>
            <a:ext cx="27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0"/>
          <p:cNvSpPr txBox="1"/>
          <p:nvPr/>
        </p:nvSpPr>
        <p:spPr>
          <a:xfrm>
            <a:off x="5210348" y="5082932"/>
            <a:ext cx="27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0"/>
          <p:cNvSpPr/>
          <p:nvPr/>
        </p:nvSpPr>
        <p:spPr>
          <a:xfrm>
            <a:off x="520550" y="1052800"/>
            <a:ext cx="10682100" cy="53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读取数据</a:t>
            </a: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用sc.wholeTextFiles读取，一次读取一个目录下的所有文本文件（一个类别的文本）到一个dataframe （逐个</a:t>
            </a:r>
            <a:r>
              <a:rPr lang="zh-CN" altLang="en-US" sz="2400" dirty="0">
                <a:solidFill>
                  <a:schemeClr val="dk1"/>
                </a:solidFill>
              </a:rPr>
              <a:t>文件</a:t>
            </a:r>
            <a:r>
              <a:rPr lang="zh-CN" sz="2400" dirty="0">
                <a:solidFill>
                  <a:schemeClr val="dk1"/>
                </a:solidFill>
              </a:rPr>
              <a:t>读取再合并效率太低，可扩展性差）</a:t>
            </a: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为每个类别的文本添加标签后与之前的结果合并</a:t>
            </a: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        if dataframe is None:</a:t>
            </a: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            dataframe = temp_df</a:t>
            </a: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        else:</a:t>
            </a: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            dataframe = dataframe.union(temp_df)</a:t>
            </a: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9E008B"/>
              </a:solidFill>
            </a:endParaRPr>
          </a:p>
        </p:txBody>
      </p:sp>
      <p:sp>
        <p:nvSpPr>
          <p:cNvPr id="509" name="Google Shape;509;p30"/>
          <p:cNvSpPr/>
          <p:nvPr/>
        </p:nvSpPr>
        <p:spPr>
          <a:xfrm>
            <a:off x="2787389" y="5932061"/>
            <a:ext cx="31904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0"/>
          <p:cNvSpPr/>
          <p:nvPr/>
        </p:nvSpPr>
        <p:spPr>
          <a:xfrm>
            <a:off x="1692082" y="1854311"/>
            <a:ext cx="69762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1"/>
          <p:cNvSpPr txBox="1">
            <a:spLocks noGrp="1"/>
          </p:cNvSpPr>
          <p:nvPr>
            <p:ph type="body" idx="2"/>
          </p:nvPr>
        </p:nvSpPr>
        <p:spPr>
          <a:xfrm>
            <a:off x="816623" y="76295"/>
            <a:ext cx="32157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/>
              <a:t>Spark实现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/>
          </a:p>
        </p:txBody>
      </p:sp>
      <p:sp>
        <p:nvSpPr>
          <p:cNvPr id="518" name="Google Shape;518;p31"/>
          <p:cNvSpPr txBox="1"/>
          <p:nvPr/>
        </p:nvSpPr>
        <p:spPr>
          <a:xfrm>
            <a:off x="-46226" y="1115647"/>
            <a:ext cx="27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9" name="Google Shape;519;p31"/>
          <p:cNvSpPr txBox="1"/>
          <p:nvPr/>
        </p:nvSpPr>
        <p:spPr>
          <a:xfrm>
            <a:off x="5210348" y="5082932"/>
            <a:ext cx="27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20" name="Google Shape;520;p31"/>
          <p:cNvSpPr/>
          <p:nvPr/>
        </p:nvSpPr>
        <p:spPr>
          <a:xfrm>
            <a:off x="474800" y="1373875"/>
            <a:ext cx="5558700" cy="3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分词</a:t>
            </a: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对RDD的每一行用jieba包分词 （map）</a:t>
            </a: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去除停用词</a:t>
            </a: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   from pyspark.ml.feature import StopWordsRemover</a:t>
            </a: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用给定的自定义停用词表</a:t>
            </a: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（提前读取到列表中）</a:t>
            </a: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521" name="Google Shape;521;p31"/>
          <p:cNvSpPr/>
          <p:nvPr/>
        </p:nvSpPr>
        <p:spPr>
          <a:xfrm>
            <a:off x="2787389" y="5932061"/>
            <a:ext cx="319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1"/>
          <p:cNvSpPr/>
          <p:nvPr/>
        </p:nvSpPr>
        <p:spPr>
          <a:xfrm>
            <a:off x="1692082" y="1854311"/>
            <a:ext cx="69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1"/>
          <p:cNvSpPr txBox="1"/>
          <p:nvPr/>
        </p:nvSpPr>
        <p:spPr>
          <a:xfrm>
            <a:off x="6033500" y="1489500"/>
            <a:ext cx="58332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词语筛选 （可选，并尽量与MapReduce保持一致方便比较）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统计一遍词频后调用filter选出所有在训练集中出现次数大于10的单词长度大于1的中文词构成词典 （python词典实现）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对每行都进行筛选，只保留在词典中的词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CN" sz="2400">
                <a:solidFill>
                  <a:schemeClr val="dk1"/>
                </a:solidFill>
              </a:rPr>
              <a:t>得到的词典含96878个词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545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2"/>
          <p:cNvSpPr txBox="1"/>
          <p:nvPr/>
        </p:nvSpPr>
        <p:spPr>
          <a:xfrm>
            <a:off x="344206" y="1706585"/>
            <a:ext cx="10937400" cy="560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dirty="0">
                <a:solidFill>
                  <a:srgbClr val="262626"/>
                </a:solidFill>
              </a:rPr>
              <a:t>调用HashingTF计算total frequency（TF）</a:t>
            </a:r>
            <a:endParaRPr sz="17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dirty="0">
                <a:solidFill>
                  <a:srgbClr val="262626"/>
                </a:solidFill>
              </a:rPr>
              <a:t>   hashing_vector = HashingTF(inputCol='cleaned', outputCol='tf_vector')</a:t>
            </a:r>
            <a:endParaRPr sz="17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dirty="0">
                <a:solidFill>
                  <a:srgbClr val="262626"/>
                </a:solidFill>
              </a:rPr>
              <a:t>    hashing_df_train = hashing_vector.transform(train)</a:t>
            </a:r>
            <a:endParaRPr sz="17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dirty="0">
                <a:solidFill>
                  <a:srgbClr val="262626"/>
                </a:solidFill>
              </a:rPr>
              <a:t>    hashing_df_test = hashing_vector.transform(test)</a:t>
            </a:r>
            <a:endParaRPr sz="17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dirty="0">
                <a:solidFill>
                  <a:srgbClr val="262626"/>
                </a:solidFill>
              </a:rPr>
              <a:t>进行归一化（可选，除以每行的和，也就是总词数）</a:t>
            </a:r>
            <a:r>
              <a:rPr lang="zh-CN" altLang="en-US" sz="1700" dirty="0">
                <a:solidFill>
                  <a:srgbClr val="262626"/>
                </a:solidFill>
              </a:rPr>
              <a:t>（</a:t>
            </a:r>
            <a:r>
              <a:rPr lang="en-US" altLang="zh-CN" sz="1700" dirty="0">
                <a:solidFill>
                  <a:srgbClr val="262626"/>
                </a:solidFill>
              </a:rPr>
              <a:t>normed</a:t>
            </a:r>
            <a:r>
              <a:rPr lang="zh-CN" altLang="en-US" sz="1700" dirty="0">
                <a:solidFill>
                  <a:srgbClr val="262626"/>
                </a:solidFill>
              </a:rPr>
              <a:t>）</a:t>
            </a:r>
            <a:endParaRPr sz="17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dirty="0">
                <a:solidFill>
                  <a:srgbClr val="262626"/>
                </a:solidFill>
              </a:rPr>
              <a:t>   normalizer = Normalizer(inputCol="tf_vector", outputCol="normed_tf_vector", p=1.0)</a:t>
            </a:r>
            <a:endParaRPr sz="17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dirty="0">
                <a:solidFill>
                  <a:srgbClr val="262626"/>
                </a:solidFill>
              </a:rPr>
              <a:t>    hashing_df_train = normalizer.transform(hashing_df_train)</a:t>
            </a:r>
            <a:endParaRPr sz="17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dirty="0">
                <a:solidFill>
                  <a:srgbClr val="262626"/>
                </a:solidFill>
              </a:rPr>
              <a:t>    hashing_df_test = normalizer.transform(hashing_df_test)</a:t>
            </a:r>
            <a:endParaRPr sz="17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dirty="0">
                <a:solidFill>
                  <a:srgbClr val="262626"/>
                </a:solidFill>
              </a:rPr>
              <a:t>调用IDF计算TFIDF</a:t>
            </a:r>
            <a:endParaRPr sz="17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dirty="0">
                <a:solidFill>
                  <a:srgbClr val="262626"/>
                </a:solidFill>
              </a:rPr>
              <a:t>   tf_idf_vector = IDF(inputCol='tf_vector', outputCol='tf_idf_vector')</a:t>
            </a:r>
            <a:endParaRPr sz="17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dirty="0">
                <a:solidFill>
                  <a:srgbClr val="262626"/>
                </a:solidFill>
              </a:rPr>
              <a:t>    idf = tf_idf_vector.fit(hashing_df_train)</a:t>
            </a:r>
            <a:endParaRPr sz="17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dirty="0">
                <a:solidFill>
                  <a:srgbClr val="262626"/>
                </a:solidFill>
              </a:rPr>
              <a:t>    tf_idf_df_train = idf.transform(hashing_df_train)</a:t>
            </a:r>
            <a:endParaRPr sz="17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dirty="0">
                <a:solidFill>
                  <a:srgbClr val="262626"/>
                </a:solidFill>
              </a:rPr>
              <a:t>    tf_idf_df_test = idf.transform(hashing_df_test)</a:t>
            </a:r>
            <a:endParaRPr sz="17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531" name="Google Shape;531;p32"/>
          <p:cNvSpPr txBox="1">
            <a:spLocks noGrp="1"/>
          </p:cNvSpPr>
          <p:nvPr>
            <p:ph type="body" idx="2"/>
          </p:nvPr>
        </p:nvSpPr>
        <p:spPr>
          <a:xfrm>
            <a:off x="816623" y="76295"/>
            <a:ext cx="3215623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/>
              <a:t>Spark实现</a:t>
            </a:r>
            <a:endParaRPr/>
          </a:p>
        </p:txBody>
      </p:sp>
      <p:grpSp>
        <p:nvGrpSpPr>
          <p:cNvPr id="532" name="Google Shape;532;p32"/>
          <p:cNvGrpSpPr/>
          <p:nvPr/>
        </p:nvGrpSpPr>
        <p:grpSpPr>
          <a:xfrm>
            <a:off x="627364" y="925847"/>
            <a:ext cx="3761791" cy="652860"/>
            <a:chOff x="731520" y="925847"/>
            <a:chExt cx="2617991" cy="652860"/>
          </a:xfrm>
        </p:grpSpPr>
        <p:sp>
          <p:nvSpPr>
            <p:cNvPr id="533" name="Google Shape;533;p32"/>
            <p:cNvSpPr/>
            <p:nvPr/>
          </p:nvSpPr>
          <p:spPr>
            <a:xfrm>
              <a:off x="816623" y="925847"/>
              <a:ext cx="2532888" cy="6528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17500" dist="50800" dir="8400000" algn="tl" rotWithShape="0">
                <a:srgbClr val="000000">
                  <a:alpha val="11764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800">
                  <a:solidFill>
                    <a:srgbClr val="9E008B"/>
                  </a:solidFill>
                </a:rPr>
                <a:t>TF-IDF</a:t>
              </a:r>
              <a:endParaRPr sz="2800">
                <a:solidFill>
                  <a:srgbClr val="9E008B"/>
                </a:solidFill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731520" y="925847"/>
              <a:ext cx="85103" cy="652860"/>
            </a:xfrm>
            <a:prstGeom prst="rect">
              <a:avLst/>
            </a:prstGeom>
            <a:solidFill>
              <a:srgbClr val="9E008B"/>
            </a:solidFill>
            <a:ln>
              <a:noFill/>
            </a:ln>
            <a:effectLst>
              <a:outerShdw blurRad="317500" dist="50800" dir="8400000" algn="tl" rotWithShape="0">
                <a:srgbClr val="9E008B">
                  <a:alpha val="11764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9E008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3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3"/>
          <p:cNvSpPr txBox="1">
            <a:spLocks noGrp="1"/>
          </p:cNvSpPr>
          <p:nvPr>
            <p:ph type="body" idx="2"/>
          </p:nvPr>
        </p:nvSpPr>
        <p:spPr>
          <a:xfrm>
            <a:off x="816623" y="76295"/>
            <a:ext cx="32157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zh-CN"/>
              <a:t>Spark实现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/>
          </a:p>
        </p:txBody>
      </p:sp>
      <p:sp>
        <p:nvSpPr>
          <p:cNvPr id="542" name="Google Shape;542;p33"/>
          <p:cNvSpPr txBox="1"/>
          <p:nvPr/>
        </p:nvSpPr>
        <p:spPr>
          <a:xfrm>
            <a:off x="3846939" y="1916703"/>
            <a:ext cx="44982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 b="1" dirty="0">
                <a:solidFill>
                  <a:srgbClr val="9E008B"/>
                </a:solidFill>
              </a:rPr>
              <a:t>模型预测</a:t>
            </a:r>
            <a:endParaRPr sz="1600" dirty="0"/>
          </a:p>
        </p:txBody>
      </p:sp>
      <p:sp>
        <p:nvSpPr>
          <p:cNvPr id="543" name="Google Shape;543;p33"/>
          <p:cNvSpPr/>
          <p:nvPr/>
        </p:nvSpPr>
        <p:spPr>
          <a:xfrm>
            <a:off x="3297467" y="2716900"/>
            <a:ext cx="5403300" cy="1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zh-CN" sz="2400" dirty="0">
                <a:solidFill>
                  <a:srgbClr val="3F3F3F"/>
                </a:solidFill>
              </a:rPr>
              <a:t>Logistic Regression</a:t>
            </a:r>
            <a:endParaRPr sz="2400" dirty="0">
              <a:solidFill>
                <a:srgbClr val="3F3F3F"/>
              </a:solidFill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zh-CN" sz="2400" dirty="0">
                <a:solidFill>
                  <a:srgbClr val="3F3F3F"/>
                </a:solidFill>
              </a:rPr>
              <a:t>Linear SVM</a:t>
            </a:r>
            <a:endParaRPr sz="2400" dirty="0">
              <a:solidFill>
                <a:srgbClr val="3F3F3F"/>
              </a:solidFill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zh-CN" sz="2400" dirty="0">
                <a:solidFill>
                  <a:srgbClr val="3F3F3F"/>
                </a:solidFill>
              </a:rPr>
              <a:t>Naive Bayes</a:t>
            </a:r>
            <a:endParaRPr sz="2400" dirty="0">
              <a:solidFill>
                <a:srgbClr val="3F3F3F"/>
              </a:solidFill>
            </a:endParaRPr>
          </a:p>
        </p:txBody>
      </p:sp>
      <p:sp>
        <p:nvSpPr>
          <p:cNvPr id="544" name="Google Shape;544;p33"/>
          <p:cNvSpPr/>
          <p:nvPr/>
        </p:nvSpPr>
        <p:spPr>
          <a:xfrm>
            <a:off x="3394344" y="4554792"/>
            <a:ext cx="5403300" cy="1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4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4"/>
          <p:cNvSpPr txBox="1"/>
          <p:nvPr/>
        </p:nvSpPr>
        <p:spPr>
          <a:xfrm>
            <a:off x="627306" y="1212160"/>
            <a:ext cx="109374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262626"/>
                </a:solidFill>
              </a:rPr>
              <a:t>调用pyspark.ml.classification中对应的包：</a:t>
            </a:r>
            <a:endParaRPr sz="18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262626"/>
                </a:solidFill>
              </a:rPr>
              <a:t>Logistic Regression</a:t>
            </a:r>
            <a:endParaRPr sz="1800" dirty="0">
              <a:solidFill>
                <a:srgbClr val="262626"/>
              </a:solidFill>
            </a:endParaRPr>
          </a:p>
          <a:p>
            <a:pPr marL="457200" lvl="1">
              <a:lnSpc>
                <a:spcPct val="150000"/>
              </a:lnSpc>
            </a:pPr>
            <a:r>
              <a:rPr lang="zh-CN" sz="1800" dirty="0">
                <a:solidFill>
                  <a:srgbClr val="262626"/>
                </a:solidFill>
              </a:rPr>
              <a:t>LinearSVC </a:t>
            </a:r>
            <a:r>
              <a:rPr lang="zh-CN" altLang="en-US" sz="1800" dirty="0">
                <a:solidFill>
                  <a:srgbClr val="262626"/>
                </a:solidFill>
              </a:rPr>
              <a:t>（本身只支持二分类，结合</a:t>
            </a:r>
            <a:r>
              <a:rPr lang="en-US" altLang="zh-CN" sz="1800" dirty="0" err="1">
                <a:solidFill>
                  <a:srgbClr val="262626"/>
                </a:solidFill>
              </a:rPr>
              <a:t>OneVsRest</a:t>
            </a:r>
            <a:r>
              <a:rPr lang="zh-CN" altLang="en-US" sz="1800" dirty="0">
                <a:solidFill>
                  <a:srgbClr val="262626"/>
                </a:solidFill>
              </a:rPr>
              <a:t>实现多分类）</a:t>
            </a:r>
            <a:endParaRPr sz="18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262626"/>
                </a:solidFill>
              </a:rPr>
              <a:t>NaiveBayes</a:t>
            </a:r>
            <a:endParaRPr sz="1800" dirty="0">
              <a:solidFill>
                <a:srgbClr val="262626"/>
              </a:solidFill>
            </a:endParaRPr>
          </a:p>
          <a:p>
            <a:pPr marL="0" marR="0" lvl="1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262626"/>
                </a:solidFill>
              </a:rPr>
              <a:t>   lsvc = LinearSVC(featuresCol=feature_name, labelCol='label')</a:t>
            </a:r>
            <a:endParaRPr sz="18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262626"/>
                </a:solidFill>
              </a:rPr>
              <a:t>    ovr = OneVsRest(classifier=lsvc, featuresCol=feature_name, labelCol='label')</a:t>
            </a:r>
            <a:endParaRPr sz="18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262626"/>
                </a:solidFill>
              </a:rPr>
              <a:t>    ovrModel = ovr.fit(train)</a:t>
            </a:r>
            <a:endParaRPr sz="18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262626"/>
                </a:solidFill>
              </a:rPr>
              <a:t>    result = ovrModel.transform(test)</a:t>
            </a:r>
            <a:endParaRPr sz="1800" dirty="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552" name="Google Shape;552;p34"/>
          <p:cNvSpPr txBox="1">
            <a:spLocks noGrp="1"/>
          </p:cNvSpPr>
          <p:nvPr>
            <p:ph type="body" idx="2"/>
          </p:nvPr>
        </p:nvSpPr>
        <p:spPr>
          <a:xfrm>
            <a:off x="816623" y="76295"/>
            <a:ext cx="32157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/>
              <a:t>Spark实现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5"/>
          <p:cNvSpPr txBox="1"/>
          <p:nvPr/>
        </p:nvSpPr>
        <p:spPr>
          <a:xfrm>
            <a:off x="627356" y="1733760"/>
            <a:ext cx="10937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</a:endParaRPr>
          </a:p>
        </p:txBody>
      </p:sp>
      <p:sp>
        <p:nvSpPr>
          <p:cNvPr id="560" name="Google Shape;560;p35"/>
          <p:cNvSpPr txBox="1">
            <a:spLocks noGrp="1"/>
          </p:cNvSpPr>
          <p:nvPr>
            <p:ph type="body" idx="2"/>
          </p:nvPr>
        </p:nvSpPr>
        <p:spPr>
          <a:xfrm>
            <a:off x="816623" y="76295"/>
            <a:ext cx="32157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/>
              <a:t>Spark实现</a:t>
            </a:r>
            <a:endParaRPr/>
          </a:p>
        </p:txBody>
      </p:sp>
      <p:grpSp>
        <p:nvGrpSpPr>
          <p:cNvPr id="561" name="Google Shape;561;p35"/>
          <p:cNvGrpSpPr/>
          <p:nvPr/>
        </p:nvGrpSpPr>
        <p:grpSpPr>
          <a:xfrm>
            <a:off x="627364" y="925847"/>
            <a:ext cx="3761808" cy="652800"/>
            <a:chOff x="731520" y="925847"/>
            <a:chExt cx="2618003" cy="652800"/>
          </a:xfrm>
        </p:grpSpPr>
        <p:sp>
          <p:nvSpPr>
            <p:cNvPr id="562" name="Google Shape;562;p35"/>
            <p:cNvSpPr/>
            <p:nvPr/>
          </p:nvSpPr>
          <p:spPr>
            <a:xfrm>
              <a:off x="816623" y="925847"/>
              <a:ext cx="2532900" cy="6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17500" dist="50800" dir="8400000" algn="tl" rotWithShape="0">
                <a:srgbClr val="000000">
                  <a:alpha val="1176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800">
                  <a:solidFill>
                    <a:srgbClr val="9E008B"/>
                  </a:solidFill>
                </a:rPr>
                <a:t>准确率及运行时间</a:t>
              </a:r>
              <a:endParaRPr sz="2800">
                <a:solidFill>
                  <a:srgbClr val="9E008B"/>
                </a:solidFill>
              </a:endParaRPr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731520" y="925847"/>
              <a:ext cx="85200" cy="652800"/>
            </a:xfrm>
            <a:prstGeom prst="rect">
              <a:avLst/>
            </a:prstGeom>
            <a:solidFill>
              <a:srgbClr val="9E008B"/>
            </a:solidFill>
            <a:ln>
              <a:noFill/>
            </a:ln>
            <a:effectLst>
              <a:outerShdw blurRad="317500" dist="50800" dir="8400000" algn="tl" rotWithShape="0">
                <a:srgbClr val="9E008B">
                  <a:alpha val="1176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9E008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64" name="Google Shape;564;p35"/>
          <p:cNvGraphicFramePr/>
          <p:nvPr>
            <p:extLst>
              <p:ext uri="{D42A27DB-BD31-4B8C-83A1-F6EECF244321}">
                <p14:modId xmlns:p14="http://schemas.microsoft.com/office/powerpoint/2010/main" val="3593198054"/>
              </p:ext>
            </p:extLst>
          </p:nvPr>
        </p:nvGraphicFramePr>
        <p:xfrm>
          <a:off x="25680" y="2126310"/>
          <a:ext cx="12140640" cy="4330800"/>
        </p:xfrm>
        <a:graphic>
          <a:graphicData uri="http://schemas.openxmlformats.org/drawingml/2006/table">
            <a:tbl>
              <a:tblPr>
                <a:noFill/>
                <a:tableStyleId>{96309D6D-AF69-4D43-9CB3-67C38D1E7E48}</a:tableStyleId>
              </a:tblPr>
              <a:tblGrid>
                <a:gridCol w="134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8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8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8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8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8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47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original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time (s)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normed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time (s)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filtered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time (s)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filtered+normed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time (s)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dirty="0"/>
                        <a:t>Logistic Regression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88.83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1618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85.49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1408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dirty="0">
                          <a:solidFill>
                            <a:schemeClr val="accent6"/>
                          </a:solidFill>
                        </a:rPr>
                        <a:t>90.61</a:t>
                      </a:r>
                      <a:endParaRPr sz="1800" dirty="0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1373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dirty="0"/>
                        <a:t>87.80</a:t>
                      </a:r>
                      <a:endParaRPr sz="18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767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Linear SVM</a:t>
                      </a:r>
                      <a:endParaRPr sz="18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>
                          <a:solidFill>
                            <a:schemeClr val="accent2"/>
                          </a:solidFill>
                        </a:rPr>
                        <a:t>92.95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5702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dirty="0"/>
                        <a:t>85.49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dirty="0"/>
                        <a:t>1419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 dirty="0"/>
                        <a:t>92.65</a:t>
                      </a:r>
                      <a:endParaRPr sz="18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6470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 dirty="0"/>
                        <a:t>91.48</a:t>
                      </a:r>
                      <a:endParaRPr sz="18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8626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Naive Bayes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90.69</a:t>
                      </a:r>
                      <a:endParaRPr sz="1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96</a:t>
                      </a:r>
                      <a:endParaRPr sz="1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b="1"/>
                        <a:t>89.17</a:t>
                      </a:r>
                      <a:endParaRPr sz="1800" b="1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114</a:t>
                      </a:r>
                      <a:endParaRPr sz="18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dirty="0">
                          <a:solidFill>
                            <a:schemeClr val="accent6"/>
                          </a:solidFill>
                        </a:rPr>
                        <a:t>90.76</a:t>
                      </a:r>
                      <a:endParaRPr sz="1800" dirty="0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94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dirty="0"/>
                        <a:t>90.07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dirty="0"/>
                        <a:t>95</a:t>
                      </a: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6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6"/>
          <p:cNvSpPr txBox="1"/>
          <p:nvPr/>
        </p:nvSpPr>
        <p:spPr>
          <a:xfrm>
            <a:off x="627356" y="1733760"/>
            <a:ext cx="10937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</a:endParaRPr>
          </a:p>
        </p:txBody>
      </p:sp>
      <p:sp>
        <p:nvSpPr>
          <p:cNvPr id="572" name="Google Shape;572;p36"/>
          <p:cNvSpPr txBox="1">
            <a:spLocks noGrp="1"/>
          </p:cNvSpPr>
          <p:nvPr>
            <p:ph type="body" idx="2"/>
          </p:nvPr>
        </p:nvSpPr>
        <p:spPr>
          <a:xfrm>
            <a:off x="816623" y="76295"/>
            <a:ext cx="32157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/>
              <a:t>Spark实现</a:t>
            </a:r>
            <a:endParaRPr/>
          </a:p>
        </p:txBody>
      </p:sp>
      <p:grpSp>
        <p:nvGrpSpPr>
          <p:cNvPr id="573" name="Google Shape;573;p36"/>
          <p:cNvGrpSpPr/>
          <p:nvPr/>
        </p:nvGrpSpPr>
        <p:grpSpPr>
          <a:xfrm>
            <a:off x="627364" y="925847"/>
            <a:ext cx="3761808" cy="652800"/>
            <a:chOff x="731520" y="925847"/>
            <a:chExt cx="2618003" cy="652800"/>
          </a:xfrm>
        </p:grpSpPr>
        <p:sp>
          <p:nvSpPr>
            <p:cNvPr id="574" name="Google Shape;574;p36"/>
            <p:cNvSpPr/>
            <p:nvPr/>
          </p:nvSpPr>
          <p:spPr>
            <a:xfrm>
              <a:off x="816623" y="925847"/>
              <a:ext cx="2532900" cy="6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17500" dist="50800" dir="8400000" algn="tl" rotWithShape="0">
                <a:srgbClr val="000000">
                  <a:alpha val="1176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800">
                  <a:solidFill>
                    <a:srgbClr val="9E008B"/>
                  </a:solidFill>
                </a:rPr>
                <a:t>算法间比较</a:t>
              </a:r>
              <a:endParaRPr sz="2800">
                <a:solidFill>
                  <a:srgbClr val="9E008B"/>
                </a:solidFill>
              </a:endParaRPr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731520" y="925847"/>
              <a:ext cx="85200" cy="652800"/>
            </a:xfrm>
            <a:prstGeom prst="rect">
              <a:avLst/>
            </a:prstGeom>
            <a:solidFill>
              <a:srgbClr val="9E008B"/>
            </a:solidFill>
            <a:ln>
              <a:noFill/>
            </a:ln>
            <a:effectLst>
              <a:outerShdw blurRad="317500" dist="50800" dir="8400000" algn="tl" rotWithShape="0">
                <a:srgbClr val="9E008B">
                  <a:alpha val="1176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9E008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36"/>
          <p:cNvSpPr txBox="1"/>
          <p:nvPr/>
        </p:nvSpPr>
        <p:spPr>
          <a:xfrm>
            <a:off x="409500" y="1886525"/>
            <a:ext cx="11373000" cy="383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1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/>
              <a:t>Naive Bayes最快，其次是Logistic Regression， Linear SVM最慢</a:t>
            </a:r>
            <a:endParaRPr sz="1800" dirty="0"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/>
              <a:t>Naive Bayes算法记录的运行时间中，初始化和资源分配等占了相当的比例（overhead），算法本身运行时间更短</a:t>
            </a:r>
            <a:endParaRPr sz="1800" dirty="0"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/>
              <a:t>Logistic Regression比Naive Bayes慢一个数量级，准确率也不如Naive Bayes</a:t>
            </a:r>
            <a:endParaRPr sz="1800" dirty="0"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/>
              <a:t>Linear SVM 的实现具有较好的扩展性，较快的完成了分类任务，准确率也是最高的 （2小时内）</a:t>
            </a:r>
            <a:endParaRPr lang="en-US" altLang="zh-CN" sz="1800" dirty="0"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/>
              <a:t>归一化后效果会变差</a:t>
            </a:r>
            <a:endParaRPr lang="en-US" altLang="zh-CN" sz="1800" dirty="0"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/>
              <a:t>筛选词语整会使不进行归一化时</a:t>
            </a:r>
            <a:r>
              <a:rPr lang="en-US" altLang="zh-CN" sz="1800" dirty="0"/>
              <a:t>Linear SVM</a:t>
            </a:r>
            <a:r>
              <a:rPr lang="zh-CN" altLang="en-US" sz="1800" dirty="0"/>
              <a:t>准确率下降，</a:t>
            </a:r>
            <a:r>
              <a:rPr lang="en-US" altLang="zh-CN" sz="1800" dirty="0"/>
              <a:t>Logistic Regression</a:t>
            </a:r>
            <a:r>
              <a:rPr lang="zh-CN" altLang="en-US" sz="1800" dirty="0"/>
              <a:t>准确率上升，</a:t>
            </a:r>
            <a:r>
              <a:rPr lang="en-US" altLang="zh-CN" sz="1800" dirty="0"/>
              <a:t>Naive Bayes</a:t>
            </a:r>
            <a:r>
              <a:rPr lang="zh-CN" altLang="en-US" sz="1800" dirty="0"/>
              <a:t>基本不变；进行归一化时能使准确率有所提升</a:t>
            </a:r>
            <a:br>
              <a:rPr lang="zh-CN" sz="1800" dirty="0"/>
            </a:br>
            <a:endParaRPr dirty="0"/>
          </a:p>
        </p:txBody>
      </p:sp>
      <p:sp>
        <p:nvSpPr>
          <p:cNvPr id="577" name="Google Shape;577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7"/>
          <p:cNvSpPr txBox="1">
            <a:spLocks noGrp="1"/>
          </p:cNvSpPr>
          <p:nvPr>
            <p:ph type="body" idx="1"/>
          </p:nvPr>
        </p:nvSpPr>
        <p:spPr>
          <a:xfrm>
            <a:off x="5029201" y="884536"/>
            <a:ext cx="2074074" cy="222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008B"/>
              </a:buClr>
              <a:buSzPts val="96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4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7"/>
          <p:cNvSpPr txBox="1">
            <a:spLocks noGrp="1"/>
          </p:cNvSpPr>
          <p:nvPr>
            <p:ph type="body" idx="2"/>
          </p:nvPr>
        </p:nvSpPr>
        <p:spPr>
          <a:xfrm>
            <a:off x="3096638" y="3303387"/>
            <a:ext cx="5998724" cy="75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008B"/>
              </a:buClr>
              <a:buSzPts val="3600"/>
              <a:buNone/>
            </a:pPr>
            <a:r>
              <a:rPr lang="zh-CN"/>
              <a:t>性能对比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8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400" cy="40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/>
              <a:t>4</a:t>
            </a:r>
            <a:endParaRPr/>
          </a:p>
        </p:txBody>
      </p:sp>
      <p:sp>
        <p:nvSpPr>
          <p:cNvPr id="592" name="Google Shape;592;p38"/>
          <p:cNvSpPr txBox="1">
            <a:spLocks noGrp="1"/>
          </p:cNvSpPr>
          <p:nvPr>
            <p:ph type="body" idx="2"/>
          </p:nvPr>
        </p:nvSpPr>
        <p:spPr>
          <a:xfrm>
            <a:off x="816623" y="76295"/>
            <a:ext cx="3215700" cy="40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zh-CN"/>
              <a:t>性能对比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8"/>
          <p:cNvSpPr txBox="1"/>
          <p:nvPr/>
        </p:nvSpPr>
        <p:spPr>
          <a:xfrm>
            <a:off x="1132425" y="1707800"/>
            <a:ext cx="9342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dirty="0">
                <a:solidFill>
                  <a:srgbClr val="9E008B"/>
                </a:solidFill>
              </a:rPr>
              <a:t>特征提取 （TF-IDF)</a:t>
            </a:r>
            <a:endParaRPr sz="3000" dirty="0">
              <a:solidFill>
                <a:srgbClr val="9E008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9E008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dirty="0">
                <a:solidFill>
                  <a:srgbClr val="9E008B"/>
                </a:solidFill>
              </a:rPr>
              <a:t>分类（Linear SVM）</a:t>
            </a:r>
            <a:endParaRPr sz="3000" b="1" dirty="0">
              <a:solidFill>
                <a:srgbClr val="9E008B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9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4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9"/>
          <p:cNvSpPr txBox="1">
            <a:spLocks noGrp="1"/>
          </p:cNvSpPr>
          <p:nvPr>
            <p:ph type="body" idx="2"/>
          </p:nvPr>
        </p:nvSpPr>
        <p:spPr>
          <a:xfrm>
            <a:off x="816623" y="76295"/>
            <a:ext cx="32157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/>
              <a:t>性能对比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9"/>
          <p:cNvSpPr txBox="1"/>
          <p:nvPr/>
        </p:nvSpPr>
        <p:spPr>
          <a:xfrm>
            <a:off x="473442" y="627864"/>
            <a:ext cx="10075800" cy="15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dirty="0">
                <a:solidFill>
                  <a:srgbClr val="9E008B"/>
                </a:solidFill>
              </a:rPr>
              <a:t>特征提取 （TF-IDF)</a:t>
            </a:r>
            <a:endParaRPr sz="3000" dirty="0">
              <a:solidFill>
                <a:srgbClr val="9E008B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/>
              <a:t>spark实现所用的时间只有MapReduce的约1/</a:t>
            </a:r>
            <a:r>
              <a:rPr lang="en-US" altLang="zh-CN" sz="1800" dirty="0"/>
              <a:t>46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603" name="Google Shape;603;p39"/>
          <p:cNvGraphicFramePr/>
          <p:nvPr>
            <p:extLst>
              <p:ext uri="{D42A27DB-BD31-4B8C-83A1-F6EECF244321}">
                <p14:modId xmlns:p14="http://schemas.microsoft.com/office/powerpoint/2010/main" val="3995661665"/>
              </p:ext>
            </p:extLst>
          </p:nvPr>
        </p:nvGraphicFramePr>
        <p:xfrm>
          <a:off x="218100" y="1965100"/>
          <a:ext cx="4979000" cy="4592722"/>
        </p:xfrm>
        <a:graphic>
          <a:graphicData uri="http://schemas.openxmlformats.org/drawingml/2006/table">
            <a:tbl>
              <a:tblPr>
                <a:noFill/>
                <a:tableStyleId>{B262B89E-3DC3-4366-91F0-E37C85932524}</a:tableStyleId>
              </a:tblPr>
              <a:tblGrid>
                <a:gridCol w="12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2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MapReduce</a:t>
                      </a:r>
                      <a:endParaRPr sz="160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(s)</a:t>
                      </a:r>
                      <a:endParaRPr sz="1600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Spark</a:t>
                      </a:r>
                      <a:endParaRPr sz="16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(s)</a:t>
                      </a:r>
                      <a:endParaRPr sz="1600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/>
                        <a:t>ratio</a:t>
                      </a:r>
                      <a:endParaRPr sz="1600" dirty="0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/>
                        <a:t>tokenize - train</a:t>
                      </a:r>
                      <a:endParaRPr sz="1600" dirty="0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27981</a:t>
                      </a:r>
                      <a:endParaRPr sz="1600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/>
                        <a:t>767</a:t>
                      </a:r>
                      <a:endParaRPr sz="1600" dirty="0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tokenize - test</a:t>
                      </a:r>
                      <a:endParaRPr sz="1600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/>
                        <a:t>7137</a:t>
                      </a:r>
                      <a:endParaRPr sz="1600" dirty="0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IDF</a:t>
                      </a:r>
                      <a:endParaRPr sz="1600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18</a:t>
                      </a:r>
                      <a:endParaRPr sz="1600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BOW - train</a:t>
                      </a:r>
                      <a:endParaRPr sz="1600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/>
                        <a:t>224</a:t>
                      </a:r>
                      <a:endParaRPr sz="1600" dirty="0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BOW - test</a:t>
                      </a:r>
                      <a:endParaRPr sz="1600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/>
                        <a:t>101</a:t>
                      </a:r>
                      <a:endParaRPr sz="1600" dirty="0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sum</a:t>
                      </a:r>
                      <a:endParaRPr sz="1600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/>
                        <a:t>35461</a:t>
                      </a:r>
                      <a:endParaRPr sz="1600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/>
                        <a:t>767</a:t>
                      </a:r>
                      <a:endParaRPr sz="1600" dirty="0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/>
                        <a:t>46.23337</a:t>
                      </a:r>
                      <a:r>
                        <a:rPr lang="en-US" altLang="zh-CN" sz="1600" dirty="0"/>
                        <a:t>7</a:t>
                      </a:r>
                      <a:endParaRPr sz="1600" dirty="0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40482F4-8B5E-45B8-8191-0F96FE5DA4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704027"/>
              </p:ext>
            </p:extLst>
          </p:nvPr>
        </p:nvGraphicFramePr>
        <p:xfrm>
          <a:off x="5438964" y="1755788"/>
          <a:ext cx="6036453" cy="4844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body" idx="1"/>
          </p:nvPr>
        </p:nvSpPr>
        <p:spPr>
          <a:xfrm>
            <a:off x="5029201" y="884536"/>
            <a:ext cx="2074074" cy="222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008B"/>
              </a:buClr>
              <a:buSzPts val="96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3"/>
          <p:cNvSpPr txBox="1">
            <a:spLocks noGrp="1"/>
          </p:cNvSpPr>
          <p:nvPr>
            <p:ph type="body" idx="2"/>
          </p:nvPr>
        </p:nvSpPr>
        <p:spPr>
          <a:xfrm>
            <a:off x="3096638" y="3303387"/>
            <a:ext cx="5998724" cy="75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008B"/>
              </a:buClr>
              <a:buSzPts val="3600"/>
              <a:buNone/>
            </a:pPr>
            <a:r>
              <a:rPr lang="zh-CN" dirty="0"/>
              <a:t>文本特征选择</a:t>
            </a:r>
            <a:r>
              <a:rPr lang="zh-CN" altLang="en-US" dirty="0"/>
              <a:t>及</a:t>
            </a:r>
            <a:r>
              <a:rPr lang="zh-CN" dirty="0"/>
              <a:t>表示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0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4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0"/>
          <p:cNvSpPr txBox="1">
            <a:spLocks noGrp="1"/>
          </p:cNvSpPr>
          <p:nvPr>
            <p:ph type="body" idx="2"/>
          </p:nvPr>
        </p:nvSpPr>
        <p:spPr>
          <a:xfrm>
            <a:off x="816623" y="76295"/>
            <a:ext cx="32157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 dirty="0"/>
              <a:t>性能对比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0"/>
          <p:cNvSpPr txBox="1"/>
          <p:nvPr/>
        </p:nvSpPr>
        <p:spPr>
          <a:xfrm>
            <a:off x="683625" y="1482187"/>
            <a:ext cx="1007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900" dirty="0"/>
              <a:t>根据</a:t>
            </a:r>
            <a:r>
              <a:rPr lang="zh-CN" sz="1900" dirty="0"/>
              <a:t>TF-IDF特征</a:t>
            </a:r>
            <a:r>
              <a:rPr lang="zh-CN" altLang="en-US" sz="1900" dirty="0"/>
              <a:t>建立模型</a:t>
            </a:r>
            <a:r>
              <a:rPr lang="zh-CN" sz="1900" dirty="0"/>
              <a:t>进行文本分类，Spark能在约10倍的时间里基于约48倍大小的数据集内构建SVM分类模型，效率（</a:t>
            </a:r>
            <a:r>
              <a:rPr lang="zh-CN" sz="1900" dirty="0">
                <a:solidFill>
                  <a:schemeClr val="dk1"/>
                </a:solidFill>
              </a:rPr>
              <a:t>训练集大小/运行时间</a:t>
            </a:r>
            <a:r>
              <a:rPr lang="zh-CN" sz="1900" dirty="0"/>
              <a:t>）约为MapReduce的5倍</a:t>
            </a:r>
            <a:endParaRPr sz="1500" dirty="0"/>
          </a:p>
        </p:txBody>
      </p:sp>
      <p:graphicFrame>
        <p:nvGraphicFramePr>
          <p:cNvPr id="612" name="Google Shape;612;p40"/>
          <p:cNvGraphicFramePr/>
          <p:nvPr>
            <p:extLst>
              <p:ext uri="{D42A27DB-BD31-4B8C-83A1-F6EECF244321}">
                <p14:modId xmlns:p14="http://schemas.microsoft.com/office/powerpoint/2010/main" val="4211494474"/>
              </p:ext>
            </p:extLst>
          </p:nvPr>
        </p:nvGraphicFramePr>
        <p:xfrm>
          <a:off x="683625" y="2392581"/>
          <a:ext cx="10824750" cy="4264400"/>
        </p:xfrm>
        <a:graphic>
          <a:graphicData uri="http://schemas.openxmlformats.org/drawingml/2006/table">
            <a:tbl>
              <a:tblPr>
                <a:noFill/>
                <a:tableStyleId>{B262B89E-3DC3-4366-91F0-E37C85932524}</a:tableStyleId>
              </a:tblPr>
              <a:tblGrid>
                <a:gridCol w="18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dirty="0">
                          <a:solidFill>
                            <a:schemeClr val="dk1"/>
                          </a:solidFill>
                        </a:rPr>
                        <a:t>训练集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测试集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运行时间 （s）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准确率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训练集大小/运行时间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Spark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dirty="0">
                          <a:solidFill>
                            <a:schemeClr val="dk1"/>
                          </a:solidFill>
                        </a:rPr>
                        <a:t>104,932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26232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5702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92.95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dirty="0">
                          <a:solidFill>
                            <a:schemeClr val="dk1"/>
                          </a:solidFill>
                        </a:rPr>
                        <a:t>18.40266573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MapReduce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dirty="0">
                          <a:solidFill>
                            <a:schemeClr val="dk1"/>
                          </a:solidFill>
                        </a:rPr>
                        <a:t>218</a:t>
                      </a:r>
                      <a:r>
                        <a:rPr lang="en-US" altLang="zh-CN" sz="1800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dirty="0">
                          <a:solidFill>
                            <a:schemeClr val="dk1"/>
                          </a:solidFill>
                        </a:rPr>
                        <a:t>1312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586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15.78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dirty="0">
                          <a:solidFill>
                            <a:schemeClr val="dk1"/>
                          </a:solidFill>
                        </a:rPr>
                        <a:t>3.732081911263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dirty="0">
                          <a:solidFill>
                            <a:schemeClr val="dk1"/>
                          </a:solidFill>
                        </a:rPr>
                        <a:t>47.97988111568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dirty="0">
                          <a:solidFill>
                            <a:schemeClr val="dk1"/>
                          </a:solidFill>
                        </a:rPr>
                        <a:t>19.993902439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 dirty="0">
                          <a:solidFill>
                            <a:schemeClr val="dk1"/>
                          </a:solidFill>
                        </a:rPr>
                        <a:t>9.730375427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>
                          <a:solidFill>
                            <a:schemeClr val="dk1"/>
                          </a:solidFill>
                        </a:rPr>
                        <a:t>4.930938325459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D04C9D-AFDF-4F6B-BBF2-44AF6151A143}"/>
              </a:ext>
            </a:extLst>
          </p:cNvPr>
          <p:cNvSpPr txBox="1"/>
          <p:nvPr/>
        </p:nvSpPr>
        <p:spPr>
          <a:xfrm>
            <a:off x="683625" y="928189"/>
            <a:ext cx="75150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>
                <a:solidFill>
                  <a:srgbClr val="9E008B"/>
                </a:solidFill>
              </a:rPr>
              <a:t>分类（</a:t>
            </a:r>
            <a:r>
              <a:rPr lang="en-US" altLang="zh-CN" sz="3000" dirty="0">
                <a:solidFill>
                  <a:srgbClr val="9E008B"/>
                </a:solidFill>
              </a:rPr>
              <a:t>Linear SVM</a:t>
            </a:r>
            <a:r>
              <a:rPr lang="zh-CN" altLang="en-US" sz="3000" dirty="0">
                <a:solidFill>
                  <a:srgbClr val="9E008B"/>
                </a:solidFill>
              </a:rPr>
              <a:t>）</a:t>
            </a:r>
            <a:endParaRPr lang="en-US" sz="3000" dirty="0">
              <a:solidFill>
                <a:srgbClr val="9E008B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1"/>
          <p:cNvSpPr txBox="1">
            <a:spLocks noGrp="1"/>
          </p:cNvSpPr>
          <p:nvPr>
            <p:ph type="body" idx="1"/>
          </p:nvPr>
        </p:nvSpPr>
        <p:spPr>
          <a:xfrm>
            <a:off x="975197" y="1745789"/>
            <a:ext cx="717568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[1]LIBSVM -- A Library for Support Vector Machines. (2021). Retrieved 04 July 2021, from https://www.csie.ntu.edu.tw/~cjlin/libsvm/</a:t>
            </a:r>
          </a:p>
          <a:p>
            <a:pPr marL="0" indent="0"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[2]Java Machine Learning Library 0.1.7. (2021). Retrieved 05 July 2021, from http://java-ml.sourceforge.net/api/0.1.7/</a:t>
            </a:r>
          </a:p>
          <a:p>
            <a:pPr marL="0" indent="0"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</a:rPr>
              <a:t>[3]Classification and regression - Spark 3.1.2 Documentation. (2021). Retrieved 7 July 2021, from https://spark.apache.org/docs/latest/ml-classification-regression.html</a:t>
            </a:r>
            <a:endParaRPr lang="en-US" altLang="zh-CN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164DE-6097-4F3A-BB95-397A193D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sym typeface="DengXian" panose="02010600030101010101" pitchFamily="2" charset="-122"/>
              </a:rPr>
              <a:t>谢谢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F8804-88A4-45C1-870A-6E749A2A43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DengXian" panose="02010600030101010101" pitchFamily="2" charset="-122"/>
                <a:sym typeface="DengXian" panose="02010600030101010101" pitchFamily="2" charset="-122"/>
              </a:rPr>
              <a:t>THANK YOU</a:t>
            </a:r>
            <a:endParaRPr lang="zh-CN" altLang="en-US" dirty="0">
              <a:effectLst/>
              <a:latin typeface="DengXian" panose="02010600030101010101" pitchFamily="2" charset="-122"/>
              <a:sym typeface="DengXian" panose="02010600030101010101" pitchFamily="2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3DC589-F7C4-488F-AECE-73D9671797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437" y="4770674"/>
            <a:ext cx="6372929" cy="32805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DengXian" panose="02010600030101010101" pitchFamily="2" charset="-122"/>
                <a:sym typeface="DengXian" panose="02010600030101010101" pitchFamily="2" charset="-122"/>
              </a:rPr>
              <a:t>南京大学匡亚明学院  吴启龙 潘勉之 戎奕名</a:t>
            </a:r>
          </a:p>
        </p:txBody>
      </p:sp>
    </p:spTree>
    <p:extLst>
      <p:ext uri="{BB962C8B-B14F-4D97-AF65-F5344CB8AC3E}">
        <p14:creationId xmlns:p14="http://schemas.microsoft.com/office/powerpoint/2010/main" val="518127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545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 txBox="1">
            <a:spLocks noGrp="1"/>
          </p:cNvSpPr>
          <p:nvPr>
            <p:ph type="body" idx="2"/>
          </p:nvPr>
        </p:nvSpPr>
        <p:spPr>
          <a:xfrm>
            <a:off x="816623" y="76295"/>
            <a:ext cx="3215623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 dirty="0"/>
              <a:t>文本特征选择</a:t>
            </a:r>
            <a:r>
              <a:rPr lang="zh-CN" altLang="en-US" dirty="0"/>
              <a:t>及</a:t>
            </a:r>
            <a:r>
              <a:rPr lang="zh-CN" dirty="0"/>
              <a:t>表示</a:t>
            </a:r>
            <a:endParaRPr dirty="0"/>
          </a:p>
        </p:txBody>
      </p:sp>
      <p:sp>
        <p:nvSpPr>
          <p:cNvPr id="295" name="Google Shape;295;p14"/>
          <p:cNvSpPr/>
          <p:nvPr/>
        </p:nvSpPr>
        <p:spPr>
          <a:xfrm>
            <a:off x="4250761" y="2869897"/>
            <a:ext cx="3085729" cy="3085728"/>
          </a:xfrm>
          <a:prstGeom prst="ellipse">
            <a:avLst/>
          </a:prstGeom>
          <a:noFill/>
          <a:ln w="444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5075480" y="3833900"/>
            <a:ext cx="1436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accent1"/>
                </a:solidFill>
              </a:rPr>
              <a:t>TF-IDF表示</a:t>
            </a:r>
            <a:endParaRPr sz="2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14"/>
          <p:cNvGrpSpPr/>
          <p:nvPr/>
        </p:nvGrpSpPr>
        <p:grpSpPr>
          <a:xfrm>
            <a:off x="5190121" y="2318539"/>
            <a:ext cx="1207008" cy="1207008"/>
            <a:chOff x="5466464" y="1399081"/>
            <a:chExt cx="1207008" cy="1207008"/>
          </a:xfrm>
        </p:grpSpPr>
        <p:sp>
          <p:nvSpPr>
            <p:cNvPr id="298" name="Google Shape;298;p14"/>
            <p:cNvSpPr/>
            <p:nvPr/>
          </p:nvSpPr>
          <p:spPr>
            <a:xfrm>
              <a:off x="5466464" y="1399081"/>
              <a:ext cx="1207008" cy="120700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161990" r="-161990"/>
              </a:stretch>
            </a:blip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txBody>
            <a:bodyPr spcFirstLastPara="1" wrap="square" lIns="0" tIns="42800" rIns="0" bIns="42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512476" y="1445094"/>
              <a:ext cx="1114984" cy="1114982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161990" r="-161990"/>
              </a:stretch>
            </a:blipFill>
            <a:ln>
              <a:noFill/>
            </a:ln>
            <a:effectLst>
              <a:outerShdw blurRad="241300" dist="114300" dir="2700000" sx="101000" sy="101000" algn="tl" rotWithShape="0">
                <a:schemeClr val="accent1">
                  <a:alpha val="25882"/>
                </a:schemeClr>
              </a:outerShdw>
            </a:effectLst>
          </p:spPr>
          <p:txBody>
            <a:bodyPr spcFirstLastPara="1" wrap="square" lIns="182875" tIns="146300" rIns="182875" bIns="1463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5512478" y="1445094"/>
              <a:ext cx="1114980" cy="1114982"/>
            </a:xfrm>
            <a:prstGeom prst="ellipse">
              <a:avLst/>
            </a:prstGeom>
            <a:solidFill>
              <a:schemeClr val="accent1">
                <a:alpha val="87843"/>
              </a:schemeClr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txBody>
            <a:bodyPr spcFirstLastPara="1" wrap="square" lIns="182875" tIns="146300" rIns="182875" bIns="1463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5512478" y="1445094"/>
              <a:ext cx="1114980" cy="1114982"/>
            </a:xfrm>
            <a:prstGeom prst="ellipse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txBody>
            <a:bodyPr spcFirstLastPara="1" wrap="square" lIns="182875" tIns="146300" rIns="182875" bIns="1463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14"/>
          <p:cNvGrpSpPr/>
          <p:nvPr/>
        </p:nvGrpSpPr>
        <p:grpSpPr>
          <a:xfrm>
            <a:off x="5529268" y="2646998"/>
            <a:ext cx="549274" cy="547687"/>
            <a:chOff x="3483" y="1309"/>
            <a:chExt cx="346" cy="345"/>
          </a:xfrm>
        </p:grpSpPr>
        <p:sp>
          <p:nvSpPr>
            <p:cNvPr id="303" name="Google Shape;303;p14"/>
            <p:cNvSpPr/>
            <p:nvPr/>
          </p:nvSpPr>
          <p:spPr>
            <a:xfrm>
              <a:off x="3606" y="1432"/>
              <a:ext cx="99" cy="99"/>
            </a:xfrm>
            <a:custGeom>
              <a:avLst/>
              <a:gdLst/>
              <a:ahLst/>
              <a:cxnLst/>
              <a:rect l="l" t="t" r="r" b="b"/>
              <a:pathLst>
                <a:path w="107" h="107" extrusionOk="0">
                  <a:moveTo>
                    <a:pt x="74" y="4"/>
                  </a:moveTo>
                  <a:lnTo>
                    <a:pt x="74" y="4"/>
                  </a:lnTo>
                  <a:cubicBezTo>
                    <a:pt x="68" y="1"/>
                    <a:pt x="61" y="0"/>
                    <a:pt x="54" y="0"/>
                  </a:cubicBezTo>
                  <a:cubicBezTo>
                    <a:pt x="46" y="0"/>
                    <a:pt x="40" y="1"/>
                    <a:pt x="33" y="4"/>
                  </a:cubicBezTo>
                  <a:cubicBezTo>
                    <a:pt x="27" y="7"/>
                    <a:pt x="21" y="11"/>
                    <a:pt x="16" y="16"/>
                  </a:cubicBezTo>
                  <a:cubicBezTo>
                    <a:pt x="11" y="20"/>
                    <a:pt x="8" y="26"/>
                    <a:pt x="5" y="33"/>
                  </a:cubicBezTo>
                  <a:cubicBezTo>
                    <a:pt x="2" y="39"/>
                    <a:pt x="0" y="46"/>
                    <a:pt x="0" y="53"/>
                  </a:cubicBezTo>
                  <a:cubicBezTo>
                    <a:pt x="0" y="61"/>
                    <a:pt x="2" y="67"/>
                    <a:pt x="5" y="74"/>
                  </a:cubicBezTo>
                  <a:cubicBezTo>
                    <a:pt x="8" y="80"/>
                    <a:pt x="11" y="86"/>
                    <a:pt x="16" y="91"/>
                  </a:cubicBezTo>
                  <a:cubicBezTo>
                    <a:pt x="21" y="96"/>
                    <a:pt x="27" y="99"/>
                    <a:pt x="33" y="102"/>
                  </a:cubicBezTo>
                  <a:cubicBezTo>
                    <a:pt x="40" y="105"/>
                    <a:pt x="46" y="107"/>
                    <a:pt x="54" y="107"/>
                  </a:cubicBezTo>
                  <a:cubicBezTo>
                    <a:pt x="61" y="107"/>
                    <a:pt x="68" y="105"/>
                    <a:pt x="74" y="102"/>
                  </a:cubicBezTo>
                  <a:cubicBezTo>
                    <a:pt x="81" y="99"/>
                    <a:pt x="87" y="96"/>
                    <a:pt x="91" y="91"/>
                  </a:cubicBezTo>
                  <a:cubicBezTo>
                    <a:pt x="96" y="86"/>
                    <a:pt x="100" y="80"/>
                    <a:pt x="103" y="74"/>
                  </a:cubicBezTo>
                  <a:cubicBezTo>
                    <a:pt x="106" y="67"/>
                    <a:pt x="107" y="61"/>
                    <a:pt x="107" y="53"/>
                  </a:cubicBezTo>
                  <a:cubicBezTo>
                    <a:pt x="107" y="46"/>
                    <a:pt x="106" y="39"/>
                    <a:pt x="103" y="33"/>
                  </a:cubicBezTo>
                  <a:cubicBezTo>
                    <a:pt x="100" y="26"/>
                    <a:pt x="96" y="20"/>
                    <a:pt x="91" y="16"/>
                  </a:cubicBezTo>
                  <a:cubicBezTo>
                    <a:pt x="87" y="11"/>
                    <a:pt x="81" y="7"/>
                    <a:pt x="74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3719" y="1432"/>
              <a:ext cx="110" cy="152"/>
            </a:xfrm>
            <a:custGeom>
              <a:avLst/>
              <a:gdLst/>
              <a:ahLst/>
              <a:cxnLst/>
              <a:rect l="l" t="t" r="r" b="b"/>
              <a:pathLst>
                <a:path w="119" h="164" extrusionOk="0">
                  <a:moveTo>
                    <a:pt x="111" y="0"/>
                  </a:moveTo>
                  <a:lnTo>
                    <a:pt x="111" y="0"/>
                  </a:lnTo>
                  <a:lnTo>
                    <a:pt x="0" y="0"/>
                  </a:lnTo>
                  <a:lnTo>
                    <a:pt x="82" y="164"/>
                  </a:lnTo>
                  <a:cubicBezTo>
                    <a:pt x="94" y="148"/>
                    <a:pt x="103" y="130"/>
                    <a:pt x="109" y="111"/>
                  </a:cubicBezTo>
                  <a:cubicBezTo>
                    <a:pt x="115" y="92"/>
                    <a:pt x="119" y="73"/>
                    <a:pt x="119" y="53"/>
                  </a:cubicBezTo>
                  <a:cubicBezTo>
                    <a:pt x="119" y="35"/>
                    <a:pt x="116" y="17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3483" y="1380"/>
              <a:ext cx="110" cy="150"/>
            </a:xfrm>
            <a:custGeom>
              <a:avLst/>
              <a:gdLst/>
              <a:ahLst/>
              <a:cxnLst/>
              <a:rect l="l" t="t" r="r" b="b"/>
              <a:pathLst>
                <a:path w="119" h="163" extrusionOk="0">
                  <a:moveTo>
                    <a:pt x="37" y="0"/>
                  </a:moveTo>
                  <a:lnTo>
                    <a:pt x="37" y="0"/>
                  </a:lnTo>
                  <a:cubicBezTo>
                    <a:pt x="25" y="16"/>
                    <a:pt x="16" y="33"/>
                    <a:pt x="10" y="52"/>
                  </a:cubicBezTo>
                  <a:cubicBezTo>
                    <a:pt x="3" y="71"/>
                    <a:pt x="0" y="90"/>
                    <a:pt x="0" y="110"/>
                  </a:cubicBezTo>
                  <a:cubicBezTo>
                    <a:pt x="0" y="128"/>
                    <a:pt x="3" y="146"/>
                    <a:pt x="8" y="163"/>
                  </a:cubicBezTo>
                  <a:lnTo>
                    <a:pt x="119" y="16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3630" y="1311"/>
              <a:ext cx="181" cy="101"/>
            </a:xfrm>
            <a:custGeom>
              <a:avLst/>
              <a:gdLst/>
              <a:ahLst/>
              <a:cxnLst/>
              <a:rect l="l" t="t" r="r" b="b"/>
              <a:pathLst>
                <a:path w="196" h="109" extrusionOk="0">
                  <a:moveTo>
                    <a:pt x="14" y="106"/>
                  </a:moveTo>
                  <a:lnTo>
                    <a:pt x="14" y="106"/>
                  </a:lnTo>
                  <a:cubicBezTo>
                    <a:pt x="18" y="105"/>
                    <a:pt x="23" y="104"/>
                    <a:pt x="28" y="104"/>
                  </a:cubicBezTo>
                  <a:lnTo>
                    <a:pt x="196" y="104"/>
                  </a:lnTo>
                  <a:cubicBezTo>
                    <a:pt x="190" y="90"/>
                    <a:pt x="181" y="77"/>
                    <a:pt x="171" y="66"/>
                  </a:cubicBezTo>
                  <a:cubicBezTo>
                    <a:pt x="162" y="54"/>
                    <a:pt x="151" y="43"/>
                    <a:pt x="139" y="34"/>
                  </a:cubicBezTo>
                  <a:cubicBezTo>
                    <a:pt x="126" y="25"/>
                    <a:pt x="113" y="18"/>
                    <a:pt x="99" y="12"/>
                  </a:cubicBezTo>
                  <a:cubicBezTo>
                    <a:pt x="85" y="6"/>
                    <a:pt x="70" y="2"/>
                    <a:pt x="55" y="0"/>
                  </a:cubicBezTo>
                  <a:lnTo>
                    <a:pt x="0" y="109"/>
                  </a:lnTo>
                  <a:cubicBezTo>
                    <a:pt x="5" y="108"/>
                    <a:pt x="9" y="106"/>
                    <a:pt x="14" y="1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3535" y="1309"/>
              <a:ext cx="119" cy="144"/>
            </a:xfrm>
            <a:custGeom>
              <a:avLst/>
              <a:gdLst/>
              <a:ahLst/>
              <a:cxnLst/>
              <a:rect l="l" t="t" r="r" b="b"/>
              <a:pathLst>
                <a:path w="129" h="156" extrusionOk="0">
                  <a:moveTo>
                    <a:pt x="129" y="0"/>
                  </a:moveTo>
                  <a:lnTo>
                    <a:pt x="129" y="0"/>
                  </a:lnTo>
                  <a:cubicBezTo>
                    <a:pt x="105" y="0"/>
                    <a:pt x="82" y="5"/>
                    <a:pt x="59" y="14"/>
                  </a:cubicBezTo>
                  <a:cubicBezTo>
                    <a:pt x="37" y="23"/>
                    <a:pt x="17" y="36"/>
                    <a:pt x="0" y="54"/>
                  </a:cubicBezTo>
                  <a:lnTo>
                    <a:pt x="51" y="156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3500" y="1550"/>
              <a:ext cx="182" cy="102"/>
            </a:xfrm>
            <a:custGeom>
              <a:avLst/>
              <a:gdLst/>
              <a:ahLst/>
              <a:cxnLst/>
              <a:rect l="l" t="t" r="r" b="b"/>
              <a:pathLst>
                <a:path w="197" h="110" extrusionOk="0">
                  <a:moveTo>
                    <a:pt x="183" y="4"/>
                  </a:moveTo>
                  <a:lnTo>
                    <a:pt x="183" y="4"/>
                  </a:lnTo>
                  <a:cubicBezTo>
                    <a:pt x="178" y="5"/>
                    <a:pt x="174" y="5"/>
                    <a:pt x="169" y="5"/>
                  </a:cubicBezTo>
                  <a:lnTo>
                    <a:pt x="0" y="5"/>
                  </a:lnTo>
                  <a:cubicBezTo>
                    <a:pt x="7" y="19"/>
                    <a:pt x="15" y="32"/>
                    <a:pt x="25" y="44"/>
                  </a:cubicBezTo>
                  <a:cubicBezTo>
                    <a:pt x="35" y="56"/>
                    <a:pt x="46" y="66"/>
                    <a:pt x="58" y="75"/>
                  </a:cubicBezTo>
                  <a:cubicBezTo>
                    <a:pt x="70" y="84"/>
                    <a:pt x="83" y="91"/>
                    <a:pt x="98" y="97"/>
                  </a:cubicBezTo>
                  <a:cubicBezTo>
                    <a:pt x="112" y="103"/>
                    <a:pt x="126" y="107"/>
                    <a:pt x="142" y="110"/>
                  </a:cubicBezTo>
                  <a:lnTo>
                    <a:pt x="197" y="0"/>
                  </a:lnTo>
                  <a:cubicBezTo>
                    <a:pt x="192" y="2"/>
                    <a:pt x="188" y="3"/>
                    <a:pt x="183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3657" y="1509"/>
              <a:ext cx="120" cy="145"/>
            </a:xfrm>
            <a:custGeom>
              <a:avLst/>
              <a:gdLst/>
              <a:ahLst/>
              <a:cxnLst/>
              <a:rect l="l" t="t" r="r" b="b"/>
              <a:pathLst>
                <a:path w="130" h="157" extrusionOk="0">
                  <a:moveTo>
                    <a:pt x="0" y="157"/>
                  </a:moveTo>
                  <a:lnTo>
                    <a:pt x="0" y="157"/>
                  </a:lnTo>
                  <a:cubicBezTo>
                    <a:pt x="25" y="157"/>
                    <a:pt x="48" y="152"/>
                    <a:pt x="70" y="142"/>
                  </a:cubicBezTo>
                  <a:cubicBezTo>
                    <a:pt x="93" y="133"/>
                    <a:pt x="113" y="120"/>
                    <a:pt x="130" y="103"/>
                  </a:cubicBezTo>
                  <a:lnTo>
                    <a:pt x="79" y="0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14"/>
          <p:cNvGrpSpPr/>
          <p:nvPr/>
        </p:nvGrpSpPr>
        <p:grpSpPr>
          <a:xfrm>
            <a:off x="3868474" y="4481971"/>
            <a:ext cx="1207008" cy="1207008"/>
            <a:chOff x="5466464" y="1399081"/>
            <a:chExt cx="1207008" cy="1207008"/>
          </a:xfrm>
        </p:grpSpPr>
        <p:sp>
          <p:nvSpPr>
            <p:cNvPr id="311" name="Google Shape;311;p14"/>
            <p:cNvSpPr/>
            <p:nvPr/>
          </p:nvSpPr>
          <p:spPr>
            <a:xfrm>
              <a:off x="5466464" y="1399081"/>
              <a:ext cx="1207008" cy="120700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161990" r="-161990"/>
              </a:stretch>
            </a:blip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txBody>
            <a:bodyPr spcFirstLastPara="1" wrap="square" lIns="0" tIns="42800" rIns="0" bIns="42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5512476" y="1445094"/>
              <a:ext cx="1114984" cy="1114982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161990" r="-161990"/>
              </a:stretch>
            </a:blipFill>
            <a:ln>
              <a:noFill/>
            </a:ln>
            <a:effectLst>
              <a:outerShdw blurRad="241300" dist="114300" dir="2700000" sx="101000" sy="101000" algn="tl" rotWithShape="0">
                <a:schemeClr val="accent1">
                  <a:alpha val="25882"/>
                </a:schemeClr>
              </a:outerShdw>
            </a:effectLst>
          </p:spPr>
          <p:txBody>
            <a:bodyPr spcFirstLastPara="1" wrap="square" lIns="182875" tIns="146300" rIns="182875" bIns="1463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5512478" y="1445094"/>
              <a:ext cx="1114980" cy="1114982"/>
            </a:xfrm>
            <a:prstGeom prst="ellipse">
              <a:avLst/>
            </a:prstGeom>
            <a:solidFill>
              <a:schemeClr val="accent1">
                <a:alpha val="87843"/>
              </a:schemeClr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txBody>
            <a:bodyPr spcFirstLastPara="1" wrap="square" lIns="182875" tIns="146300" rIns="182875" bIns="1463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5512478" y="1445094"/>
              <a:ext cx="1114980" cy="1114982"/>
            </a:xfrm>
            <a:prstGeom prst="ellipse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txBody>
            <a:bodyPr spcFirstLastPara="1" wrap="square" lIns="182875" tIns="146300" rIns="182875" bIns="1463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14"/>
          <p:cNvGrpSpPr/>
          <p:nvPr/>
        </p:nvGrpSpPr>
        <p:grpSpPr>
          <a:xfrm>
            <a:off x="6557785" y="4481971"/>
            <a:ext cx="1207008" cy="1207008"/>
            <a:chOff x="5466464" y="1399081"/>
            <a:chExt cx="1207008" cy="1207008"/>
          </a:xfrm>
        </p:grpSpPr>
        <p:sp>
          <p:nvSpPr>
            <p:cNvPr id="316" name="Google Shape;316;p14"/>
            <p:cNvSpPr/>
            <p:nvPr/>
          </p:nvSpPr>
          <p:spPr>
            <a:xfrm>
              <a:off x="5466464" y="1399081"/>
              <a:ext cx="1207008" cy="120700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161990" r="-161990"/>
              </a:stretch>
            </a:blip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txBody>
            <a:bodyPr spcFirstLastPara="1" wrap="square" lIns="0" tIns="42800" rIns="0" bIns="42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5512476" y="1445094"/>
              <a:ext cx="1114984" cy="1114982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161990" r="-161990"/>
              </a:stretch>
            </a:blipFill>
            <a:ln>
              <a:noFill/>
            </a:ln>
            <a:effectLst>
              <a:outerShdw blurRad="241300" dist="114300" dir="2700000" sx="101000" sy="101000" algn="tl" rotWithShape="0">
                <a:schemeClr val="accent1">
                  <a:alpha val="25882"/>
                </a:schemeClr>
              </a:outerShdw>
            </a:effectLst>
          </p:spPr>
          <p:txBody>
            <a:bodyPr spcFirstLastPara="1" wrap="square" lIns="182875" tIns="146300" rIns="182875" bIns="1463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5512478" y="1445094"/>
              <a:ext cx="1114980" cy="1114982"/>
            </a:xfrm>
            <a:prstGeom prst="ellipse">
              <a:avLst/>
            </a:prstGeom>
            <a:solidFill>
              <a:schemeClr val="accent1">
                <a:alpha val="87843"/>
              </a:schemeClr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txBody>
            <a:bodyPr spcFirstLastPara="1" wrap="square" lIns="182875" tIns="146300" rIns="182875" bIns="1463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5512478" y="1445094"/>
              <a:ext cx="1114980" cy="1114982"/>
            </a:xfrm>
            <a:prstGeom prst="ellipse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txBody>
            <a:bodyPr spcFirstLastPara="1" wrap="square" lIns="182875" tIns="146300" rIns="182875" bIns="1463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14"/>
          <p:cNvGrpSpPr/>
          <p:nvPr/>
        </p:nvGrpSpPr>
        <p:grpSpPr>
          <a:xfrm>
            <a:off x="4274334" y="4835829"/>
            <a:ext cx="395287" cy="496887"/>
            <a:chOff x="5064" y="1460"/>
            <a:chExt cx="249" cy="313"/>
          </a:xfrm>
        </p:grpSpPr>
        <p:sp>
          <p:nvSpPr>
            <p:cNvPr id="321" name="Google Shape;321;p14"/>
            <p:cNvSpPr/>
            <p:nvPr/>
          </p:nvSpPr>
          <p:spPr>
            <a:xfrm>
              <a:off x="5064" y="1460"/>
              <a:ext cx="202" cy="246"/>
            </a:xfrm>
            <a:custGeom>
              <a:avLst/>
              <a:gdLst/>
              <a:ahLst/>
              <a:cxnLst/>
              <a:rect l="l" t="t" r="r" b="b"/>
              <a:pathLst>
                <a:path w="240" h="293" extrusionOk="0">
                  <a:moveTo>
                    <a:pt x="140" y="220"/>
                  </a:moveTo>
                  <a:lnTo>
                    <a:pt x="140" y="220"/>
                  </a:lnTo>
                  <a:lnTo>
                    <a:pt x="33" y="113"/>
                  </a:lnTo>
                  <a:lnTo>
                    <a:pt x="89" y="57"/>
                  </a:lnTo>
                  <a:lnTo>
                    <a:pt x="140" y="107"/>
                  </a:lnTo>
                  <a:lnTo>
                    <a:pt x="208" y="39"/>
                  </a:lnTo>
                  <a:cubicBezTo>
                    <a:pt x="207" y="37"/>
                    <a:pt x="206" y="36"/>
                    <a:pt x="205" y="35"/>
                  </a:cubicBezTo>
                  <a:cubicBezTo>
                    <a:pt x="194" y="24"/>
                    <a:pt x="181" y="15"/>
                    <a:pt x="167" y="9"/>
                  </a:cubicBezTo>
                  <a:cubicBezTo>
                    <a:pt x="152" y="3"/>
                    <a:pt x="137" y="0"/>
                    <a:pt x="120" y="0"/>
                  </a:cubicBezTo>
                  <a:cubicBezTo>
                    <a:pt x="103" y="0"/>
                    <a:pt x="88" y="3"/>
                    <a:pt x="73" y="9"/>
                  </a:cubicBezTo>
                  <a:cubicBezTo>
                    <a:pt x="59" y="15"/>
                    <a:pt x="46" y="24"/>
                    <a:pt x="35" y="35"/>
                  </a:cubicBezTo>
                  <a:cubicBezTo>
                    <a:pt x="24" y="46"/>
                    <a:pt x="16" y="58"/>
                    <a:pt x="9" y="73"/>
                  </a:cubicBezTo>
                  <a:cubicBezTo>
                    <a:pt x="3" y="87"/>
                    <a:pt x="0" y="103"/>
                    <a:pt x="0" y="120"/>
                  </a:cubicBezTo>
                  <a:cubicBezTo>
                    <a:pt x="0" y="136"/>
                    <a:pt x="3" y="151"/>
                    <a:pt x="9" y="165"/>
                  </a:cubicBezTo>
                  <a:cubicBezTo>
                    <a:pt x="15" y="179"/>
                    <a:pt x="24" y="192"/>
                    <a:pt x="36" y="203"/>
                  </a:cubicBezTo>
                  <a:cubicBezTo>
                    <a:pt x="48" y="216"/>
                    <a:pt x="58" y="230"/>
                    <a:pt x="66" y="244"/>
                  </a:cubicBezTo>
                  <a:cubicBezTo>
                    <a:pt x="73" y="259"/>
                    <a:pt x="78" y="275"/>
                    <a:pt x="79" y="293"/>
                  </a:cubicBezTo>
                  <a:lnTo>
                    <a:pt x="161" y="293"/>
                  </a:lnTo>
                  <a:cubicBezTo>
                    <a:pt x="162" y="275"/>
                    <a:pt x="167" y="259"/>
                    <a:pt x="174" y="244"/>
                  </a:cubicBezTo>
                  <a:cubicBezTo>
                    <a:pt x="182" y="230"/>
                    <a:pt x="192" y="216"/>
                    <a:pt x="204" y="203"/>
                  </a:cubicBezTo>
                  <a:cubicBezTo>
                    <a:pt x="216" y="192"/>
                    <a:pt x="225" y="179"/>
                    <a:pt x="231" y="165"/>
                  </a:cubicBezTo>
                  <a:cubicBezTo>
                    <a:pt x="237" y="151"/>
                    <a:pt x="240" y="136"/>
                    <a:pt x="240" y="120"/>
                  </a:cubicBezTo>
                  <a:lnTo>
                    <a:pt x="140" y="22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5131" y="1729"/>
              <a:ext cx="67" cy="44"/>
            </a:xfrm>
            <a:custGeom>
              <a:avLst/>
              <a:gdLst/>
              <a:ahLst/>
              <a:cxnLst/>
              <a:rect l="l" t="t" r="r" b="b"/>
              <a:pathLst>
                <a:path w="80" h="53" extrusionOk="0">
                  <a:moveTo>
                    <a:pt x="0" y="40"/>
                  </a:moveTo>
                  <a:lnTo>
                    <a:pt x="0" y="40"/>
                  </a:lnTo>
                  <a:cubicBezTo>
                    <a:pt x="0" y="43"/>
                    <a:pt x="1" y="46"/>
                    <a:pt x="4" y="49"/>
                  </a:cubicBezTo>
                  <a:cubicBezTo>
                    <a:pt x="7" y="52"/>
                    <a:pt x="10" y="53"/>
                    <a:pt x="13" y="53"/>
                  </a:cubicBezTo>
                  <a:lnTo>
                    <a:pt x="67" y="53"/>
                  </a:lnTo>
                  <a:cubicBezTo>
                    <a:pt x="70" y="53"/>
                    <a:pt x="73" y="52"/>
                    <a:pt x="76" y="49"/>
                  </a:cubicBezTo>
                  <a:cubicBezTo>
                    <a:pt x="79" y="46"/>
                    <a:pt x="80" y="43"/>
                    <a:pt x="80" y="40"/>
                  </a:cubicBezTo>
                  <a:lnTo>
                    <a:pt x="80" y="0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5123" y="1466"/>
              <a:ext cx="190" cy="147"/>
            </a:xfrm>
            <a:custGeom>
              <a:avLst/>
              <a:gdLst/>
              <a:ahLst/>
              <a:cxnLst/>
              <a:rect l="l" t="t" r="r" b="b"/>
              <a:pathLst>
                <a:path w="226" h="174" extrusionOk="0">
                  <a:moveTo>
                    <a:pt x="207" y="0"/>
                  </a:moveTo>
                  <a:lnTo>
                    <a:pt x="207" y="0"/>
                  </a:lnTo>
                  <a:lnTo>
                    <a:pt x="154" y="52"/>
                  </a:lnTo>
                  <a:lnTo>
                    <a:pt x="70" y="137"/>
                  </a:lnTo>
                  <a:lnTo>
                    <a:pt x="19" y="86"/>
                  </a:lnTo>
                  <a:lnTo>
                    <a:pt x="0" y="105"/>
                  </a:lnTo>
                  <a:lnTo>
                    <a:pt x="70" y="174"/>
                  </a:lnTo>
                  <a:lnTo>
                    <a:pt x="165" y="79"/>
                  </a:lnTo>
                  <a:lnTo>
                    <a:pt x="226" y="18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14"/>
          <p:cNvGrpSpPr/>
          <p:nvPr/>
        </p:nvGrpSpPr>
        <p:grpSpPr>
          <a:xfrm>
            <a:off x="6955708" y="4796141"/>
            <a:ext cx="411162" cy="536575"/>
            <a:chOff x="5245" y="2879"/>
            <a:chExt cx="259" cy="338"/>
          </a:xfrm>
        </p:grpSpPr>
        <p:sp>
          <p:nvSpPr>
            <p:cNvPr id="325" name="Google Shape;325;p14"/>
            <p:cNvSpPr/>
            <p:nvPr/>
          </p:nvSpPr>
          <p:spPr>
            <a:xfrm>
              <a:off x="5284" y="2879"/>
              <a:ext cx="179" cy="88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33" y="77"/>
                  </a:moveTo>
                  <a:lnTo>
                    <a:pt x="33" y="77"/>
                  </a:lnTo>
                  <a:cubicBezTo>
                    <a:pt x="37" y="67"/>
                    <a:pt x="43" y="58"/>
                    <a:pt x="50" y="51"/>
                  </a:cubicBezTo>
                  <a:cubicBezTo>
                    <a:pt x="57" y="43"/>
                    <a:pt x="65" y="37"/>
                    <a:pt x="75" y="33"/>
                  </a:cubicBezTo>
                  <a:cubicBezTo>
                    <a:pt x="85" y="29"/>
                    <a:pt x="95" y="27"/>
                    <a:pt x="107" y="27"/>
                  </a:cubicBezTo>
                  <a:cubicBezTo>
                    <a:pt x="118" y="27"/>
                    <a:pt x="129" y="29"/>
                    <a:pt x="139" y="33"/>
                  </a:cubicBezTo>
                  <a:cubicBezTo>
                    <a:pt x="148" y="37"/>
                    <a:pt x="157" y="43"/>
                    <a:pt x="164" y="51"/>
                  </a:cubicBezTo>
                  <a:cubicBezTo>
                    <a:pt x="171" y="58"/>
                    <a:pt x="177" y="67"/>
                    <a:pt x="181" y="77"/>
                  </a:cubicBezTo>
                  <a:cubicBezTo>
                    <a:pt x="184" y="86"/>
                    <a:pt x="186" y="95"/>
                    <a:pt x="187" y="105"/>
                  </a:cubicBezTo>
                  <a:lnTo>
                    <a:pt x="213" y="105"/>
                  </a:lnTo>
                  <a:cubicBezTo>
                    <a:pt x="213" y="91"/>
                    <a:pt x="210" y="78"/>
                    <a:pt x="205" y="66"/>
                  </a:cubicBezTo>
                  <a:cubicBezTo>
                    <a:pt x="200" y="53"/>
                    <a:pt x="192" y="42"/>
                    <a:pt x="183" y="32"/>
                  </a:cubicBezTo>
                  <a:cubicBezTo>
                    <a:pt x="173" y="22"/>
                    <a:pt x="162" y="14"/>
                    <a:pt x="149" y="8"/>
                  </a:cubicBezTo>
                  <a:cubicBezTo>
                    <a:pt x="136" y="3"/>
                    <a:pt x="122" y="0"/>
                    <a:pt x="107" y="0"/>
                  </a:cubicBezTo>
                  <a:cubicBezTo>
                    <a:pt x="92" y="0"/>
                    <a:pt x="78" y="3"/>
                    <a:pt x="65" y="8"/>
                  </a:cubicBezTo>
                  <a:cubicBezTo>
                    <a:pt x="52" y="14"/>
                    <a:pt x="40" y="22"/>
                    <a:pt x="31" y="32"/>
                  </a:cubicBezTo>
                  <a:cubicBezTo>
                    <a:pt x="21" y="42"/>
                    <a:pt x="14" y="53"/>
                    <a:pt x="8" y="66"/>
                  </a:cubicBezTo>
                  <a:cubicBezTo>
                    <a:pt x="3" y="78"/>
                    <a:pt x="1" y="91"/>
                    <a:pt x="0" y="105"/>
                  </a:cubicBezTo>
                  <a:lnTo>
                    <a:pt x="27" y="105"/>
                  </a:lnTo>
                  <a:cubicBezTo>
                    <a:pt x="28" y="95"/>
                    <a:pt x="29" y="86"/>
                    <a:pt x="33" y="7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5245" y="2967"/>
              <a:ext cx="259" cy="227"/>
            </a:xfrm>
            <a:custGeom>
              <a:avLst/>
              <a:gdLst/>
              <a:ahLst/>
              <a:cxnLst/>
              <a:rect l="l" t="t" r="r" b="b"/>
              <a:pathLst>
                <a:path w="308" h="270" extrusionOk="0">
                  <a:moveTo>
                    <a:pt x="70" y="51"/>
                  </a:moveTo>
                  <a:lnTo>
                    <a:pt x="70" y="51"/>
                  </a:lnTo>
                  <a:cubicBezTo>
                    <a:pt x="67" y="54"/>
                    <a:pt x="64" y="55"/>
                    <a:pt x="61" y="55"/>
                  </a:cubicBezTo>
                  <a:cubicBezTo>
                    <a:pt x="57" y="55"/>
                    <a:pt x="54" y="54"/>
                    <a:pt x="51" y="51"/>
                  </a:cubicBezTo>
                  <a:cubicBezTo>
                    <a:pt x="48" y="48"/>
                    <a:pt x="47" y="45"/>
                    <a:pt x="47" y="42"/>
                  </a:cubicBezTo>
                  <a:cubicBezTo>
                    <a:pt x="47" y="38"/>
                    <a:pt x="48" y="35"/>
                    <a:pt x="51" y="32"/>
                  </a:cubicBezTo>
                  <a:cubicBezTo>
                    <a:pt x="54" y="30"/>
                    <a:pt x="57" y="28"/>
                    <a:pt x="61" y="28"/>
                  </a:cubicBezTo>
                  <a:cubicBezTo>
                    <a:pt x="64" y="28"/>
                    <a:pt x="67" y="30"/>
                    <a:pt x="70" y="32"/>
                  </a:cubicBezTo>
                  <a:cubicBezTo>
                    <a:pt x="73" y="35"/>
                    <a:pt x="74" y="38"/>
                    <a:pt x="74" y="42"/>
                  </a:cubicBezTo>
                  <a:cubicBezTo>
                    <a:pt x="74" y="45"/>
                    <a:pt x="73" y="48"/>
                    <a:pt x="70" y="51"/>
                  </a:cubicBezTo>
                  <a:close/>
                  <a:moveTo>
                    <a:pt x="238" y="32"/>
                  </a:moveTo>
                  <a:lnTo>
                    <a:pt x="238" y="32"/>
                  </a:lnTo>
                  <a:cubicBezTo>
                    <a:pt x="240" y="30"/>
                    <a:pt x="244" y="28"/>
                    <a:pt x="247" y="28"/>
                  </a:cubicBezTo>
                  <a:cubicBezTo>
                    <a:pt x="251" y="28"/>
                    <a:pt x="254" y="30"/>
                    <a:pt x="257" y="32"/>
                  </a:cubicBezTo>
                  <a:cubicBezTo>
                    <a:pt x="259" y="35"/>
                    <a:pt x="261" y="38"/>
                    <a:pt x="261" y="42"/>
                  </a:cubicBezTo>
                  <a:cubicBezTo>
                    <a:pt x="261" y="45"/>
                    <a:pt x="259" y="48"/>
                    <a:pt x="257" y="51"/>
                  </a:cubicBezTo>
                  <a:cubicBezTo>
                    <a:pt x="254" y="54"/>
                    <a:pt x="251" y="55"/>
                    <a:pt x="247" y="55"/>
                  </a:cubicBezTo>
                  <a:cubicBezTo>
                    <a:pt x="244" y="55"/>
                    <a:pt x="240" y="54"/>
                    <a:pt x="238" y="51"/>
                  </a:cubicBezTo>
                  <a:cubicBezTo>
                    <a:pt x="235" y="48"/>
                    <a:pt x="234" y="45"/>
                    <a:pt x="234" y="42"/>
                  </a:cubicBezTo>
                  <a:cubicBezTo>
                    <a:pt x="234" y="38"/>
                    <a:pt x="235" y="35"/>
                    <a:pt x="238" y="32"/>
                  </a:cubicBezTo>
                  <a:close/>
                  <a:moveTo>
                    <a:pt x="154" y="197"/>
                  </a:moveTo>
                  <a:lnTo>
                    <a:pt x="154" y="197"/>
                  </a:lnTo>
                  <a:lnTo>
                    <a:pt x="165" y="202"/>
                  </a:lnTo>
                  <a:lnTo>
                    <a:pt x="308" y="270"/>
                  </a:lnTo>
                  <a:lnTo>
                    <a:pt x="308" y="82"/>
                  </a:lnTo>
                  <a:lnTo>
                    <a:pt x="308" y="0"/>
                  </a:lnTo>
                  <a:lnTo>
                    <a:pt x="260" y="0"/>
                  </a:lnTo>
                  <a:lnTo>
                    <a:pt x="234" y="0"/>
                  </a:lnTo>
                  <a:lnTo>
                    <a:pt x="74" y="0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0" y="270"/>
                  </a:lnTo>
                  <a:lnTo>
                    <a:pt x="143" y="202"/>
                  </a:lnTo>
                  <a:lnTo>
                    <a:pt x="154" y="197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5284" y="2991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13" y="0"/>
                  </a:moveTo>
                  <a:lnTo>
                    <a:pt x="13" y="0"/>
                  </a:lnTo>
                  <a:cubicBezTo>
                    <a:pt x="10" y="0"/>
                    <a:pt x="7" y="2"/>
                    <a:pt x="4" y="4"/>
                  </a:cubicBezTo>
                  <a:cubicBezTo>
                    <a:pt x="1" y="7"/>
                    <a:pt x="0" y="10"/>
                    <a:pt x="0" y="14"/>
                  </a:cubicBezTo>
                  <a:cubicBezTo>
                    <a:pt x="0" y="17"/>
                    <a:pt x="1" y="20"/>
                    <a:pt x="4" y="23"/>
                  </a:cubicBezTo>
                  <a:cubicBezTo>
                    <a:pt x="7" y="26"/>
                    <a:pt x="10" y="27"/>
                    <a:pt x="13" y="27"/>
                  </a:cubicBezTo>
                  <a:cubicBezTo>
                    <a:pt x="17" y="27"/>
                    <a:pt x="20" y="26"/>
                    <a:pt x="23" y="23"/>
                  </a:cubicBezTo>
                  <a:cubicBezTo>
                    <a:pt x="25" y="20"/>
                    <a:pt x="27" y="17"/>
                    <a:pt x="27" y="14"/>
                  </a:cubicBezTo>
                  <a:cubicBezTo>
                    <a:pt x="27" y="10"/>
                    <a:pt x="25" y="7"/>
                    <a:pt x="23" y="4"/>
                  </a:cubicBezTo>
                  <a:cubicBezTo>
                    <a:pt x="20" y="2"/>
                    <a:pt x="17" y="0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5442" y="2991"/>
              <a:ext cx="21" cy="23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13" y="27"/>
                  </a:moveTo>
                  <a:lnTo>
                    <a:pt x="13" y="27"/>
                  </a:lnTo>
                  <a:cubicBezTo>
                    <a:pt x="17" y="27"/>
                    <a:pt x="20" y="26"/>
                    <a:pt x="23" y="23"/>
                  </a:cubicBezTo>
                  <a:cubicBezTo>
                    <a:pt x="25" y="20"/>
                    <a:pt x="26" y="17"/>
                    <a:pt x="26" y="14"/>
                  </a:cubicBezTo>
                  <a:cubicBezTo>
                    <a:pt x="26" y="10"/>
                    <a:pt x="25" y="7"/>
                    <a:pt x="23" y="4"/>
                  </a:cubicBezTo>
                  <a:cubicBezTo>
                    <a:pt x="20" y="2"/>
                    <a:pt x="17" y="0"/>
                    <a:pt x="13" y="0"/>
                  </a:cubicBezTo>
                  <a:cubicBezTo>
                    <a:pt x="10" y="0"/>
                    <a:pt x="6" y="2"/>
                    <a:pt x="4" y="4"/>
                  </a:cubicBezTo>
                  <a:cubicBezTo>
                    <a:pt x="1" y="7"/>
                    <a:pt x="0" y="10"/>
                    <a:pt x="0" y="14"/>
                  </a:cubicBezTo>
                  <a:cubicBezTo>
                    <a:pt x="0" y="17"/>
                    <a:pt x="1" y="20"/>
                    <a:pt x="4" y="23"/>
                  </a:cubicBezTo>
                  <a:cubicBezTo>
                    <a:pt x="6" y="26"/>
                    <a:pt x="10" y="27"/>
                    <a:pt x="13" y="2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5246" y="3157"/>
              <a:ext cx="256" cy="60"/>
            </a:xfrm>
            <a:custGeom>
              <a:avLst/>
              <a:gdLst/>
              <a:ahLst/>
              <a:cxnLst/>
              <a:rect l="l" t="t" r="r" b="b"/>
              <a:pathLst>
                <a:path w="305" h="72" extrusionOk="0">
                  <a:moveTo>
                    <a:pt x="153" y="0"/>
                  </a:moveTo>
                  <a:lnTo>
                    <a:pt x="153" y="0"/>
                  </a:lnTo>
                  <a:lnTo>
                    <a:pt x="0" y="72"/>
                  </a:lnTo>
                  <a:lnTo>
                    <a:pt x="153" y="72"/>
                  </a:lnTo>
                  <a:lnTo>
                    <a:pt x="305" y="7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14"/>
          <p:cNvSpPr/>
          <p:nvPr/>
        </p:nvSpPr>
        <p:spPr>
          <a:xfrm>
            <a:off x="218101" y="3999013"/>
            <a:ext cx="3215700" cy="2172900"/>
          </a:xfrm>
          <a:prstGeom prst="wedgeRectCallout">
            <a:avLst>
              <a:gd name="adj1" fmla="val 80695"/>
              <a:gd name="adj2" fmla="val 17441"/>
            </a:avLst>
          </a:prstGeom>
          <a:solidFill>
            <a:srgbClr val="DC7FB9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accent1"/>
                </a:solidFill>
              </a:rPr>
              <a:t>三、生成文本TF-IDF表示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7F7F7F"/>
                </a:solidFill>
              </a:rPr>
              <a:t>对于每个文档，计算每个特征词的词频（TF），结合IDF，得到其TF-IDF，最终生成文档的向量表示。</a:t>
            </a:r>
            <a:endParaRPr/>
          </a:p>
        </p:txBody>
      </p:sp>
      <p:sp>
        <p:nvSpPr>
          <p:cNvPr id="331" name="Google Shape;331;p14"/>
          <p:cNvSpPr/>
          <p:nvPr/>
        </p:nvSpPr>
        <p:spPr>
          <a:xfrm>
            <a:off x="939961" y="812757"/>
            <a:ext cx="3310800" cy="2123400"/>
          </a:xfrm>
          <a:prstGeom prst="wedgeRectCallout">
            <a:avLst>
              <a:gd name="adj1" fmla="val 80206"/>
              <a:gd name="adj2" fmla="val 41512"/>
            </a:avLst>
          </a:prstGeom>
          <a:solidFill>
            <a:srgbClr val="D0CEC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accent1"/>
                </a:solidFill>
              </a:rPr>
              <a:t>一、分词</a:t>
            </a:r>
            <a:r>
              <a:rPr lang="zh-CN" altLang="en-US" sz="2400" dirty="0">
                <a:solidFill>
                  <a:schemeClr val="accent1"/>
                </a:solidFill>
              </a:rPr>
              <a:t>及</a:t>
            </a:r>
            <a:r>
              <a:rPr lang="zh-CN" sz="2400" dirty="0">
                <a:solidFill>
                  <a:schemeClr val="accent1"/>
                </a:solidFill>
              </a:rPr>
              <a:t>特征词筛选</a:t>
            </a:r>
            <a:endParaRPr sz="24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500" dirty="0">
                <a:solidFill>
                  <a:srgbClr val="7F7F7F"/>
                </a:solidFill>
              </a:rPr>
              <a:t>使用分词包对文本分词，根据提供的停用词表以及设计的规则筛选掉部分词语，剩余的确定为特征词。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332" name="Google Shape;332;p14"/>
          <p:cNvSpPr/>
          <p:nvPr/>
        </p:nvSpPr>
        <p:spPr>
          <a:xfrm>
            <a:off x="8275850" y="2318539"/>
            <a:ext cx="3576600" cy="2655300"/>
          </a:xfrm>
          <a:prstGeom prst="wedgeRectCallout">
            <a:avLst>
              <a:gd name="adj1" fmla="val -67236"/>
              <a:gd name="adj2" fmla="val 43890"/>
            </a:avLst>
          </a:prstGeom>
          <a:solidFill>
            <a:srgbClr val="FBD9D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accent1"/>
                </a:solidFill>
              </a:rPr>
              <a:t>二、计算特征词的IDF</a:t>
            </a:r>
            <a:endParaRPr sz="24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500">
                <a:solidFill>
                  <a:srgbClr val="7F7F7F"/>
                </a:solidFill>
              </a:rPr>
              <a:t>为第一部分生成的特征词计算对应的逆文档频率（IDF）。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1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2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3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3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3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545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5"/>
          <p:cNvSpPr txBox="1">
            <a:spLocks noGrp="1"/>
          </p:cNvSpPr>
          <p:nvPr>
            <p:ph type="body" idx="2"/>
          </p:nvPr>
        </p:nvSpPr>
        <p:spPr>
          <a:xfrm>
            <a:off x="816623" y="76295"/>
            <a:ext cx="3215623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 dirty="0"/>
              <a:t>文本特征选择</a:t>
            </a:r>
            <a:r>
              <a:rPr lang="zh-CN" altLang="en-US" dirty="0"/>
              <a:t>及</a:t>
            </a:r>
            <a:r>
              <a:rPr lang="zh-CN" dirty="0"/>
              <a:t>表示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5"/>
          <p:cNvSpPr txBox="1"/>
          <p:nvPr/>
        </p:nvSpPr>
        <p:spPr>
          <a:xfrm>
            <a:off x="145900" y="676525"/>
            <a:ext cx="3979500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2500" b="1" dirty="0">
                <a:solidFill>
                  <a:schemeClr val="accent1"/>
                </a:solidFill>
              </a:rPr>
              <a:t>一、分词</a:t>
            </a:r>
            <a:r>
              <a:rPr lang="zh-CN" altLang="en-US" sz="2500" b="1" dirty="0">
                <a:solidFill>
                  <a:schemeClr val="accent1"/>
                </a:solidFill>
              </a:rPr>
              <a:t>及</a:t>
            </a:r>
            <a:r>
              <a:rPr lang="zh-CN" sz="2500" b="1" dirty="0">
                <a:solidFill>
                  <a:schemeClr val="accent1"/>
                </a:solidFill>
              </a:rPr>
              <a:t>特征词筛选</a:t>
            </a:r>
            <a:endParaRPr sz="1500" b="1" dirty="0"/>
          </a:p>
        </p:txBody>
      </p:sp>
      <p:sp>
        <p:nvSpPr>
          <p:cNvPr id="341" name="Google Shape;341;p15"/>
          <p:cNvSpPr txBox="1"/>
          <p:nvPr/>
        </p:nvSpPr>
        <p:spPr>
          <a:xfrm>
            <a:off x="291825" y="1339775"/>
            <a:ext cx="11567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>
                <a:latin typeface="SimSun"/>
                <a:ea typeface="SimSun"/>
                <a:cs typeface="SimSun"/>
                <a:sym typeface="SimSun"/>
              </a:rPr>
              <a:t>输入：新闻文本训练数据</a:t>
            </a:r>
            <a:r>
              <a:rPr lang="zh-CN" altLang="en-US" sz="2000" dirty="0">
                <a:latin typeface="SimSun"/>
                <a:ea typeface="SimSun"/>
                <a:cs typeface="SimSun"/>
                <a:sym typeface="SimSun"/>
              </a:rPr>
              <a:t>及</a:t>
            </a:r>
            <a:r>
              <a:rPr lang="zh-CN" sz="2000" dirty="0">
                <a:latin typeface="SimSun"/>
                <a:ea typeface="SimSun"/>
                <a:cs typeface="SimSun"/>
                <a:sym typeface="SimSun"/>
              </a:rPr>
              <a:t>停用词表（Distributed Cache）</a:t>
            </a:r>
            <a:endParaRPr sz="20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>
                <a:latin typeface="SimSun"/>
                <a:ea typeface="SimSun"/>
                <a:cs typeface="SimSun"/>
                <a:sym typeface="SimSun"/>
              </a:rPr>
              <a:t>输出：每一行格式为”[word] total_num	file1:num1;file2:num2;......”</a:t>
            </a:r>
            <a:endParaRPr sz="2000" dirty="0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342" name="Google Shape;3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25" y="2134750"/>
            <a:ext cx="11887201" cy="101758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5"/>
          <p:cNvSpPr txBox="1"/>
          <p:nvPr/>
        </p:nvSpPr>
        <p:spPr>
          <a:xfrm>
            <a:off x="331625" y="3369300"/>
            <a:ext cx="117528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SimSun"/>
                <a:ea typeface="SimSun"/>
                <a:cs typeface="SimSun"/>
                <a:sym typeface="SimSun"/>
              </a:rPr>
              <a:t>特征词筛选规则：</a:t>
            </a:r>
            <a:endParaRPr sz="19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SimSun"/>
                <a:ea typeface="SimSun"/>
                <a:cs typeface="SimSun"/>
                <a:sym typeface="SimSun"/>
              </a:rPr>
              <a:t>	１、总词频（total_num）不小于某个阈值（10）</a:t>
            </a:r>
            <a:endParaRPr sz="19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SimSun"/>
                <a:ea typeface="SimSun"/>
                <a:cs typeface="SimSun"/>
                <a:sym typeface="SimSun"/>
              </a:rPr>
              <a:t>	２、删除所有词中的数字、特殊字符</a:t>
            </a:r>
            <a:endParaRPr sz="19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SimSun"/>
                <a:ea typeface="SimSun"/>
                <a:cs typeface="SimSun"/>
                <a:sym typeface="SimSun"/>
              </a:rPr>
              <a:t>	</a:t>
            </a:r>
            <a:endParaRPr sz="1900">
              <a:latin typeface="SimSun"/>
              <a:ea typeface="SimSun"/>
              <a:cs typeface="SimSun"/>
              <a:sym typeface="SimSu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SimSun"/>
                <a:ea typeface="SimSun"/>
                <a:cs typeface="SimSun"/>
                <a:sym typeface="SimSun"/>
              </a:rPr>
              <a:t>４、删除长度为１的词</a:t>
            </a:r>
            <a:endParaRPr sz="1900">
              <a:latin typeface="SimSun"/>
              <a:ea typeface="SimSun"/>
              <a:cs typeface="SimSun"/>
              <a:sym typeface="SimSu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SimSun"/>
                <a:ea typeface="SimSun"/>
                <a:cs typeface="SimSun"/>
                <a:sym typeface="SimSun"/>
              </a:rPr>
              <a:t>３、仅仅保留中文词？(IDF_cn，IDF_en)</a:t>
            </a:r>
            <a:endParaRPr sz="1900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344" name="Google Shape;3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6875" y="4451450"/>
            <a:ext cx="5603126" cy="3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545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/>
              <a:t>1</a:t>
            </a:r>
            <a:endParaRPr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2"/>
          </p:nvPr>
        </p:nvSpPr>
        <p:spPr>
          <a:xfrm>
            <a:off x="816623" y="76295"/>
            <a:ext cx="32157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 dirty="0"/>
              <a:t>文本特征选择</a:t>
            </a:r>
            <a:r>
              <a:rPr lang="zh-CN" altLang="en-US" dirty="0"/>
              <a:t>及</a:t>
            </a:r>
            <a:r>
              <a:rPr lang="zh-CN" dirty="0"/>
              <a:t>表示</a:t>
            </a:r>
            <a:endParaRPr dirty="0"/>
          </a:p>
        </p:txBody>
      </p:sp>
      <p:sp>
        <p:nvSpPr>
          <p:cNvPr id="351" name="Google Shape;351;p16"/>
          <p:cNvSpPr txBox="1"/>
          <p:nvPr/>
        </p:nvSpPr>
        <p:spPr>
          <a:xfrm>
            <a:off x="145900" y="676525"/>
            <a:ext cx="397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b="1">
                <a:solidFill>
                  <a:schemeClr val="accent1"/>
                </a:solidFill>
              </a:rPr>
              <a:t>二、计算特征词的IDF</a:t>
            </a:r>
            <a:endParaRPr sz="1500" b="1"/>
          </a:p>
        </p:txBody>
      </p:sp>
      <p:sp>
        <p:nvSpPr>
          <p:cNvPr id="352" name="Google Shape;352;p16"/>
          <p:cNvSpPr txBox="1"/>
          <p:nvPr/>
        </p:nvSpPr>
        <p:spPr>
          <a:xfrm>
            <a:off x="291825" y="1339775"/>
            <a:ext cx="11567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输入：前一阶段生成的特征词文件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输出：每个词的IDF，每行的格式为”[word]	IDF”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353" name="Google Shape;353;p16"/>
          <p:cNvPicPr preferRelativeResize="0"/>
          <p:nvPr/>
        </p:nvPicPr>
        <p:blipFill rotWithShape="1">
          <a:blip r:embed="rId3">
            <a:alphaModFix/>
          </a:blip>
          <a:srcRect b="27776"/>
          <a:stretch/>
        </p:blipFill>
        <p:spPr>
          <a:xfrm>
            <a:off x="444250" y="2140175"/>
            <a:ext cx="8873625" cy="8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6"/>
          <p:cNvSpPr txBox="1"/>
          <p:nvPr/>
        </p:nvSpPr>
        <p:spPr>
          <a:xfrm>
            <a:off x="391175" y="2996925"/>
            <a:ext cx="11567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计算过程：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imSun"/>
                <a:ea typeface="SimSun"/>
                <a:cs typeface="SimSun"/>
                <a:sym typeface="SimSun"/>
              </a:rPr>
              <a:t>N: </a:t>
            </a:r>
            <a:endParaRPr sz="2000">
              <a:latin typeface="SimSun"/>
              <a:ea typeface="SimSun"/>
              <a:cs typeface="SimSun"/>
              <a:sym typeface="SimSun"/>
            </a:endParaRPr>
          </a:p>
        </p:txBody>
      </p:sp>
      <p:pic>
        <p:nvPicPr>
          <p:cNvPr id="355" name="Google Shape;355;p16"/>
          <p:cNvPicPr preferRelativeResize="0"/>
          <p:nvPr/>
        </p:nvPicPr>
        <p:blipFill rotWithShape="1">
          <a:blip r:embed="rId4">
            <a:alphaModFix/>
          </a:blip>
          <a:srcRect t="17122"/>
          <a:stretch/>
        </p:blipFill>
        <p:spPr>
          <a:xfrm>
            <a:off x="961525" y="3664475"/>
            <a:ext cx="5288099" cy="19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3405" y="2940575"/>
            <a:ext cx="35052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6"/>
          <p:cNvPicPr preferRelativeResize="0"/>
          <p:nvPr/>
        </p:nvPicPr>
        <p:blipFill rotWithShape="1">
          <a:blip r:embed="rId6">
            <a:alphaModFix/>
          </a:blip>
          <a:srcRect r="15397"/>
          <a:stretch/>
        </p:blipFill>
        <p:spPr>
          <a:xfrm>
            <a:off x="2051248" y="6057600"/>
            <a:ext cx="7910749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6"/>
          <p:cNvPicPr preferRelativeResize="0"/>
          <p:nvPr/>
        </p:nvPicPr>
        <p:blipFill rotWithShape="1">
          <a:blip r:embed="rId5">
            <a:alphaModFix/>
          </a:blip>
          <a:srcRect l="40046" t="51647" r="16433" b="12919"/>
          <a:stretch/>
        </p:blipFill>
        <p:spPr>
          <a:xfrm>
            <a:off x="417975" y="5967450"/>
            <a:ext cx="1525475" cy="28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545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 txBox="1">
            <a:spLocks noGrp="1"/>
          </p:cNvSpPr>
          <p:nvPr>
            <p:ph type="body" idx="2"/>
          </p:nvPr>
        </p:nvSpPr>
        <p:spPr>
          <a:xfrm>
            <a:off x="816623" y="76295"/>
            <a:ext cx="3215623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 dirty="0"/>
              <a:t>文本特征选择</a:t>
            </a:r>
            <a:r>
              <a:rPr lang="zh-CN" altLang="en-US" dirty="0"/>
              <a:t>及</a:t>
            </a:r>
            <a:r>
              <a:rPr lang="zh-CN" dirty="0"/>
              <a:t>表示</a:t>
            </a:r>
            <a:endParaRPr dirty="0"/>
          </a:p>
        </p:txBody>
      </p:sp>
      <p:sp>
        <p:nvSpPr>
          <p:cNvPr id="366" name="Google Shape;366;p17"/>
          <p:cNvSpPr txBox="1"/>
          <p:nvPr/>
        </p:nvSpPr>
        <p:spPr>
          <a:xfrm>
            <a:off x="145900" y="676525"/>
            <a:ext cx="397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b="1">
                <a:solidFill>
                  <a:schemeClr val="accent1"/>
                </a:solidFill>
              </a:rPr>
              <a:t>三、生成文本TF-IDF表示</a:t>
            </a:r>
            <a:endParaRPr sz="1500" b="1"/>
          </a:p>
        </p:txBody>
      </p:sp>
      <p:sp>
        <p:nvSpPr>
          <p:cNvPr id="367" name="Google Shape;367;p17"/>
          <p:cNvSpPr txBox="1"/>
          <p:nvPr/>
        </p:nvSpPr>
        <p:spPr>
          <a:xfrm>
            <a:off x="312450" y="1245925"/>
            <a:ext cx="1156710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>
                <a:latin typeface="SimSun"/>
                <a:ea typeface="SimSun"/>
                <a:cs typeface="SimSun"/>
                <a:sym typeface="SimSun"/>
              </a:rPr>
              <a:t>输入：第一阶段输出文件</a:t>
            </a:r>
            <a:r>
              <a:rPr lang="zh-CN" altLang="en-US" sz="2000" dirty="0">
                <a:latin typeface="SimSun"/>
                <a:ea typeface="SimSun"/>
                <a:cs typeface="SimSun"/>
                <a:sym typeface="SimSun"/>
              </a:rPr>
              <a:t>及</a:t>
            </a:r>
            <a:r>
              <a:rPr lang="zh-CN" sz="2000" dirty="0">
                <a:latin typeface="SimSun"/>
                <a:ea typeface="SimSun"/>
                <a:cs typeface="SimSun"/>
                <a:sym typeface="SimSun"/>
              </a:rPr>
              <a:t>IDF文件</a:t>
            </a:r>
            <a:r>
              <a:rPr lang="zh-CN" sz="2000" b="1" dirty="0">
                <a:latin typeface="SimSun"/>
                <a:ea typeface="SimSun"/>
                <a:cs typeface="SimSun"/>
                <a:sym typeface="SimSun"/>
              </a:rPr>
              <a:t>（Distributed Cache）</a:t>
            </a:r>
            <a:endParaRPr sz="2000" b="1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>
                <a:latin typeface="SimSun"/>
                <a:ea typeface="SimSun"/>
                <a:cs typeface="SimSun"/>
                <a:sym typeface="SimSun"/>
              </a:rPr>
              <a:t>输出：每个文档的向量表示，每行格式为“filename		idx1:TF-IDF1 idx2:TF-IDF2 ...”</a:t>
            </a:r>
            <a:endParaRPr sz="20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>
                <a:latin typeface="SimSun"/>
                <a:ea typeface="SimSun"/>
                <a:cs typeface="SimSun"/>
                <a:sym typeface="SimSun"/>
              </a:rPr>
              <a:t>为每个特征词生成了对应的编号：</a:t>
            </a:r>
            <a:endParaRPr sz="20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SimSun"/>
              <a:ea typeface="SimSun"/>
              <a:cs typeface="SimSun"/>
              <a:sym typeface="SimSu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/>
              <a:t>Mapper input: (offset, “[word] </a:t>
            </a:r>
            <a:r>
              <a:rPr lang="zh-CN" sz="2000" dirty="0">
                <a:solidFill>
                  <a:schemeClr val="dk1"/>
                </a:solidFill>
              </a:rPr>
              <a:t>total_num	file1:num1;file2:num2;......</a:t>
            </a:r>
            <a:r>
              <a:rPr lang="zh-CN" sz="2000" dirty="0"/>
              <a:t>”)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/>
              <a:t>Mapper output: (file, word##SEG##num)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/>
              <a:t>Reducer input: (file, [</a:t>
            </a:r>
            <a:r>
              <a:rPr lang="zh-CN" sz="2000" dirty="0">
                <a:solidFill>
                  <a:schemeClr val="dk1"/>
                </a:solidFill>
              </a:rPr>
              <a:t>word1##SEG##num1, word2##SEG##num2,...</a:t>
            </a:r>
            <a:r>
              <a:rPr lang="zh-CN" sz="2000" dirty="0"/>
              <a:t>])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/>
              <a:t>	</a:t>
            </a:r>
            <a:r>
              <a:rPr lang="zh-CN" sz="2000" b="1" dirty="0"/>
              <a:t>TF(word_i) = numi or (numi)/(num1+num2+...)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/>
              <a:t>Reducer output: (file, </a:t>
            </a:r>
            <a:r>
              <a:rPr lang="zh-CN" sz="2000" dirty="0">
                <a:solidFill>
                  <a:schemeClr val="dk1"/>
                </a:solidFill>
              </a:rPr>
              <a:t>idx1:TF-IDF1 idx2:TF-IDF2 ...</a:t>
            </a:r>
            <a:r>
              <a:rPr lang="zh-CN" sz="2000" dirty="0"/>
              <a:t>)</a:t>
            </a:r>
            <a:endParaRPr sz="2000" dirty="0"/>
          </a:p>
        </p:txBody>
      </p:sp>
      <p:pic>
        <p:nvPicPr>
          <p:cNvPr id="368" name="Google Shape;368;p17"/>
          <p:cNvPicPr preferRelativeResize="0"/>
          <p:nvPr/>
        </p:nvPicPr>
        <p:blipFill rotWithShape="1">
          <a:blip r:embed="rId3">
            <a:alphaModFix/>
          </a:blip>
          <a:srcRect b="43175"/>
          <a:stretch/>
        </p:blipFill>
        <p:spPr>
          <a:xfrm>
            <a:off x="816625" y="2554800"/>
            <a:ext cx="8277374" cy="174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"/>
          <p:cNvSpPr txBox="1">
            <a:spLocks noGrp="1"/>
          </p:cNvSpPr>
          <p:nvPr>
            <p:ph type="body" idx="1"/>
          </p:nvPr>
        </p:nvSpPr>
        <p:spPr>
          <a:xfrm>
            <a:off x="5029201" y="884536"/>
            <a:ext cx="2074074" cy="222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008B"/>
              </a:buClr>
              <a:buSzPts val="9600"/>
              <a:buNone/>
            </a:pPr>
            <a:r>
              <a:rPr lang="zh-CN"/>
              <a:t>2</a:t>
            </a:r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body" idx="2"/>
          </p:nvPr>
        </p:nvSpPr>
        <p:spPr>
          <a:xfrm>
            <a:off x="3096638" y="3303387"/>
            <a:ext cx="5998724" cy="75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008B"/>
              </a:buClr>
              <a:buSzPts val="3600"/>
              <a:buNone/>
            </a:pPr>
            <a:r>
              <a:rPr lang="zh-CN"/>
              <a:t>多分类器搭建及测试集预测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 txBox="1">
            <a:spLocks noGrp="1"/>
          </p:cNvSpPr>
          <p:nvPr>
            <p:ph type="body" idx="1"/>
          </p:nvPr>
        </p:nvSpPr>
        <p:spPr>
          <a:xfrm>
            <a:off x="218106" y="81066"/>
            <a:ext cx="410545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body" idx="2"/>
          </p:nvPr>
        </p:nvSpPr>
        <p:spPr>
          <a:xfrm>
            <a:off x="816623" y="76295"/>
            <a:ext cx="3215623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CN"/>
              <a:t>基本流程</a:t>
            </a:r>
            <a:endParaRPr/>
          </a:p>
        </p:txBody>
      </p:sp>
      <p:grpSp>
        <p:nvGrpSpPr>
          <p:cNvPr id="384" name="Google Shape;384;p19"/>
          <p:cNvGrpSpPr/>
          <p:nvPr/>
        </p:nvGrpSpPr>
        <p:grpSpPr>
          <a:xfrm>
            <a:off x="709342" y="4943634"/>
            <a:ext cx="10773300" cy="254747"/>
            <a:chOff x="709417" y="3304309"/>
            <a:chExt cx="10773300" cy="254747"/>
          </a:xfrm>
        </p:grpSpPr>
        <p:sp>
          <p:nvSpPr>
            <p:cNvPr id="385" name="Google Shape;385;p19"/>
            <p:cNvSpPr/>
            <p:nvPr/>
          </p:nvSpPr>
          <p:spPr>
            <a:xfrm>
              <a:off x="709417" y="3304309"/>
              <a:ext cx="10773300" cy="249300"/>
            </a:xfrm>
            <a:prstGeom prst="rightArrow">
              <a:avLst>
                <a:gd name="adj1" fmla="val 51669"/>
                <a:gd name="adj2" fmla="val 54781"/>
              </a:avLst>
            </a:prstGeom>
            <a:gradFill>
              <a:gsLst>
                <a:gs pos="0">
                  <a:srgbClr val="9C005F"/>
                </a:gs>
                <a:gs pos="100000">
                  <a:srgbClr val="850063"/>
                </a:gs>
              </a:gsLst>
              <a:lin ang="3000122" scaled="0"/>
            </a:gradFill>
            <a:ln>
              <a:noFill/>
            </a:ln>
            <a:effectLst>
              <a:outerShdw blurRad="152400" sx="102000" sy="102000" algn="ctr" rotWithShape="0">
                <a:schemeClr val="accent3">
                  <a:alpha val="3686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6" name="Google Shape;386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09417" y="3313735"/>
              <a:ext cx="10631030" cy="24532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7" name="Google Shape;387;p19"/>
          <p:cNvCxnSpPr/>
          <p:nvPr/>
        </p:nvCxnSpPr>
        <p:spPr>
          <a:xfrm flipH="1">
            <a:off x="2120774" y="4186974"/>
            <a:ext cx="1800" cy="830700"/>
          </a:xfrm>
          <a:prstGeom prst="straightConnector1">
            <a:avLst/>
          </a:prstGeom>
          <a:noFill/>
          <a:ln w="25400" cap="flat" cmpd="sng">
            <a:solidFill>
              <a:srgbClr val="9E008B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88" name="Google Shape;388;p19"/>
          <p:cNvSpPr/>
          <p:nvPr/>
        </p:nvSpPr>
        <p:spPr>
          <a:xfrm>
            <a:off x="1045611" y="3160274"/>
            <a:ext cx="2150100" cy="102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5900" sx="102000" sy="102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9E008B"/>
                </a:solidFill>
              </a:rPr>
              <a:t>训练14个SVM二分类器</a:t>
            </a:r>
            <a:endParaRPr/>
          </a:p>
        </p:txBody>
      </p:sp>
      <p:cxnSp>
        <p:nvCxnSpPr>
          <p:cNvPr id="389" name="Google Shape;389;p19"/>
          <p:cNvCxnSpPr/>
          <p:nvPr/>
        </p:nvCxnSpPr>
        <p:spPr>
          <a:xfrm flipH="1">
            <a:off x="5800818" y="4177598"/>
            <a:ext cx="1800" cy="830700"/>
          </a:xfrm>
          <a:prstGeom prst="straightConnector1">
            <a:avLst/>
          </a:prstGeom>
          <a:noFill/>
          <a:ln w="25400" cap="flat" cmpd="sng">
            <a:solidFill>
              <a:srgbClr val="9E008B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90" name="Google Shape;390;p19"/>
          <p:cNvCxnSpPr/>
          <p:nvPr/>
        </p:nvCxnSpPr>
        <p:spPr>
          <a:xfrm flipH="1">
            <a:off x="9499268" y="4173739"/>
            <a:ext cx="1800" cy="830700"/>
          </a:xfrm>
          <a:prstGeom prst="straightConnector1">
            <a:avLst/>
          </a:prstGeom>
          <a:noFill/>
          <a:ln w="25400" cap="flat" cmpd="sng">
            <a:solidFill>
              <a:srgbClr val="9E008B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91" name="Google Shape;391;p19"/>
          <p:cNvSpPr/>
          <p:nvPr/>
        </p:nvSpPr>
        <p:spPr>
          <a:xfrm>
            <a:off x="4680174" y="3160274"/>
            <a:ext cx="2150100" cy="102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5900" sx="102000" sy="102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9E008B"/>
                </a:solidFill>
              </a:rPr>
              <a:t>根据14个二分类器的预测结果生成最终结果</a:t>
            </a:r>
            <a:endParaRPr/>
          </a:p>
        </p:txBody>
      </p:sp>
      <p:sp>
        <p:nvSpPr>
          <p:cNvPr id="392" name="Google Shape;392;p19"/>
          <p:cNvSpPr/>
          <p:nvPr/>
        </p:nvSpPr>
        <p:spPr>
          <a:xfrm>
            <a:off x="8424105" y="3203677"/>
            <a:ext cx="2150100" cy="102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5900" sx="102000" sy="102000" algn="ctr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9E008B"/>
                </a:solidFill>
              </a:rPr>
              <a:t>计算准确率</a:t>
            </a:r>
            <a:endParaRPr/>
          </a:p>
        </p:txBody>
      </p:sp>
      <p:sp>
        <p:nvSpPr>
          <p:cNvPr id="393" name="Google Shape;393;p19"/>
          <p:cNvSpPr txBox="1"/>
          <p:nvPr/>
        </p:nvSpPr>
        <p:spPr>
          <a:xfrm>
            <a:off x="311325" y="887075"/>
            <a:ext cx="397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b="1">
                <a:solidFill>
                  <a:schemeClr val="accent1"/>
                </a:solidFill>
              </a:rPr>
              <a:t>三轮MapReduce</a:t>
            </a:r>
            <a:endParaRPr sz="15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南大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A005F"/>
      </a:accent1>
      <a:accent2>
        <a:srgbClr val="ED4C67"/>
      </a:accent2>
      <a:accent3>
        <a:srgbClr val="BD3589"/>
      </a:accent3>
      <a:accent4>
        <a:srgbClr val="B85A9A"/>
      </a:accent4>
      <a:accent5>
        <a:srgbClr val="D573D7"/>
      </a:accent5>
      <a:accent6>
        <a:srgbClr val="ED4C6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2546</Words>
  <Application>Microsoft Office PowerPoint</Application>
  <PresentationFormat>Widescreen</PresentationFormat>
  <Paragraphs>374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DengXian</vt:lpstr>
      <vt:lpstr>Microsoft Yahei</vt:lpstr>
      <vt:lpstr>SimSun</vt:lpstr>
      <vt:lpstr>SimSun</vt:lpstr>
      <vt:lpstr>思源黑体 CN Bold</vt:lpstr>
      <vt:lpstr>思源黑体 CN Normal</vt:lpstr>
      <vt:lpstr>Arial</vt:lpstr>
      <vt:lpstr>Open Sans</vt:lpstr>
      <vt:lpstr>Office 主题​​</vt:lpstr>
      <vt:lpstr>大数据处理综合实验课程设计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大数据处理综合实验课程设计</dc:title>
  <dc:creator>ardor</dc:creator>
  <cp:lastModifiedBy>QILONG WU</cp:lastModifiedBy>
  <cp:revision>7</cp:revision>
  <dcterms:modified xsi:type="dcterms:W3CDTF">2021-07-15T08:19:41Z</dcterms:modified>
</cp:coreProperties>
</file>