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2" r:id="rId3"/>
    <p:sldId id="288" r:id="rId4"/>
    <p:sldId id="290" r:id="rId5"/>
    <p:sldId id="293" r:id="rId6"/>
    <p:sldId id="291" r:id="rId7"/>
    <p:sldId id="294" r:id="rId8"/>
    <p:sldId id="295" r:id="rId9"/>
    <p:sldId id="296" r:id="rId10"/>
    <p:sldId id="289" r:id="rId1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8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T5Amr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Fundamentals of</a:t>
            </a:r>
            <a:br>
              <a:rPr lang="en-US" b="1" dirty="0"/>
            </a:br>
            <a:r>
              <a:rPr lang="en-US" b="1" dirty="0"/>
              <a:t>deep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Using </a:t>
            </a:r>
            <a:r>
              <a:rPr lang="en-US" dirty="0" err="1"/>
              <a:t>PyTorch</a:t>
            </a:r>
            <a:r>
              <a:rPr lang="en-US" dirty="0"/>
              <a:t> to train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5B4C-535F-FB49-BF4C-2BCB9A05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73C9-A5BD-394B-8241-28904E2B9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617ED-8ED9-0245-8C56-CEE9CD7A42B5}"/>
              </a:ext>
            </a:extLst>
          </p:cNvPr>
          <p:cNvSpPr txBox="1"/>
          <p:nvPr/>
        </p:nvSpPr>
        <p:spPr>
          <a:xfrm>
            <a:off x="966141" y="2438888"/>
            <a:ext cx="580431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32108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3521-C5E7-CF43-945D-117CF27B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1A2F-CB6C-CA4F-86B0-9D2A5E86C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a model that predicts numeric values (regressor) or categories (classifier) from information about an entity: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4E256-A7B3-7D48-9804-7DDF303A4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4" y="2928628"/>
            <a:ext cx="4794405" cy="172821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65E5F39-B394-CE41-B54D-829509079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3" y="2978323"/>
            <a:ext cx="4308738" cy="177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 model means capturing relationship between feature vectors and some target variables given a training data set</a:t>
            </a:r>
          </a:p>
          <a:p>
            <a:r>
              <a:rPr lang="en-US" b="1" dirty="0"/>
              <a:t>Feature vector </a:t>
            </a:r>
            <a:r>
              <a:rPr lang="en-US" dirty="0"/>
              <a:t>x: set of features or attributes characterizing an entity, such as square footage, num of bedrooms, bathrooms</a:t>
            </a:r>
          </a:p>
          <a:p>
            <a:r>
              <a:rPr lang="en-US" b="1" dirty="0"/>
              <a:t>Target</a:t>
            </a:r>
            <a:r>
              <a:rPr lang="en-US" dirty="0"/>
              <a:t> y: either a scalar value like rent price (regressor), or it's an integer indicating “creditworthy” or “it's not cancer” (classifier)</a:t>
            </a:r>
          </a:p>
          <a:p>
            <a:r>
              <a:rPr lang="en-US" dirty="0"/>
              <a:t>Model capture this relationship: </a:t>
            </a:r>
            <a:r>
              <a:rPr lang="en-US" dirty="0" err="1"/>
              <a:t>x_i</a:t>
            </a:r>
            <a:r>
              <a:rPr lang="en-US" dirty="0"/>
              <a:t> -&gt; </a:t>
            </a:r>
            <a:r>
              <a:rPr lang="en-US" dirty="0" err="1"/>
              <a:t>y_i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03F9-EC0B-E546-9120-BC7A9DDA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versus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58408-1F5B-5F43-B21B-AA23FF24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Predictors fit curves to data and classifiers draw decision boundaries between data points in different categories</a:t>
            </a:r>
          </a:p>
          <a:p>
            <a:r>
              <a:rPr lang="en-US" dirty="0"/>
              <a:t>Two sides of the same coin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F1122B5-DB61-8646-AE03-0343A7BC0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030" y="3392280"/>
            <a:ext cx="3430454" cy="260460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31686B8-B9BF-B14E-AC13-BD1B577CC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41943" y="3392280"/>
            <a:ext cx="3430454" cy="26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5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8133-89D7-A447-BA0A-B6F2C95F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58AC-E5CA-BA43-981A-A3E686F7E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have architecture: deep learning: number of layers, number of neurons per layer, which nonlinearity</a:t>
            </a:r>
          </a:p>
          <a:p>
            <a:r>
              <a:rPr lang="en-US" dirty="0"/>
              <a:t>Models also have hyper-parameters, which dictate the overall architecture or other aspects of the model.</a:t>
            </a:r>
          </a:p>
          <a:p>
            <a:r>
              <a:rPr lang="en-US" dirty="0"/>
              <a:t>Hyper-parameters are specified by the programmer, not computed from the training data</a:t>
            </a:r>
          </a:p>
          <a:p>
            <a:r>
              <a:rPr lang="en-US" dirty="0"/>
              <a:t>Deep learning training greatly affected by learning rate, and even things like parameter initialization</a:t>
            </a:r>
          </a:p>
          <a:p>
            <a:r>
              <a:rPr lang="en-US" dirty="0"/>
              <a:t>Must be tuned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6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2A69-5764-9F48-B704-2F889DB1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A031C-9DE9-5646-9FCB-3A9ADBE9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Underfitting</a:t>
            </a:r>
            <a:r>
              <a:rPr lang="en-US" dirty="0"/>
              <a:t>: model unable to capture relationship (assuming there is a relationship to be had)</a:t>
            </a:r>
          </a:p>
          <a:p>
            <a:r>
              <a:rPr lang="en-US" i="1" dirty="0"/>
              <a:t>Overfitting</a:t>
            </a:r>
            <a:r>
              <a:rPr lang="en-US" dirty="0"/>
              <a:t>: model is too specific to the training data and doesn't generalize well</a:t>
            </a:r>
          </a:p>
          <a:p>
            <a:r>
              <a:rPr lang="en-US" dirty="0"/>
              <a:t>To </a:t>
            </a:r>
            <a:r>
              <a:rPr lang="en-US" i="1" dirty="0"/>
              <a:t>generalize</a:t>
            </a:r>
            <a:r>
              <a:rPr lang="en-US" dirty="0"/>
              <a:t> means we get accurate predictions for feature vectors not found in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231311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Train, validate,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0295"/>
            <a:ext cx="10515600" cy="4671295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This might be the most important slide!</a:t>
            </a:r>
          </a:p>
          <a:p>
            <a:r>
              <a:rPr lang="en-US" dirty="0"/>
              <a:t>We always need 3 data sets with known answers: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validation (as shorthand you’ll hear me / others call this test set)</a:t>
            </a:r>
          </a:p>
          <a:p>
            <a:pPr lvl="1"/>
            <a:r>
              <a:rPr lang="en-US" dirty="0"/>
              <a:t>testing (put in a vault and </a:t>
            </a:r>
            <a:r>
              <a:rPr lang="en-US" b="1" dirty="0"/>
              <a:t>don’t peek</a:t>
            </a:r>
            <a:r>
              <a:rPr lang="en-US" dirty="0"/>
              <a:t>!!)</a:t>
            </a:r>
          </a:p>
          <a:p>
            <a:r>
              <a:rPr lang="en-US" dirty="0"/>
              <a:t>Validation set: used to evaluate, tune models and features</a:t>
            </a:r>
          </a:p>
          <a:p>
            <a:pPr lvl="1"/>
            <a:r>
              <a:rPr lang="en-US" dirty="0"/>
              <a:t>Any changes you make to model tailor it to this specific validation set</a:t>
            </a:r>
          </a:p>
          <a:p>
            <a:r>
              <a:rPr lang="en-US" dirty="0"/>
              <a:t>Test set: used exactly </a:t>
            </a:r>
            <a:r>
              <a:rPr lang="en-US" b="1" dirty="0"/>
              <a:t>once</a:t>
            </a:r>
            <a:r>
              <a:rPr lang="en-US" dirty="0"/>
              <a:t> after you think you have best model</a:t>
            </a:r>
          </a:p>
          <a:p>
            <a:pPr lvl="1"/>
            <a:r>
              <a:rPr lang="en-US" dirty="0"/>
              <a:t>The only true measure of model’s generality, how it’ll perform in production</a:t>
            </a:r>
          </a:p>
          <a:p>
            <a:pPr lvl="1"/>
            <a:r>
              <a:rPr lang="en-US" dirty="0"/>
              <a:t>Never use test set to tune model</a:t>
            </a:r>
          </a:p>
          <a:p>
            <a:r>
              <a:rPr lang="en-US" dirty="0"/>
              <a:t>Production: recombine all sets back into a big training set again, retrain model but don’t change it according to test set metrics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732" y="1260988"/>
            <a:ext cx="928151" cy="85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8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Loss function vs metric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1733"/>
                <a:ext cx="10515600" cy="458523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i="1" dirty="0"/>
                  <a:t>Loss</a:t>
                </a:r>
                <a:r>
                  <a:rPr lang="en-US" dirty="0"/>
                  <a:t> </a:t>
                </a:r>
                <a:r>
                  <a:rPr lang="en-US" i="1" dirty="0"/>
                  <a:t>function</a:t>
                </a:r>
                <a:r>
                  <a:rPr lang="en-US" dirty="0"/>
                  <a:t>: minimized to train a model (if appropriate)</a:t>
                </a:r>
                <a:br>
                  <a:rPr lang="en-US" dirty="0"/>
                </a:br>
                <a:r>
                  <a:rPr lang="en-US" dirty="0"/>
                  <a:t>E.g., gradient descent uses loss to train regularize linear model</a:t>
                </a:r>
              </a:p>
              <a:p>
                <a:r>
                  <a:rPr lang="en-US" i="1" dirty="0"/>
                  <a:t>Metric</a:t>
                </a:r>
                <a:r>
                  <a:rPr lang="en-US" dirty="0"/>
                  <a:t>: evaluate accuracy of predictions compared to known results (the business perspective)</a:t>
                </a:r>
              </a:p>
              <a:p>
                <a:r>
                  <a:rPr lang="en-US" dirty="0"/>
                  <a:t>Both are functions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but loss is also possibly model parameters (e.g., linear model regularization loss tests parameters)</a:t>
                </a:r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Train: MSE loss &amp; Test: MSE metric</a:t>
                </a:r>
              </a:p>
              <a:p>
                <a:pPr lvl="1"/>
                <a:r>
                  <a:rPr lang="en-US" dirty="0"/>
                  <a:t>Train: MSE loss &amp; Test: MAE metric</a:t>
                </a:r>
              </a:p>
              <a:p>
                <a:pPr lvl="1"/>
                <a:r>
                  <a:rPr lang="en-US" dirty="0"/>
                  <a:t>Train: Cross entropy &amp; Test: misclassification or FP/FN metric</a:t>
                </a:r>
              </a:p>
              <a:p>
                <a:r>
                  <a:rPr lang="en-US" dirty="0"/>
                  <a:t>If metric is applied to validation or test set, informs on generality and quality of your model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1733"/>
                <a:ext cx="10515600" cy="4585230"/>
              </a:xfrm>
              <a:blipFill>
                <a:blip r:embed="rId2"/>
                <a:stretch>
                  <a:fillRect l="-965" t="-3039" r="-483" b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26460" y="6311900"/>
            <a:ext cx="7618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also </a:t>
            </a:r>
            <a:r>
              <a:rPr lang="en-US" dirty="0" err="1"/>
              <a:t>stackoverflow</a:t>
            </a:r>
            <a:r>
              <a:rPr lang="en-US" dirty="0"/>
              <a:t> post by </a:t>
            </a:r>
            <a:r>
              <a:rPr lang="en-US" dirty="0" err="1"/>
              <a:t>Chstiros</a:t>
            </a:r>
            <a:r>
              <a:rPr lang="en-US" dirty="0"/>
              <a:t> </a:t>
            </a:r>
            <a:r>
              <a:rPr lang="en-US" dirty="0" err="1"/>
              <a:t>Tsatsoulis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https://goo.gl/T5AmrT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7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88E0-CCC7-504A-8E04-17A3F65A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building blocks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072270-1EF2-F14F-BEDA-0C2C02E75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072270-1EF2-F14F-BEDA-0C2C02E75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BAC4E1A-FBE7-A440-94DB-88C947598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185" y="2365513"/>
            <a:ext cx="12065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035C85-FFDA-FF41-B480-89FC854EB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185" y="2971800"/>
            <a:ext cx="43180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9FE0A1-DE6F-DC4F-A1F9-7F83776BA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185" y="3562627"/>
            <a:ext cx="431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2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1672</TotalTime>
  <Words>592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Monaco</vt:lpstr>
      <vt:lpstr>Office Theme</vt:lpstr>
      <vt:lpstr>Fundamentals of deep learning</vt:lpstr>
      <vt:lpstr>The goal of machine learning</vt:lpstr>
      <vt:lpstr>The abstraction</vt:lpstr>
      <vt:lpstr>Regression versus classification</vt:lpstr>
      <vt:lpstr>Models</vt:lpstr>
      <vt:lpstr>Training</vt:lpstr>
      <vt:lpstr>Train, validate, test</vt:lpstr>
      <vt:lpstr>Terminology: Loss function vs metric</vt:lpstr>
      <vt:lpstr> building blocks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deep learning</dc:title>
  <dc:creator>Terence Parr</dc:creator>
  <cp:lastModifiedBy>Terence Parr</cp:lastModifiedBy>
  <cp:revision>21</cp:revision>
  <cp:lastPrinted>2019-02-12T19:51:14Z</cp:lastPrinted>
  <dcterms:created xsi:type="dcterms:W3CDTF">2020-10-31T20:00:39Z</dcterms:created>
  <dcterms:modified xsi:type="dcterms:W3CDTF">2020-11-01T23:53:19Z</dcterms:modified>
</cp:coreProperties>
</file>