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2" r:id="rId3"/>
    <p:sldId id="288" r:id="rId4"/>
    <p:sldId id="290" r:id="rId5"/>
    <p:sldId id="293" r:id="rId6"/>
    <p:sldId id="291" r:id="rId7"/>
    <p:sldId id="295" r:id="rId8"/>
    <p:sldId id="294" r:id="rId9"/>
    <p:sldId id="303" r:id="rId10"/>
    <p:sldId id="307" r:id="rId11"/>
    <p:sldId id="308" r:id="rId12"/>
    <p:sldId id="296" r:id="rId13"/>
    <p:sldId id="297" r:id="rId14"/>
    <p:sldId id="298" r:id="rId15"/>
    <p:sldId id="300" r:id="rId16"/>
    <p:sldId id="305" r:id="rId17"/>
    <p:sldId id="306" r:id="rId18"/>
    <p:sldId id="309" r:id="rId19"/>
    <p:sldId id="301" r:id="rId20"/>
    <p:sldId id="302" r:id="rId21"/>
    <p:sldId id="304" r:id="rId22"/>
    <p:sldId id="310" r:id="rId23"/>
    <p:sldId id="289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>
        <p:scale>
          <a:sx n="114" d="100"/>
          <a:sy n="114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emf"/><Relationship Id="rId4" Type="http://schemas.openxmlformats.org/officeDocument/2006/relationships/image" Target="../media/image40.svg"/><Relationship Id="rId9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5Amr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Fundamentals of</a:t>
            </a:r>
            <a:br>
              <a:rPr lang="en-US" b="1" dirty="0"/>
            </a:br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Crash course in using </a:t>
            </a:r>
            <a:r>
              <a:rPr lang="en-US" dirty="0" err="1"/>
              <a:t>PyTorch</a:t>
            </a:r>
            <a:r>
              <a:rPr lang="en-US" dirty="0"/>
              <a:t> to train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E7D2-3A5F-3D44-8C20-1F33BA2D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regressors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72A5-F389-1A4E-A83B-B08923123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ADB6-AB73-C743-A99F-A8CAC8ED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neural network?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D15F6-EA22-9B4A-A945-B01EA0C52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020"/>
                <a:ext cx="10515600" cy="4626943"/>
              </a:xfrm>
            </p:spPr>
            <p:txBody>
              <a:bodyPr/>
              <a:lstStyle/>
              <a:p>
                <a:r>
                  <a:rPr lang="en-US" dirty="0"/>
                  <a:t>A combination of linear and nonlinear transformations</a:t>
                </a:r>
              </a:p>
              <a:p>
                <a:pPr lvl="1"/>
                <a:r>
                  <a:rPr lang="en-US" dirty="0"/>
                  <a:t>Linear: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Nonlinear 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; called </a:t>
                </a:r>
                <a:r>
                  <a:rPr lang="en-US" i="1" dirty="0"/>
                  <a:t>activation function</a:t>
                </a:r>
              </a:p>
              <a:p>
                <a:r>
                  <a:rPr lang="en-US" dirty="0"/>
                  <a:t>Ignore the neural network metaphor, but know the terminology</a:t>
                </a:r>
              </a:p>
              <a:p>
                <a:r>
                  <a:rPr lang="en-US" dirty="0"/>
                  <a:t>Networks have multiple </a:t>
                </a:r>
                <a:r>
                  <a:rPr lang="en-US" i="1" dirty="0"/>
                  <a:t>layers</a:t>
                </a:r>
                <a:r>
                  <a:rPr lang="en-US" dirty="0"/>
                  <a:t>; layer is a stack of </a:t>
                </a:r>
                <a:r>
                  <a:rPr lang="en-US" i="1" dirty="0"/>
                  <a:t>neurons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Transform raw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vector into better and better features, final linear layer can then make excellent prediction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D15F6-EA22-9B4A-A945-B01EA0C52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020"/>
                <a:ext cx="10515600" cy="4626943"/>
              </a:xfrm>
              <a:blipFill>
                <a:blip r:embed="rId2"/>
                <a:stretch>
                  <a:fillRect l="-1086" t="-2186" b="-6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BF747-687E-EE4A-B878-92DF5696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88" y="3919246"/>
            <a:ext cx="833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8E0-CCC7-504A-8E04-17A3F65A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DL Building blocks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165"/>
                <a:ext cx="10515600" cy="4582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Linear/logistic regression equivalents (one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instance)</a:t>
                </a:r>
              </a:p>
              <a:p>
                <a:r>
                  <a:rPr lang="en-US" dirty="0"/>
                  <a:t>Assume we magically know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165"/>
                <a:ext cx="10515600" cy="4582798"/>
              </a:xfrm>
              <a:blipFill>
                <a:blip r:embed="rId2"/>
                <a:stretch>
                  <a:fillRect l="-108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09833E8-57F1-A44B-8A28-2E9706E57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527" y="537576"/>
            <a:ext cx="12192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4183F-EEA6-D44F-BB2D-C1D558AEB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16" y="537576"/>
            <a:ext cx="431800" cy="46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A36BD-E5A5-5948-8340-36819AAA9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705" y="537576"/>
            <a:ext cx="4318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36C658-8AFE-E644-8B9C-9B511A57A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695" y="4747060"/>
            <a:ext cx="3543300" cy="1155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E88794-F22F-BB4D-A469-180550E98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981" y="2697163"/>
            <a:ext cx="36576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E4CF2B-C4A9-FF4E-9A01-8E66AAE2F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6695" y="3155314"/>
            <a:ext cx="2692400" cy="1460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B90C56-0EE4-9943-B5BA-F8DC38807345}"/>
              </a:ext>
            </a:extLst>
          </p:cNvPr>
          <p:cNvSpPr txBox="1"/>
          <p:nvPr/>
        </p:nvSpPr>
        <p:spPr>
          <a:xfrm>
            <a:off x="8183819" y="537553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Underfitting a bit here</a:t>
            </a:r>
          </a:p>
          <a:p>
            <a:r>
              <a:rPr lang="en-US" dirty="0"/>
              <a:t>(need more of a quadratic)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0156C-6AC3-4D46-8B66-B997B3EA223C}"/>
              </a:ext>
            </a:extLst>
          </p:cNvPr>
          <p:cNvSpPr txBox="1"/>
          <p:nvPr/>
        </p:nvSpPr>
        <p:spPr>
          <a:xfrm>
            <a:off x="959069" y="38855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E227EB-BCF6-C843-B3AD-20EF45570B57}"/>
              </a:ext>
            </a:extLst>
          </p:cNvPr>
          <p:cNvSpPr txBox="1"/>
          <p:nvPr/>
        </p:nvSpPr>
        <p:spPr>
          <a:xfrm>
            <a:off x="959069" y="5261371"/>
            <a:ext cx="121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Two-class</a:t>
            </a:r>
            <a:br>
              <a:rPr lang="en-US" dirty="0"/>
            </a:br>
            <a:r>
              <a:rPr lang="en-US" dirty="0"/>
              <a:t>Classifier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3C7BA-4DCE-9E44-8517-2229ABECA71F}"/>
              </a:ext>
            </a:extLst>
          </p:cNvPr>
          <p:cNvSpPr txBox="1"/>
          <p:nvPr/>
        </p:nvSpPr>
        <p:spPr>
          <a:xfrm>
            <a:off x="6915621" y="9518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5436A-98DA-F742-B382-22225AAA2138}"/>
              </a:ext>
            </a:extLst>
          </p:cNvPr>
          <p:cNvSpPr txBox="1"/>
          <p:nvPr/>
        </p:nvSpPr>
        <p:spPr>
          <a:xfrm>
            <a:off x="8062431" y="9518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7F3C4-4EA4-D349-9EAF-6ECAC381A160}"/>
              </a:ext>
            </a:extLst>
          </p:cNvPr>
          <p:cNvSpPr txBox="1"/>
          <p:nvPr/>
        </p:nvSpPr>
        <p:spPr>
          <a:xfrm>
            <a:off x="9161927" y="97704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(rectified linear unit)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1A7F6-FB69-0A4E-82D9-049E75CB1918}"/>
              </a:ext>
            </a:extLst>
          </p:cNvPr>
          <p:cNvSpPr txBox="1"/>
          <p:nvPr/>
        </p:nvSpPr>
        <p:spPr>
          <a:xfrm>
            <a:off x="9870860" y="29554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19101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9078-A3CD-7149-A235-21E44F27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adding layers to get more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49B7-B0FC-A942-A3E6-50277DC37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But, sequence of linear models is just a linear model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scalar 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scalar)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PyTorch</a:t>
                </a:r>
                <a:r>
                  <a:rPr lang="en-US" dirty="0"/>
                  <a:t> code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49B7-B0FC-A942-A3E6-50277DC37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EDFB65-1464-D940-9AE0-AA37EAAE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5" y="3499636"/>
            <a:ext cx="4330700" cy="1155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E81B015-AB34-2545-8053-265088B3DA7A}"/>
              </a:ext>
            </a:extLst>
          </p:cNvPr>
          <p:cNvSpPr/>
          <p:nvPr/>
        </p:nvSpPr>
        <p:spPr>
          <a:xfrm>
            <a:off x="3773873" y="5109295"/>
            <a:ext cx="3519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1), # m features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D8DC23-E88C-E342-BE0F-DC29CEA7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958" y="3160891"/>
            <a:ext cx="36576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4D46D-73C1-AE4E-8D91-6256C7172055}"/>
              </a:ext>
            </a:extLst>
          </p:cNvPr>
          <p:cNvSpPr txBox="1"/>
          <p:nvPr/>
        </p:nvSpPr>
        <p:spPr>
          <a:xfrm>
            <a:off x="9236222" y="58000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just a line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08C512-14F5-C841-849A-6ADC0222A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445" y="2255171"/>
            <a:ext cx="9197782" cy="569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94CEAE-B293-DF4B-8119-52CC0B886BD3}"/>
                  </a:ext>
                </a:extLst>
              </p:cNvPr>
              <p:cNvSpPr txBox="1"/>
              <p:nvPr/>
            </p:nvSpPr>
            <p:spPr>
              <a:xfrm>
                <a:off x="55758" y="6347922"/>
                <a:ext cx="7449155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(For simplicity, I'm using proper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600" dirty="0"/>
                  <a:t> in math but omitting transpose in diagrams)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94CEAE-B293-DF4B-8119-52CC0B88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" y="6347922"/>
                <a:ext cx="7449155" cy="342979"/>
              </a:xfrm>
              <a:prstGeom prst="rect">
                <a:avLst/>
              </a:prstGeom>
              <a:blipFill>
                <a:blip r:embed="rId6"/>
                <a:stretch>
                  <a:fillRect l="-511"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9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C285-6FD8-2C41-9BCC-D7294E34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introduce nonlinearity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F40E6-DE69-F242-8F23-E44D7C08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9" y="1502010"/>
            <a:ext cx="51689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C878A-0D7F-8C43-AAD4-AD3A4400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32" y="1529080"/>
            <a:ext cx="5168900" cy="115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169BE-6063-184A-91FE-2EF876FBE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55" y="2814137"/>
            <a:ext cx="36576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52951-EB62-8041-A691-D0586CE67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282" y="2830036"/>
            <a:ext cx="3657600" cy="2743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31EB0-DCD2-864A-A64D-8DC68B6BEDB4}"/>
              </a:ext>
            </a:extLst>
          </p:cNvPr>
          <p:cNvSpPr/>
          <p:nvPr/>
        </p:nvSpPr>
        <p:spPr>
          <a:xfrm>
            <a:off x="9242855" y="365125"/>
            <a:ext cx="2627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1),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(1, 1)</a:t>
            </a:r>
          </a:p>
          <a:p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5806E-84C7-6341-8FCF-BCCB40A1B1D2}"/>
              </a:ext>
            </a:extLst>
          </p:cNvPr>
          <p:cNvSpPr txBox="1"/>
          <p:nvPr/>
        </p:nvSpPr>
        <p:spPr>
          <a:xfrm>
            <a:off x="7694539" y="5557337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idea here: Draw two lines</a:t>
            </a:r>
            <a:br>
              <a:rPr lang="en-US" dirty="0"/>
            </a:br>
            <a:r>
              <a:rPr lang="en-US" dirty="0"/>
              <a:t>then clip at intersection</a:t>
            </a:r>
          </a:p>
        </p:txBody>
      </p:sp>
    </p:spTree>
    <p:extLst>
      <p:ext uri="{BB962C8B-B14F-4D97-AF65-F5344CB8AC3E}">
        <p14:creationId xmlns:p14="http://schemas.microsoft.com/office/powerpoint/2010/main" val="285817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125-EC62-E441-972A-4642575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linear models for more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90C2-3914-6643-A249-846E097AA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473"/>
                <a:ext cx="10515600" cy="4593490"/>
              </a:xfrm>
            </p:spPr>
            <p:txBody>
              <a:bodyPr/>
              <a:lstStyle/>
              <a:p>
                <a:r>
                  <a:rPr lang="en-US" dirty="0"/>
                  <a:t>Stack gives layer: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matrix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𝑟𝑒𝑙𝑢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F90C2-3914-6643-A249-846E097AA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473"/>
                <a:ext cx="10515600" cy="4593490"/>
              </a:xfrm>
              <a:blipFill>
                <a:blip r:embed="rId2"/>
                <a:stretch>
                  <a:fillRect l="-1086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C30C4E-95BD-D940-866D-F57B192E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181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BDC4D-134F-D84D-994F-5607347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8" y="1459990"/>
            <a:ext cx="4867661" cy="365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B2CCF-A8B2-5641-B47A-D8F843AFAAC8}"/>
              </a:ext>
            </a:extLst>
          </p:cNvPr>
          <p:cNvSpPr txBox="1"/>
          <p:nvPr/>
        </p:nvSpPr>
        <p:spPr>
          <a:xfrm>
            <a:off x="3536268" y="4895850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(m, 5),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(5, 1)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5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CEFC32-7068-4649-A78A-E6193ACBDA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Math for Cars 1D: weight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MPG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CEFC32-7068-4649-A78A-E6193ACBD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935FA76-997D-9047-AC3A-8643071F8ADE}"/>
              </a:ext>
            </a:extLst>
          </p:cNvPr>
          <p:cNvSpPr/>
          <p:nvPr/>
        </p:nvSpPr>
        <p:spPr>
          <a:xfrm>
            <a:off x="873643" y="4349669"/>
            <a:ext cx="2686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5),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(5, 2),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62EC8D-8537-DE4C-8CDC-71B4D9D8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2953" y="1871248"/>
            <a:ext cx="3381717" cy="11528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B80EA3-29F4-1E4B-A839-B9DBFB9E5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7093" y="3196811"/>
            <a:ext cx="3945336" cy="115285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EA54041-73BB-8E45-94BE-DC4F56CE0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7093" y="4522374"/>
            <a:ext cx="2261735" cy="1183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E1BD2-1BCD-DA46-A97A-A4C72FF6B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643" y="1693126"/>
            <a:ext cx="6131666" cy="23890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85A2F3-A902-DD47-A96F-5E3726FA17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0174" y="3750602"/>
            <a:ext cx="4293608" cy="3220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EA8B9A-3EB1-694E-ACF8-EE905A775774}"/>
              </a:ext>
            </a:extLst>
          </p:cNvPr>
          <p:cNvSpPr txBox="1"/>
          <p:nvPr/>
        </p:nvSpPr>
        <p:spPr>
          <a:xfrm>
            <a:off x="8865371" y="5724656"/>
            <a:ext cx="232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(courtesy of </a:t>
            </a:r>
            <a:r>
              <a:rPr lang="en-US" sz="1400" dirty="0" err="1"/>
              <a:t>TensorSensor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60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348-73C8-124F-AAA7-407E19EF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strength can lead to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D0BC-E438-AC43-802F-28F8525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with too many parameters will overfit easily</a:t>
            </a:r>
          </a:p>
          <a:p>
            <a:r>
              <a:rPr lang="en-US" dirty="0"/>
              <a:t>We'll look at regularization later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43707-FAB1-884E-A142-EF99FDF2A2C3}"/>
              </a:ext>
            </a:extLst>
          </p:cNvPr>
          <p:cNvSpPr txBox="1"/>
          <p:nvPr/>
        </p:nvSpPr>
        <p:spPr>
          <a:xfrm>
            <a:off x="2118231" y="3488229"/>
            <a:ext cx="2563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(1, 1000),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(1000, 1)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EFC00-CC3A-2842-872F-8832710E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83" y="2276824"/>
            <a:ext cx="5200185" cy="39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2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36E-B42C-8B4A-B851-485A2544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8D420-0775-664D-9194-F8094F3C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02F1-79F9-B844-B1FA-47147E17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BE80-36B0-E741-B0EE-EE774712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1898" cy="4351338"/>
          </a:xfrm>
        </p:spPr>
        <p:txBody>
          <a:bodyPr/>
          <a:lstStyle/>
          <a:p>
            <a:r>
              <a:rPr lang="en-US" dirty="0"/>
              <a:t>Add sigmoid to regressor and we get a two-class classifier</a:t>
            </a:r>
          </a:p>
          <a:p>
            <a:r>
              <a:rPr lang="en-US" dirty="0"/>
              <a:t>One-layer network with sigmoid activation function is just a logistic regression models</a:t>
            </a:r>
          </a:p>
          <a:p>
            <a:r>
              <a:rPr lang="en-US" dirty="0"/>
              <a:t>Provide hyper-plane decision surfaces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7A1CD-FB32-7C47-A941-9D8CFF4347B9}"/>
              </a:ext>
            </a:extLst>
          </p:cNvPr>
          <p:cNvSpPr txBox="1"/>
          <p:nvPr/>
        </p:nvSpPr>
        <p:spPr>
          <a:xfrm>
            <a:off x="2153486" y="4834572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2 input vars: proline, alcohol</a:t>
            </a:r>
            <a:br>
              <a:rPr lang="en-US" dirty="0"/>
            </a:br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1), 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(),</a:t>
            </a:r>
          </a:p>
          <a:p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5E14F-B03F-2F4A-AB34-71F7A1E5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09" y="685006"/>
            <a:ext cx="35306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A6341-0CEE-E342-B5E4-08D202D4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62" y="1690688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3521-C5E7-CF43-945D-117CF27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1A2F-CB6C-CA4F-86B0-9D2A5E86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 model that predicts numeric values (regressor) or categories (classifier) from information about an entity: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E256-A7B3-7D48-9804-7DDF303A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4" y="2928628"/>
            <a:ext cx="4794405" cy="17282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65E5F39-B394-CE41-B54D-82950907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3" y="2978323"/>
            <a:ext cx="4308738" cy="17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1CE-D1F0-614C-8E41-3C1CACD6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neurons, add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5AC2-7E22-F849-9403-9FE052DA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65EF3-7A1C-BB42-9AB4-6BD63009193B}"/>
              </a:ext>
            </a:extLst>
          </p:cNvPr>
          <p:cNvSpPr txBox="1"/>
          <p:nvPr/>
        </p:nvSpPr>
        <p:spPr>
          <a:xfrm>
            <a:off x="1007165" y="4304679"/>
            <a:ext cx="2563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3),</a:t>
            </a:r>
          </a:p>
          <a:p>
            <a:r>
              <a:rPr lang="en-US" dirty="0"/>
              <a:t>    </a:t>
            </a:r>
            <a:r>
              <a:rPr lang="en-US" dirty="0" err="1"/>
              <a:t>nn</a:t>
            </a:r>
            <a:r>
              <a:rPr lang="en-US" dirty="0"/>
              <a:t>. Sigmoid(),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(3,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9B48D8-D12C-AB46-AB79-4D922CFC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2429842"/>
            <a:ext cx="5956300" cy="173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42C6B-7095-2945-BFE8-D7227E34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58009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85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9F71-6727-3B45-B145-86DE943E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55" y="311360"/>
            <a:ext cx="10165386" cy="1325563"/>
          </a:xfrm>
        </p:spPr>
        <p:txBody>
          <a:bodyPr/>
          <a:lstStyle/>
          <a:p>
            <a:r>
              <a:rPr lang="en-US" dirty="0"/>
              <a:t>More neurons: more complex decision surface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3F659-EB8D-CF42-9AF8-65FE292B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26" y="1690688"/>
            <a:ext cx="4572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1DBFD-8A01-9842-BFDB-B4D06B3D9207}"/>
              </a:ext>
            </a:extLst>
          </p:cNvPr>
          <p:cNvSpPr txBox="1"/>
          <p:nvPr/>
        </p:nvSpPr>
        <p:spPr>
          <a:xfrm>
            <a:off x="4181402" y="3466751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10),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63B7C-26E1-3843-842B-116B4054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85" y="1855684"/>
            <a:ext cx="5016044" cy="3946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598FD-472A-8F4F-890C-158B51E9B266}"/>
              </a:ext>
            </a:extLst>
          </p:cNvPr>
          <p:cNvSpPr txBox="1"/>
          <p:nvPr/>
        </p:nvSpPr>
        <p:spPr>
          <a:xfrm>
            <a:off x="8963788" y="534828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overfit</a:t>
            </a:r>
          </a:p>
        </p:txBody>
      </p:sp>
    </p:spTree>
    <p:extLst>
      <p:ext uri="{BB962C8B-B14F-4D97-AF65-F5344CB8AC3E}">
        <p14:creationId xmlns:p14="http://schemas.microsoft.com/office/powerpoint/2010/main" val="23450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DC69-B0A3-3041-9EB3-DE65EA3E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ReLUs</a:t>
            </a:r>
            <a:r>
              <a:rPr lang="en-US" dirty="0"/>
              <a:t> can get curved surfaces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02B10-053C-9B47-8C58-CC0D5DC09B10}"/>
              </a:ext>
            </a:extLst>
          </p:cNvPr>
          <p:cNvSpPr/>
          <p:nvPr/>
        </p:nvSpPr>
        <p:spPr>
          <a:xfrm>
            <a:off x="1985847" y="2620526"/>
            <a:ext cx="2817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nn.Sequential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(2, 10),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10),</a:t>
            </a:r>
          </a:p>
          <a:p>
            <a:r>
              <a:rPr lang="en-US" dirty="0"/>
              <a:t>    </a:t>
            </a:r>
            <a:r>
              <a:rPr lang="en-US" dirty="0" err="1"/>
              <a:t>nn.ReLU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nn.Linear</a:t>
            </a:r>
            <a:r>
              <a:rPr lang="en-US" dirty="0"/>
              <a:t>(10, 1),</a:t>
            </a:r>
          </a:p>
          <a:p>
            <a:r>
              <a:rPr lang="en-US" dirty="0"/>
              <a:t>    </a:t>
            </a:r>
            <a:r>
              <a:rPr lang="en-US" dirty="0" err="1"/>
              <a:t>nn.Sigmoid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5055-FAB7-4742-B67E-FDCFB109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35" y="1945888"/>
            <a:ext cx="45720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800B5-8328-9247-8289-0E00BFFE593B}"/>
              </a:ext>
            </a:extLst>
          </p:cNvPr>
          <p:cNvSpPr txBox="1"/>
          <p:nvPr/>
        </p:nvSpPr>
        <p:spPr>
          <a:xfrm>
            <a:off x="1124073" y="5418822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(Last activation function still must be sigmoid)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356C9-F813-F643-9F24-17030CEA85EE}"/>
              </a:ext>
            </a:extLst>
          </p:cNvPr>
          <p:cNvCxnSpPr>
            <a:cxnSpLocks/>
          </p:cNvCxnSpPr>
          <p:nvPr/>
        </p:nvCxnSpPr>
        <p:spPr>
          <a:xfrm flipV="1">
            <a:off x="3010829" y="4605465"/>
            <a:ext cx="0" cy="81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2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B4C-535F-FB49-BF4C-2BCB9A05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73C9-A5BD-394B-8241-28904E2B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17ED-8ED9-0245-8C56-CEE9CD7A42B5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2108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03102" cy="4351338"/>
              </a:xfrm>
            </p:spPr>
            <p:txBody>
              <a:bodyPr/>
              <a:lstStyle/>
              <a:p>
                <a:r>
                  <a:rPr lang="en-US" dirty="0"/>
                  <a:t>Training a model means capturing the relationship between feature vectors and a target variable, given a training data set</a:t>
                </a:r>
              </a:p>
              <a:p>
                <a:r>
                  <a:rPr lang="en-US" b="1" dirty="0"/>
                  <a:t>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 set of features or attributes characterizing an entity, such as square footage, num of bedrooms, bathrooms</a:t>
                </a:r>
              </a:p>
              <a:p>
                <a:r>
                  <a:rPr lang="en-US" b="1" dirty="0"/>
                  <a:t>Target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either a scalar value like rent price (regressor), or an integer indicating “creditworthy” or “it's not cancer” (classifier)</a:t>
                </a:r>
              </a:p>
              <a:p>
                <a:r>
                  <a:rPr lang="en-US" dirty="0"/>
                  <a:t>Model capture this relationship: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03102" cy="4351338"/>
              </a:xfrm>
              <a:blipFill>
                <a:blip r:embed="rId2"/>
                <a:stretch>
                  <a:fillRect l="-1393" t="-2326" r="-201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CB844-3154-DB44-886F-71D6CA350BFE}"/>
                  </a:ext>
                </a:extLst>
              </p:cNvPr>
              <p:cNvSpPr txBox="1"/>
              <p:nvPr/>
            </p:nvSpPr>
            <p:spPr>
              <a:xfrm>
                <a:off x="9155150" y="4282068"/>
                <a:ext cx="2232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Row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represent instances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CB844-3154-DB44-886F-71D6CA350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50" y="4282068"/>
                <a:ext cx="2232103" cy="646331"/>
              </a:xfrm>
              <a:prstGeom prst="rect">
                <a:avLst/>
              </a:prstGeom>
              <a:blipFill>
                <a:blip r:embed="rId3"/>
                <a:stretch>
                  <a:fillRect l="-2260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C1254304-877C-3F42-8352-1BC64F4C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279" y="1764293"/>
            <a:ext cx="2464917" cy="23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3F9-EC0B-E546-9120-BC7A9DD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408-1F5B-5F43-B21B-AA23FF2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fit curves to data and classifiers draw decision boundaries between data points in different categories</a:t>
            </a:r>
          </a:p>
          <a:p>
            <a:r>
              <a:rPr lang="en-US" dirty="0"/>
              <a:t>Two sides of the same coin in implementation typically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1122B5-DB61-8646-AE03-0343A7BC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30" y="3392280"/>
            <a:ext cx="3430454" cy="260460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1686B8-B9BF-B14E-AC13-BD1B577C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943" y="3392280"/>
            <a:ext cx="3430454" cy="26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133-89D7-A447-BA0A-B6F2C95F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8AC-E5CA-BA43-981A-A3E686F7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composed of </a:t>
            </a:r>
            <a:r>
              <a:rPr lang="en-US" i="1" dirty="0"/>
              <a:t>parameters</a:t>
            </a:r>
            <a:r>
              <a:rPr lang="en-US" dirty="0"/>
              <a:t>; predictions are a computation based upon these parameters</a:t>
            </a:r>
          </a:p>
          <a:p>
            <a:r>
              <a:rPr lang="en-US" dirty="0"/>
              <a:t>Models have </a:t>
            </a:r>
            <a:r>
              <a:rPr lang="en-US" i="1" dirty="0"/>
              <a:t>architecture; e</a:t>
            </a:r>
            <a:r>
              <a:rPr lang="en-US" dirty="0"/>
              <a:t>.g., number of layers, number of neurons per layer, which nonlinearity</a:t>
            </a:r>
          </a:p>
          <a:p>
            <a:r>
              <a:rPr lang="en-US" dirty="0"/>
              <a:t>Models have </a:t>
            </a:r>
            <a:r>
              <a:rPr lang="en-US" i="1" dirty="0"/>
              <a:t>hyper-parameters</a:t>
            </a:r>
            <a:r>
              <a:rPr lang="en-US" dirty="0"/>
              <a:t> that govern architecture and the training process; e.g., learning rate, weight decay</a:t>
            </a:r>
          </a:p>
          <a:p>
            <a:r>
              <a:rPr lang="en-US" dirty="0"/>
              <a:t>Hyper-parameters are specified by the programmer, not computed from the training data; must be tuned</a:t>
            </a:r>
          </a:p>
          <a:p>
            <a:r>
              <a:rPr lang="en-US" dirty="0"/>
              <a:t>Deep learning training greatly affected by learning rate, and even things like parameter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5652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2A69-5764-9F48-B704-2F889DB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A031C-9DE9-5646-9FCB-3A9ADBE9D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a model means finding optimal (or good enough) model parameters as measured by a </a:t>
                </a:r>
                <a:r>
                  <a:rPr lang="en-US" i="1" dirty="0"/>
                  <a:t>loss </a:t>
                </a:r>
                <a:r>
                  <a:rPr lang="en-US" dirty="0"/>
                  <a:t>(cost) function</a:t>
                </a:r>
              </a:p>
              <a:p>
                <a:r>
                  <a:rPr lang="en-US" dirty="0"/>
                  <a:t>Loss function measures the difference between model predictions and known targets</a:t>
                </a:r>
              </a:p>
              <a:p>
                <a:r>
                  <a:rPr lang="en-US" i="1" dirty="0"/>
                  <a:t>Underfitting</a:t>
                </a:r>
                <a:r>
                  <a:rPr lang="en-US" dirty="0"/>
                  <a:t>: model unable to capture the relationship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 (assuming there is a relationship to be had)</a:t>
                </a:r>
              </a:p>
              <a:p>
                <a:r>
                  <a:rPr lang="en-US" i="1" dirty="0"/>
                  <a:t>Overfitting</a:t>
                </a:r>
                <a:r>
                  <a:rPr lang="en-US" dirty="0"/>
                  <a:t>: model is too specific to the training data and doesn't generalize well</a:t>
                </a:r>
              </a:p>
              <a:p>
                <a:r>
                  <a:rPr lang="en-US" dirty="0"/>
                  <a:t>To </a:t>
                </a:r>
                <a:r>
                  <a:rPr lang="en-US" i="1" dirty="0"/>
                  <a:t>generalize</a:t>
                </a:r>
                <a:r>
                  <a:rPr lang="en-US" dirty="0"/>
                  <a:t> means we get accurate predictions for test feature vectors not found in the training 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A031C-9DE9-5646-9FCB-3A9ADBE9D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Loss function vs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Loss</a:t>
                </a:r>
                <a:r>
                  <a:rPr lang="en-US" dirty="0"/>
                  <a:t> </a:t>
                </a:r>
                <a:r>
                  <a:rPr lang="en-US" i="1" dirty="0"/>
                  <a:t>function</a:t>
                </a:r>
                <a:r>
                  <a:rPr lang="en-US" dirty="0"/>
                  <a:t>: minimized to train a model</a:t>
                </a:r>
                <a:br>
                  <a:rPr lang="en-US" dirty="0"/>
                </a:br>
                <a:r>
                  <a:rPr lang="en-US" dirty="0"/>
                  <a:t>E.g., gradient descent uses loss to train regularize linear model</a:t>
                </a:r>
              </a:p>
              <a:p>
                <a:r>
                  <a:rPr lang="en-US" i="1" dirty="0"/>
                  <a:t>Metric</a:t>
                </a:r>
                <a:r>
                  <a:rPr lang="en-US" dirty="0"/>
                  <a:t>: evaluate accuracy of predictions compared to known results (the business perspective)</a:t>
                </a:r>
              </a:p>
              <a:p>
                <a:r>
                  <a:rPr lang="en-US" dirty="0"/>
                  <a:t>Both are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but loss is also possibly model parameters (e.g., linear model regularization loss tests parameters)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Train: MSE loss &amp; Metric: MSE metric</a:t>
                </a:r>
              </a:p>
              <a:p>
                <a:pPr lvl="1"/>
                <a:r>
                  <a:rPr lang="en-US" dirty="0"/>
                  <a:t>Train: MSE loss &amp; Metric : MAE metric</a:t>
                </a:r>
              </a:p>
              <a:p>
                <a:pPr lvl="1"/>
                <a:r>
                  <a:rPr lang="en-US" dirty="0"/>
                  <a:t>Train: Negative Log Loss &amp; Metric : misclassification or FP/FN metric</a:t>
                </a:r>
              </a:p>
              <a:p>
                <a:r>
                  <a:rPr lang="en-US" dirty="0"/>
                  <a:t>If metric is applied to validation or test set, informs on generality and quality of your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  <a:blipFill>
                <a:blip r:embed="rId2"/>
                <a:stretch>
                  <a:fillRect l="-965" t="-3039" r="-483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6460" y="6311900"/>
            <a:ext cx="761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also </a:t>
            </a:r>
            <a:r>
              <a:rPr lang="en-US" dirty="0" err="1"/>
              <a:t>stackoverflow</a:t>
            </a:r>
            <a:r>
              <a:rPr lang="en-US" dirty="0"/>
              <a:t> post by </a:t>
            </a:r>
            <a:r>
              <a:rPr lang="en-US" dirty="0" err="1"/>
              <a:t>Chstiros</a:t>
            </a:r>
            <a:r>
              <a:rPr lang="en-US" dirty="0"/>
              <a:t> </a:t>
            </a:r>
            <a:r>
              <a:rPr lang="en-US" dirty="0" err="1"/>
              <a:t>Tsatsoulis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https://goo.gl/T5AmrT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95"/>
            <a:ext cx="10515600" cy="46712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always need 3 data sets with known answers: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validation (as shorthand you’ll hear me &amp; others call this test set)</a:t>
            </a:r>
          </a:p>
          <a:p>
            <a:pPr lvl="1"/>
            <a:r>
              <a:rPr lang="en-US" dirty="0"/>
              <a:t>testing (put in a vault and </a:t>
            </a:r>
            <a:r>
              <a:rPr lang="en-US" b="1" dirty="0"/>
              <a:t>don’t peek</a:t>
            </a:r>
            <a:r>
              <a:rPr lang="en-US" dirty="0"/>
              <a:t>!!)</a:t>
            </a:r>
          </a:p>
          <a:p>
            <a:r>
              <a:rPr lang="en-US" dirty="0"/>
              <a:t>Validation set: used to evaluate, tune models and features</a:t>
            </a:r>
          </a:p>
          <a:p>
            <a:pPr lvl="1"/>
            <a:r>
              <a:rPr lang="en-US" dirty="0"/>
              <a:t>Any changes you make to model tailor it to this specific validation set</a:t>
            </a:r>
          </a:p>
          <a:p>
            <a:r>
              <a:rPr lang="en-US" dirty="0"/>
              <a:t>Test set: used exactly </a:t>
            </a:r>
            <a:r>
              <a:rPr lang="en-US" b="1" dirty="0"/>
              <a:t>once</a:t>
            </a:r>
            <a:r>
              <a:rPr lang="en-US" dirty="0"/>
              <a:t> after you think you have best model</a:t>
            </a:r>
          </a:p>
          <a:p>
            <a:pPr lvl="1"/>
            <a:r>
              <a:rPr lang="en-US" dirty="0"/>
              <a:t>The only true measure of model’s generality, how it’ll perform in production</a:t>
            </a:r>
          </a:p>
          <a:p>
            <a:pPr lvl="1"/>
            <a:r>
              <a:rPr lang="en-US" dirty="0"/>
              <a:t>Never use test set to tune model</a:t>
            </a:r>
          </a:p>
          <a:p>
            <a:r>
              <a:rPr lang="en-US" dirty="0"/>
              <a:t>Production: recombine all sets back into a big training set again, retrain model but don’t change it according to test set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8BD0-8158-7649-BD95-EB821289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F3B01-3684-7044-9FDD-8DB29CAEF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Everything must be numeric</a:t>
                </a:r>
              </a:p>
              <a:p>
                <a:r>
                  <a:rPr lang="en-US" dirty="0"/>
                  <a:t>No missing values</a:t>
                </a:r>
              </a:p>
              <a:p>
                <a:r>
                  <a:rPr lang="en-US" dirty="0"/>
                  <a:t>Dummy encode </a:t>
                </a:r>
                <a:r>
                  <a:rPr lang="en-US" dirty="0" err="1"/>
                  <a:t>categoricals</a:t>
                </a:r>
                <a:endParaRPr lang="en-US" dirty="0"/>
              </a:p>
              <a:p>
                <a:r>
                  <a:rPr lang="en-US" dirty="0"/>
                  <a:t>Should normalize numeric</a:t>
                </a:r>
                <a:br>
                  <a:rPr lang="en-US" dirty="0"/>
                </a:br>
                <a:r>
                  <a:rPr lang="en-US" dirty="0"/>
                  <a:t>features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to zero-mean,</a:t>
                </a:r>
                <a:br>
                  <a:rPr lang="en-US" dirty="0"/>
                </a:br>
                <a:r>
                  <a:rPr lang="en-US" dirty="0"/>
                  <a:t>variance one ("whitening")</a:t>
                </a:r>
              </a:p>
              <a:p>
                <a:r>
                  <a:rPr lang="en-US" dirty="0"/>
                  <a:t>Speeds up training</a:t>
                </a:r>
              </a:p>
              <a:p>
                <a:r>
                  <a:rPr lang="en-US" dirty="0"/>
                  <a:t>Compare regression equations,</a:t>
                </a:r>
                <a:br>
                  <a:rPr lang="en-US" dirty="0"/>
                </a:br>
                <a:r>
                  <a:rPr lang="en-US" dirty="0"/>
                  <a:t>loss function surfaces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F3B01-3684-7044-9FDD-8DB29CAE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643D02-06CB-CB4C-B863-2C0CD7EA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62" y="1545328"/>
            <a:ext cx="5811144" cy="217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035D3-675F-A946-884C-C911C0F07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56" y="4097131"/>
            <a:ext cx="5811144" cy="2179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6FFCA-9AA7-6F45-81A8-E1529C0CE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208698"/>
            <a:ext cx="1434588" cy="13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3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11614</TotalTime>
  <Words>1310</Words>
  <Application>Microsoft Macintosh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Monaco</vt:lpstr>
      <vt:lpstr>Office Theme</vt:lpstr>
      <vt:lpstr>Fundamentals of deep learning</vt:lpstr>
      <vt:lpstr>The goal of machine learning</vt:lpstr>
      <vt:lpstr>The abstraction</vt:lpstr>
      <vt:lpstr>Regression versus classification</vt:lpstr>
      <vt:lpstr>Models</vt:lpstr>
      <vt:lpstr>Training</vt:lpstr>
      <vt:lpstr>Terminology: Loss function vs metric</vt:lpstr>
      <vt:lpstr>Train, validate, test</vt:lpstr>
      <vt:lpstr>Preparing data</vt:lpstr>
      <vt:lpstr>Deep learning regressors</vt:lpstr>
      <vt:lpstr>What's a neural network?</vt:lpstr>
      <vt:lpstr> DL Building blocks </vt:lpstr>
      <vt:lpstr>Try adding layers to get more power</vt:lpstr>
      <vt:lpstr>Must introduce nonlinearity</vt:lpstr>
      <vt:lpstr>Stack linear models for more power</vt:lpstr>
      <vt:lpstr>Math for Cars 1D: weight→MPG</vt:lpstr>
      <vt:lpstr>Too much strength can lead to overfitting</vt:lpstr>
      <vt:lpstr>Classifiers</vt:lpstr>
      <vt:lpstr>Binary classifiers</vt:lpstr>
      <vt:lpstr>Stack neurons, add layer</vt:lpstr>
      <vt:lpstr>More neurons: more complex decision surface</vt:lpstr>
      <vt:lpstr>Even ReLUs can get curved surfaces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learning</dc:title>
  <dc:creator>Terence Parr</dc:creator>
  <cp:lastModifiedBy>Terence Parr</cp:lastModifiedBy>
  <cp:revision>85</cp:revision>
  <cp:lastPrinted>2019-02-12T19:51:14Z</cp:lastPrinted>
  <dcterms:created xsi:type="dcterms:W3CDTF">2020-10-31T20:00:39Z</dcterms:created>
  <dcterms:modified xsi:type="dcterms:W3CDTF">2020-11-08T21:34:47Z</dcterms:modified>
</cp:coreProperties>
</file>