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56" r:id="rId20"/>
    <p:sldId id="257" r:id="rId21"/>
    <p:sldId id="258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59" r:id="rId35"/>
    <p:sldId id="260" r:id="rId36"/>
    <p:sldId id="261" r:id="rId37"/>
    <p:sldId id="274" r:id="rId38"/>
    <p:sldId id="275" r:id="rId39"/>
    <p:sldId id="276" r:id="rId40"/>
    <p:sldId id="27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379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31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71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6241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39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608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682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069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852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39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041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42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05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2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156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22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86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EE6E4E-AC4A-4D3D-AE5D-709FC281F469}" type="datetimeFigureOut">
              <a:rPr lang="en-IN" smtClean="0"/>
              <a:pPr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2B3D-BC41-4D1F-BCC9-EEF071774F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287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332657"/>
            <a:ext cx="6620968" cy="2592287"/>
          </a:xfrm>
        </p:spPr>
        <p:txBody>
          <a:bodyPr/>
          <a:lstStyle/>
          <a:p>
            <a:r>
              <a:rPr lang="en-IN" b="1" dirty="0" smtClean="0"/>
              <a:t>WHAT IS   SPARK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560" y="3284984"/>
            <a:ext cx="6620968" cy="288032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ONLY FOR 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UC BERKLEY’S AMP 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WRITTEN IN SCALA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GITHUB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MESOS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OPEN SOURCED IN 2010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FUNDED BY DATABRICKS,IBM,HUAWEI</a:t>
            </a:r>
          </a:p>
        </p:txBody>
      </p:sp>
    </p:spTree>
    <p:extLst>
      <p:ext uri="{BB962C8B-B14F-4D97-AF65-F5344CB8AC3E}">
        <p14:creationId xmlns:p14="http://schemas.microsoft.com/office/powerpoint/2010/main" xmlns="" val="176902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STORAGE OPTIONS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CLOUD</a:t>
            </a:r>
          </a:p>
          <a:p>
            <a:r>
              <a:rPr lang="en-IN" dirty="0" smtClean="0"/>
              <a:t>AMAZON S3</a:t>
            </a:r>
          </a:p>
          <a:p>
            <a:r>
              <a:rPr lang="en-IN" dirty="0" smtClean="0"/>
              <a:t>CASSANDRA</a:t>
            </a:r>
          </a:p>
          <a:p>
            <a:r>
              <a:rPr lang="en-IN" dirty="0" smtClean="0"/>
              <a:t>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36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SPARK ECOSYSTEM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716" y="2348880"/>
            <a:ext cx="6198604" cy="3312368"/>
          </a:xfrm>
        </p:spPr>
      </p:pic>
    </p:spTree>
    <p:extLst>
      <p:ext uri="{BB962C8B-B14F-4D97-AF65-F5344CB8AC3E}">
        <p14:creationId xmlns:p14="http://schemas.microsoft.com/office/powerpoint/2010/main" xmlns="" val="294182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049" y="905133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Spark core-responsible for management functions such as task </a:t>
            </a:r>
            <a:r>
              <a:rPr lang="en-IN" dirty="0" smtClean="0"/>
              <a:t>scheduling , implements </a:t>
            </a:r>
            <a:r>
              <a:rPr lang="en-IN" dirty="0" smtClean="0"/>
              <a:t>RDD</a:t>
            </a:r>
          </a:p>
          <a:p>
            <a:r>
              <a:rPr lang="en-IN" dirty="0" smtClean="0"/>
              <a:t>SPARK </a:t>
            </a:r>
            <a:r>
              <a:rPr lang="en-IN" dirty="0" smtClean="0"/>
              <a:t>SQL- </a:t>
            </a:r>
            <a:r>
              <a:rPr lang="en-IN" dirty="0" err="1" smtClean="0"/>
              <a:t>jdbc</a:t>
            </a:r>
            <a:r>
              <a:rPr lang="en-IN" dirty="0" smtClean="0"/>
              <a:t>, </a:t>
            </a:r>
            <a:r>
              <a:rPr lang="en-IN" dirty="0" err="1" smtClean="0"/>
              <a:t>odbc</a:t>
            </a:r>
            <a:r>
              <a:rPr lang="en-IN" dirty="0" smtClean="0"/>
              <a:t> </a:t>
            </a:r>
            <a:r>
              <a:rPr lang="en-IN" dirty="0" smtClean="0"/>
              <a:t>integration with databases such as DRILL</a:t>
            </a:r>
          </a:p>
          <a:p>
            <a:r>
              <a:rPr lang="en-IN" dirty="0" smtClean="0"/>
              <a:t>SPARK STREAMING(eg-60 million record/s in a 100 node cluster at sub sec process </a:t>
            </a:r>
            <a:r>
              <a:rPr lang="en-IN" dirty="0" err="1" smtClean="0"/>
              <a:t>latency,kafka,flume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MLIB-sparks machine learning lib which implements commonly used machine learning and statistical algorithms</a:t>
            </a:r>
          </a:p>
          <a:p>
            <a:r>
              <a:rPr lang="en-IN" dirty="0" smtClean="0"/>
              <a:t>GRAPHX</a:t>
            </a:r>
          </a:p>
          <a:p>
            <a:r>
              <a:rPr lang="en-IN" dirty="0" smtClean="0"/>
              <a:t>BLINKDB</a:t>
            </a:r>
          </a:p>
          <a:p>
            <a:r>
              <a:rPr lang="en-IN" dirty="0" smtClean="0"/>
              <a:t>SPARK CASSANDRA CONNECTOR</a:t>
            </a:r>
          </a:p>
          <a:p>
            <a:r>
              <a:rPr lang="en-IN" dirty="0" smtClean="0"/>
              <a:t>TACHYON(data sharing </a:t>
            </a:r>
            <a:r>
              <a:rPr lang="en-IN" dirty="0" err="1" smtClean="0"/>
              <a:t>eg</a:t>
            </a:r>
            <a:r>
              <a:rPr lang="en-IN" smtClean="0"/>
              <a:t> , on </a:t>
            </a:r>
            <a:r>
              <a:rPr lang="en-IN" dirty="0" err="1" smtClean="0"/>
              <a:t>heap,gc</a:t>
            </a:r>
            <a:r>
              <a:rPr lang="en-IN" dirty="0" smtClean="0"/>
              <a:t> overhead)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377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SPARK AND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60" y="1987463"/>
            <a:ext cx="6711654" cy="4195481"/>
          </a:xfrm>
        </p:spPr>
        <p:txBody>
          <a:bodyPr/>
          <a:lstStyle/>
          <a:p>
            <a:r>
              <a:rPr lang="en-IN" dirty="0" smtClean="0"/>
              <a:t>1-ITERATIVE AND SPARK’S WORKING</a:t>
            </a:r>
          </a:p>
          <a:p>
            <a:r>
              <a:rPr lang="en-IN" dirty="0" smtClean="0"/>
              <a:t>2-requires integration of several tools for different big data use cases(</a:t>
            </a:r>
            <a:r>
              <a:rPr lang="en-IN" dirty="0" err="1" smtClean="0"/>
              <a:t>mahout,storm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WHAT HADOOP GIVES SPARK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yarn,hdfs,security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7168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DIFFERENCE B/W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1391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1-PERFORMANCE-iterative(spark),one pass jobs(MR)</a:t>
            </a:r>
          </a:p>
          <a:p>
            <a:r>
              <a:rPr lang="en-IN" dirty="0" smtClean="0"/>
              <a:t>2-EASY MANAGEMENT-</a:t>
            </a:r>
            <a:r>
              <a:rPr lang="en-IN" dirty="0" err="1" smtClean="0"/>
              <a:t>streaming,batch,machine</a:t>
            </a:r>
            <a:r>
              <a:rPr lang="en-IN" dirty="0" smtClean="0"/>
              <a:t> all in 1 cluster</a:t>
            </a:r>
          </a:p>
          <a:p>
            <a:r>
              <a:rPr lang="en-IN" dirty="0" smtClean="0"/>
              <a:t>3-STREAMING DATA-its possible to modify data in real time </a:t>
            </a:r>
          </a:p>
          <a:p>
            <a:r>
              <a:rPr lang="en-IN" dirty="0" smtClean="0"/>
              <a:t>4-CACHING</a:t>
            </a:r>
          </a:p>
          <a:p>
            <a:r>
              <a:rPr lang="en-IN" dirty="0" smtClean="0"/>
              <a:t>5-EASE OF USE-comfortable </a:t>
            </a:r>
            <a:r>
              <a:rPr lang="en-IN" dirty="0" err="1" smtClean="0"/>
              <a:t>api’s</a:t>
            </a:r>
            <a:r>
              <a:rPr lang="en-IN" dirty="0" smtClean="0"/>
              <a:t> for </a:t>
            </a:r>
            <a:r>
              <a:rPr lang="en-IN" dirty="0" err="1" smtClean="0"/>
              <a:t>java,scala,python,R</a:t>
            </a:r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mapR</a:t>
            </a:r>
            <a:r>
              <a:rPr lang="en-IN" dirty="0" smtClean="0"/>
              <a:t> difficult to code(150 lines hello world)</a:t>
            </a:r>
          </a:p>
          <a:p>
            <a:r>
              <a:rPr lang="en-IN" dirty="0" smtClean="0"/>
              <a:t>Pig and hive make it easier though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937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85" y="914401"/>
            <a:ext cx="6711654" cy="440053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6-COST-memory should be as large as data-costlier</a:t>
            </a:r>
          </a:p>
          <a:p>
            <a:r>
              <a:rPr lang="en-IN" dirty="0" smtClean="0"/>
              <a:t>But less hardware can perform the same task much faster especially on cloud where power is paid per use</a:t>
            </a:r>
          </a:p>
          <a:p>
            <a:r>
              <a:rPr lang="en-IN" dirty="0" smtClean="0"/>
              <a:t>Staffing can be more costly in spark</a:t>
            </a:r>
          </a:p>
          <a:p>
            <a:r>
              <a:rPr lang="en-IN" dirty="0" smtClean="0"/>
              <a:t>Spark reduces no of systems so there are less number of systems which cost more</a:t>
            </a:r>
          </a:p>
          <a:p>
            <a:r>
              <a:rPr lang="en-IN" dirty="0" smtClean="0"/>
              <a:t>7-COMPATABILITY</a:t>
            </a:r>
          </a:p>
          <a:p>
            <a:r>
              <a:rPr lang="en-IN" dirty="0" err="1" smtClean="0"/>
              <a:t>Standalone,hadoop</a:t>
            </a:r>
            <a:r>
              <a:rPr lang="en-IN" dirty="0" smtClean="0"/>
              <a:t> </a:t>
            </a:r>
            <a:r>
              <a:rPr lang="en-IN" dirty="0" err="1" smtClean="0"/>
              <a:t>yarn,mesos</a:t>
            </a:r>
            <a:r>
              <a:rPr lang="en-IN" dirty="0" smtClean="0"/>
              <a:t> or cloud</a:t>
            </a:r>
          </a:p>
          <a:p>
            <a:r>
              <a:rPr lang="en-IN" dirty="0" smtClean="0"/>
              <a:t>Supports data sources that support </a:t>
            </a:r>
            <a:r>
              <a:rPr lang="en-IN" dirty="0" err="1" smtClean="0"/>
              <a:t>hadoop</a:t>
            </a:r>
            <a:r>
              <a:rPr lang="en-IN" dirty="0" smtClean="0"/>
              <a:t> input format</a:t>
            </a:r>
          </a:p>
          <a:p>
            <a:r>
              <a:rPr lang="en-IN" dirty="0" smtClean="0"/>
              <a:t>Hive and pig integration on the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429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49" y="857069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8-DATA PROCESSING</a:t>
            </a:r>
          </a:p>
          <a:p>
            <a:r>
              <a:rPr lang="en-IN" dirty="0" err="1" smtClean="0"/>
              <a:t>Graphs,use</a:t>
            </a:r>
            <a:r>
              <a:rPr lang="en-IN" dirty="0" smtClean="0"/>
              <a:t> machine learning </a:t>
            </a:r>
            <a:r>
              <a:rPr lang="en-IN" dirty="0" err="1" smtClean="0"/>
              <a:t>lib,real</a:t>
            </a:r>
            <a:r>
              <a:rPr lang="en-IN" dirty="0" smtClean="0"/>
              <a:t> as well as batch</a:t>
            </a:r>
          </a:p>
          <a:p>
            <a:r>
              <a:rPr lang="en-IN" dirty="0" smtClean="0"/>
              <a:t>One platform for everything</a:t>
            </a:r>
          </a:p>
          <a:p>
            <a:r>
              <a:rPr lang="en-IN" dirty="0" smtClean="0"/>
              <a:t>9-FAILURE TOLERANCE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-process </a:t>
            </a:r>
            <a:r>
              <a:rPr lang="en-IN" dirty="0" err="1" smtClean="0"/>
              <a:t>crash,can</a:t>
            </a:r>
            <a:r>
              <a:rPr lang="en-IN" dirty="0" smtClean="0"/>
              <a:t> continue from where it left</a:t>
            </a:r>
          </a:p>
          <a:p>
            <a:r>
              <a:rPr lang="en-IN" dirty="0" smtClean="0"/>
              <a:t>Spark has to spark from beginning</a:t>
            </a:r>
          </a:p>
          <a:p>
            <a:r>
              <a:rPr lang="en-IN" dirty="0" smtClean="0"/>
              <a:t>10-SECURITY</a:t>
            </a:r>
          </a:p>
          <a:p>
            <a:r>
              <a:rPr lang="en-IN" dirty="0" smtClean="0"/>
              <a:t>Spark is a bit bare at the moment </a:t>
            </a:r>
          </a:p>
          <a:p>
            <a:r>
              <a:rPr lang="en-IN" dirty="0" smtClean="0"/>
              <a:t>Spark can  run on yarn and use </a:t>
            </a:r>
            <a:r>
              <a:rPr lang="en-IN" dirty="0" err="1" smtClean="0"/>
              <a:t>hdfs</a:t>
            </a:r>
            <a:r>
              <a:rPr lang="en-IN" dirty="0" smtClean="0"/>
              <a:t> so it can enjoy </a:t>
            </a:r>
            <a:r>
              <a:rPr lang="en-IN" dirty="0" err="1" smtClean="0"/>
              <a:t>kerberos</a:t>
            </a:r>
            <a:r>
              <a:rPr lang="en-IN" dirty="0" smtClean="0"/>
              <a:t> </a:t>
            </a:r>
            <a:r>
              <a:rPr lang="en-IN" dirty="0" err="1" smtClean="0"/>
              <a:t>authentication,hdfs</a:t>
            </a:r>
            <a:r>
              <a:rPr lang="en-IN" dirty="0" smtClean="0"/>
              <a:t> file permissions and encryption between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2912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68" y="714936"/>
            <a:ext cx="6711654" cy="4195481"/>
          </a:xfrm>
        </p:spPr>
        <p:txBody>
          <a:bodyPr/>
          <a:lstStyle/>
          <a:p>
            <a:r>
              <a:rPr lang="en-IN" dirty="0" smtClean="0"/>
              <a:t>MR enjoys all </a:t>
            </a:r>
            <a:r>
              <a:rPr lang="en-IN" dirty="0" err="1" smtClean="0"/>
              <a:t>hadoop</a:t>
            </a:r>
            <a:r>
              <a:rPr lang="en-IN" dirty="0" smtClean="0"/>
              <a:t> security benefits and integrate with </a:t>
            </a:r>
            <a:r>
              <a:rPr lang="en-IN" dirty="0" err="1" smtClean="0"/>
              <a:t>hadoop</a:t>
            </a:r>
            <a:r>
              <a:rPr lang="en-IN" dirty="0" smtClean="0"/>
              <a:t> security projects like knock gateway and sentry</a:t>
            </a:r>
          </a:p>
          <a:p>
            <a:r>
              <a:rPr lang="en-IN" dirty="0" smtClean="0"/>
              <a:t>11- SCALABILITY</a:t>
            </a:r>
          </a:p>
          <a:p>
            <a:r>
              <a:rPr lang="en-IN" dirty="0" smtClean="0"/>
              <a:t>Yahoo 42000 nodes in </a:t>
            </a:r>
            <a:r>
              <a:rPr lang="en-IN" dirty="0" err="1" smtClean="0"/>
              <a:t>hadoop</a:t>
            </a:r>
            <a:r>
              <a:rPr lang="en-IN" dirty="0" smtClean="0"/>
              <a:t> clusters </a:t>
            </a:r>
          </a:p>
          <a:p>
            <a:r>
              <a:rPr lang="en-IN" dirty="0" smtClean="0"/>
              <a:t>Spark largest cluster is 8000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845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>COMMON APPLICATIONS OF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2348881"/>
            <a:ext cx="6711654" cy="4195481"/>
          </a:xfrm>
        </p:spPr>
        <p:txBody>
          <a:bodyPr/>
          <a:lstStyle/>
          <a:p>
            <a:r>
              <a:rPr lang="en-IN" dirty="0" smtClean="0"/>
              <a:t>Real time marketing </a:t>
            </a:r>
            <a:r>
              <a:rPr lang="en-IN" dirty="0" smtClean="0"/>
              <a:t>campaigns</a:t>
            </a:r>
            <a:endParaRPr lang="en-IN" dirty="0" smtClean="0"/>
          </a:p>
          <a:p>
            <a:r>
              <a:rPr lang="en-IN" dirty="0" smtClean="0"/>
              <a:t>Online product recommendations</a:t>
            </a:r>
          </a:p>
          <a:p>
            <a:r>
              <a:rPr lang="en-IN" dirty="0" smtClean="0"/>
              <a:t>Cyber security </a:t>
            </a:r>
            <a:r>
              <a:rPr lang="en-IN" dirty="0" smtClean="0"/>
              <a:t>analytics</a:t>
            </a:r>
          </a:p>
          <a:p>
            <a:r>
              <a:rPr lang="en-IN" dirty="0" smtClean="0"/>
              <a:t>Machine log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147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RDD?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1858" y="3075710"/>
            <a:ext cx="8946541" cy="318192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stands for Resilient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stands for Distributed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stands for Datasets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4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WHY SPARK WAS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LOT HAS CHANGED FROM 2000-EVOLUTION</a:t>
            </a:r>
          </a:p>
          <a:p>
            <a:r>
              <a:rPr lang="en-IN" dirty="0" smtClean="0"/>
              <a:t>HARDWARE IN 2000-disk,network,ram,single core</a:t>
            </a:r>
          </a:p>
          <a:p>
            <a:r>
              <a:rPr lang="en-IN" dirty="0" smtClean="0"/>
              <a:t>SOFTWARE IN 2000-no open framework for distributed storage and </a:t>
            </a:r>
            <a:r>
              <a:rPr lang="en-IN" dirty="0" err="1" smtClean="0"/>
              <a:t>processing,sql</a:t>
            </a:r>
            <a:endParaRPr lang="en-IN" dirty="0" smtClean="0"/>
          </a:p>
          <a:p>
            <a:r>
              <a:rPr lang="en-IN" dirty="0" smtClean="0"/>
              <a:t>Eg-4 years to assemble </a:t>
            </a:r>
            <a:r>
              <a:rPr lang="en-IN" dirty="0" err="1" smtClean="0"/>
              <a:t>hdfs</a:t>
            </a:r>
            <a:r>
              <a:rPr lang="en-IN" dirty="0" smtClean="0"/>
              <a:t> and </a:t>
            </a:r>
            <a:r>
              <a:rPr lang="en-IN" dirty="0" err="1" smtClean="0"/>
              <a:t>mapR</a:t>
            </a:r>
            <a:endParaRPr lang="en-IN" dirty="0" smtClean="0"/>
          </a:p>
          <a:p>
            <a:r>
              <a:rPr lang="en-IN" dirty="0" smtClean="0"/>
              <a:t>SOFTWARE NOW-</a:t>
            </a:r>
            <a:r>
              <a:rPr lang="en-IN" dirty="0" err="1" smtClean="0"/>
              <a:t>hdfs,yarn,nosql</a:t>
            </a:r>
            <a:r>
              <a:rPr lang="en-IN" dirty="0" smtClean="0"/>
              <a:t> like </a:t>
            </a:r>
            <a:r>
              <a:rPr lang="en-IN" dirty="0" err="1" smtClean="0"/>
              <a:t>mongodb,cassendra</a:t>
            </a:r>
            <a:endParaRPr lang="en-IN" dirty="0" smtClean="0"/>
          </a:p>
          <a:p>
            <a:r>
              <a:rPr lang="en-IN" dirty="0" smtClean="0"/>
              <a:t>BIG DATA IN 2000-</a:t>
            </a:r>
          </a:p>
          <a:p>
            <a:r>
              <a:rPr lang="en-IN" dirty="0" smtClean="0"/>
              <a:t>Very few companies had big data issue</a:t>
            </a:r>
          </a:p>
          <a:p>
            <a:r>
              <a:rPr lang="en-IN" dirty="0" smtClean="0"/>
              <a:t>Batch processing </a:t>
            </a:r>
            <a:r>
              <a:rPr lang="en-IN" dirty="0" err="1" smtClean="0"/>
              <a:t>ruled,volume</a:t>
            </a:r>
            <a:r>
              <a:rPr lang="en-IN" dirty="0" smtClean="0"/>
              <a:t> was concern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18680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R</a:t>
            </a:r>
            <a:r>
              <a:rPr lang="en-IN" sz="5400" dirty="0" smtClean="0"/>
              <a:t>esilient </a:t>
            </a:r>
            <a:r>
              <a:rPr lang="en-IN" sz="5400" b="1" dirty="0" smtClean="0"/>
              <a:t>D</a:t>
            </a:r>
            <a:r>
              <a:rPr lang="en-IN" sz="5400" dirty="0" smtClean="0"/>
              <a:t>istributed </a:t>
            </a:r>
            <a:r>
              <a:rPr lang="en-IN" sz="5400" b="1" dirty="0" smtClean="0"/>
              <a:t>D</a:t>
            </a:r>
            <a:r>
              <a:rPr lang="en-IN" sz="5400" dirty="0" smtClean="0"/>
              <a:t>ataset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71390"/>
            <a:ext cx="8946541" cy="4195481"/>
          </a:xfrm>
        </p:spPr>
        <p:txBody>
          <a:bodyPr/>
          <a:lstStyle/>
          <a:p>
            <a:r>
              <a:rPr lang="en-IN" dirty="0" smtClean="0"/>
              <a:t>A big collection of data having following properties</a:t>
            </a:r>
          </a:p>
          <a:p>
            <a:pPr lvl="1"/>
            <a:r>
              <a:rPr lang="en-IN" dirty="0" smtClean="0"/>
              <a:t>Immutability</a:t>
            </a:r>
          </a:p>
          <a:p>
            <a:pPr lvl="1"/>
            <a:r>
              <a:rPr lang="en-IN" dirty="0" smtClean="0"/>
              <a:t>Distributed</a:t>
            </a:r>
          </a:p>
          <a:p>
            <a:pPr lvl="1"/>
            <a:r>
              <a:rPr lang="en-IN" dirty="0" smtClean="0"/>
              <a:t>Lazily evaluated</a:t>
            </a:r>
          </a:p>
          <a:p>
            <a:pPr lvl="1"/>
            <a:r>
              <a:rPr lang="en-IN" dirty="0" smtClean="0"/>
              <a:t>Type inferred</a:t>
            </a:r>
          </a:p>
          <a:p>
            <a:pPr lvl="1"/>
            <a:r>
              <a:rPr lang="en-IN" dirty="0" smtClean="0"/>
              <a:t>Cacheable</a:t>
            </a:r>
          </a:p>
          <a:p>
            <a:pPr lvl="1"/>
            <a:r>
              <a:rPr lang="en-IN" dirty="0" smtClean="0"/>
              <a:t>Fault Tolerant</a:t>
            </a:r>
          </a:p>
          <a:p>
            <a:pPr lvl="1"/>
            <a:r>
              <a:rPr lang="en-IN" dirty="0" smtClean="0"/>
              <a:t>Created by coarse grained operations</a:t>
            </a:r>
          </a:p>
          <a:p>
            <a:pPr lvl="1"/>
            <a:r>
              <a:rPr lang="en-IN" dirty="0" smtClean="0"/>
              <a:t>Can be persisted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55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48" y="286462"/>
            <a:ext cx="9404723" cy="1400530"/>
          </a:xfrm>
        </p:spPr>
        <p:txBody>
          <a:bodyPr/>
          <a:lstStyle/>
          <a:p>
            <a:r>
              <a:rPr lang="en-IN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Immutability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4622" y="2050474"/>
            <a:ext cx="8946541" cy="4234872"/>
          </a:xfrm>
        </p:spPr>
        <p:txBody>
          <a:bodyPr/>
          <a:lstStyle/>
          <a:p>
            <a:r>
              <a:rPr lang="en-IN" dirty="0"/>
              <a:t>Immutability means once created it never changes</a:t>
            </a:r>
          </a:p>
          <a:p>
            <a:r>
              <a:rPr lang="en-IN" dirty="0"/>
              <a:t> Big data by default immutable in nature</a:t>
            </a:r>
          </a:p>
          <a:p>
            <a:r>
              <a:rPr lang="en-IN" dirty="0"/>
              <a:t>Immutability helps to </a:t>
            </a:r>
            <a:endParaRPr lang="en-IN" dirty="0" smtClean="0"/>
          </a:p>
          <a:p>
            <a:pPr lvl="1"/>
            <a:r>
              <a:rPr lang="en-IN" dirty="0"/>
              <a:t>Parallelize </a:t>
            </a:r>
            <a:endParaRPr lang="en-IN" dirty="0" smtClean="0"/>
          </a:p>
          <a:p>
            <a:pPr lvl="1"/>
            <a:r>
              <a:rPr lang="en-IN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xmlns="" val="38127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IN" sz="5400" b="1" dirty="0"/>
              <a:t>Immutability in </a:t>
            </a:r>
            <a:r>
              <a:rPr lang="en-IN" sz="5400" b="1" dirty="0" smtClean="0"/>
              <a:t>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2052918"/>
            <a:ext cx="8946541" cy="4195481"/>
          </a:xfrm>
        </p:spPr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 = 0 //immutable </a:t>
            </a:r>
            <a:endParaRPr lang="en-IN" dirty="0" smtClean="0"/>
          </a:p>
          <a:p>
            <a:r>
              <a:rPr lang="en-IN" dirty="0" err="1"/>
              <a:t>int</a:t>
            </a:r>
            <a:r>
              <a:rPr lang="en-IN" dirty="0"/>
              <a:t> b = 0;   // mutable</a:t>
            </a:r>
          </a:p>
          <a:p>
            <a:r>
              <a:rPr lang="en-IN" dirty="0" err="1" smtClean="0"/>
              <a:t>Updation</a:t>
            </a:r>
            <a:endParaRPr lang="en-IN" dirty="0" smtClean="0"/>
          </a:p>
          <a:p>
            <a:pPr lvl="1"/>
            <a:r>
              <a:rPr lang="en-IN" dirty="0"/>
              <a:t>b ++   // in place </a:t>
            </a:r>
            <a:endParaRPr lang="en-IN" dirty="0" smtClean="0"/>
          </a:p>
          <a:p>
            <a:pPr lvl="1"/>
            <a:r>
              <a:rPr lang="en-IN" dirty="0"/>
              <a:t>c = a + </a:t>
            </a:r>
            <a:r>
              <a:rPr lang="en-IN" dirty="0" smtClean="0"/>
              <a:t>1</a:t>
            </a:r>
          </a:p>
          <a:p>
            <a:r>
              <a:rPr lang="en-IN" dirty="0" smtClean="0"/>
              <a:t>Immutability is about value not about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501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err="1" smtClean="0"/>
              <a:t>Immutabilty</a:t>
            </a:r>
            <a:r>
              <a:rPr lang="en-IN" sz="5400" b="1" dirty="0" smtClean="0"/>
              <a:t> in collections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457" y="2203865"/>
            <a:ext cx="9325728" cy="3919844"/>
          </a:xfrm>
        </p:spPr>
      </p:pic>
    </p:spTree>
    <p:extLst>
      <p:ext uri="{BB962C8B-B14F-4D97-AF65-F5344CB8AC3E}">
        <p14:creationId xmlns:p14="http://schemas.microsoft.com/office/powerpoint/2010/main" xmlns="" val="9752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Multiple Transformations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481" y="2170545"/>
            <a:ext cx="9186787" cy="3740728"/>
          </a:xfrm>
        </p:spPr>
      </p:pic>
    </p:spTree>
    <p:extLst>
      <p:ext uri="{BB962C8B-B14F-4D97-AF65-F5344CB8AC3E}">
        <p14:creationId xmlns:p14="http://schemas.microsoft.com/office/powerpoint/2010/main" xmlns="" val="13960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Challenges of Immutability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Immutability is great for parallelism but not good for space </a:t>
            </a:r>
            <a:endParaRPr lang="en-IN" dirty="0" smtClean="0"/>
          </a:p>
          <a:p>
            <a:r>
              <a:rPr lang="en-IN" dirty="0"/>
              <a:t>Doing multiple transformations result in </a:t>
            </a:r>
            <a:endParaRPr lang="en-IN" dirty="0" smtClean="0"/>
          </a:p>
          <a:p>
            <a:pPr lvl="1"/>
            <a:r>
              <a:rPr lang="en-IN" dirty="0"/>
              <a:t> Multiple copies of data </a:t>
            </a:r>
            <a:endParaRPr lang="en-IN" dirty="0" smtClean="0"/>
          </a:p>
          <a:p>
            <a:pPr lvl="1"/>
            <a:r>
              <a:rPr lang="en-IN" dirty="0"/>
              <a:t>Multiple passes over </a:t>
            </a:r>
            <a:r>
              <a:rPr lang="en-IN" dirty="0" smtClean="0"/>
              <a:t>data</a:t>
            </a:r>
          </a:p>
          <a:p>
            <a:r>
              <a:rPr lang="en-IN" dirty="0"/>
              <a:t>In big data, multiple copies and multiple passes will have poor performance characteristics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For Ex- In Map/Reduce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17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452718"/>
            <a:ext cx="10076873" cy="1400530"/>
          </a:xfrm>
        </p:spPr>
        <p:txBody>
          <a:bodyPr/>
          <a:lstStyle/>
          <a:p>
            <a:r>
              <a:rPr lang="en-IN" sz="5400" b="1" dirty="0" smtClean="0"/>
              <a:t>Solution for this problem is </a:t>
            </a:r>
            <a:r>
              <a:rPr lang="en-IN" sz="5400" b="1" dirty="0" err="1" smtClean="0"/>
              <a:t>lazziness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2477790"/>
            <a:ext cx="8946541" cy="4195481"/>
          </a:xfrm>
        </p:spPr>
        <p:txBody>
          <a:bodyPr/>
          <a:lstStyle/>
          <a:p>
            <a:r>
              <a:rPr lang="en-IN" dirty="0"/>
              <a:t>Laziness means not computing transformation till it’s need</a:t>
            </a:r>
          </a:p>
          <a:p>
            <a:r>
              <a:rPr lang="en-IN" dirty="0"/>
              <a:t>Laziness defers evaluation  </a:t>
            </a:r>
            <a:endParaRPr lang="en-IN" dirty="0" smtClean="0"/>
          </a:p>
          <a:p>
            <a:r>
              <a:rPr lang="en-IN" dirty="0" smtClean="0"/>
              <a:t>Laziness </a:t>
            </a:r>
            <a:r>
              <a:rPr lang="en-IN" dirty="0"/>
              <a:t>allows separating execution from 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850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err="1" smtClean="0"/>
              <a:t>Lazziness</a:t>
            </a:r>
            <a:r>
              <a:rPr lang="en-IN" sz="5400" b="1" dirty="0" smtClean="0"/>
              <a:t> in 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32001"/>
            <a:ext cx="8946541" cy="4244108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val</a:t>
            </a:r>
            <a:r>
              <a:rPr lang="en-IN" sz="2400" b="1" dirty="0"/>
              <a:t> c1 = </a:t>
            </a:r>
            <a:r>
              <a:rPr lang="en-IN" sz="2400" b="1" dirty="0" err="1"/>
              <a:t>collection.map</a:t>
            </a:r>
            <a:r>
              <a:rPr lang="en-IN" sz="2400" b="1" dirty="0"/>
              <a:t>(value =&gt; value +1</a:t>
            </a:r>
            <a:r>
              <a:rPr lang="en-IN" sz="2400" b="1" dirty="0" smtClean="0"/>
              <a:t>)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//do not compute anything</a:t>
            </a:r>
          </a:p>
          <a:p>
            <a:r>
              <a:rPr lang="en-IN" sz="2400" b="1" dirty="0" err="1" smtClean="0"/>
              <a:t>val</a:t>
            </a:r>
            <a:r>
              <a:rPr lang="en-IN" sz="2400" b="1" dirty="0" smtClean="0"/>
              <a:t> </a:t>
            </a:r>
            <a:r>
              <a:rPr lang="en-IN" sz="2400" b="1" dirty="0"/>
              <a:t>c2 = c1.map(value =&gt; value +2</a:t>
            </a:r>
            <a:r>
              <a:rPr lang="en-IN" sz="2400" b="1" dirty="0" smtClean="0"/>
              <a:t>)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</a:t>
            </a:r>
            <a:r>
              <a:rPr lang="en-IN" sz="2400" b="1" dirty="0"/>
              <a:t>// don’t </a:t>
            </a:r>
            <a:r>
              <a:rPr lang="en-IN" sz="2400" b="1" dirty="0" smtClean="0"/>
              <a:t>compute</a:t>
            </a:r>
          </a:p>
          <a:p>
            <a:r>
              <a:rPr lang="en-IN" sz="2400" b="1" dirty="0"/>
              <a:t>print  c2 </a:t>
            </a:r>
            <a:endParaRPr lang="en-IN" sz="2400" b="1" dirty="0" smtClean="0"/>
          </a:p>
          <a:p>
            <a:r>
              <a:rPr lang="en-IN" sz="2400" b="1" dirty="0"/>
              <a:t>// Now transform into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9628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92" y="388063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Transformation in 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01" y="1997500"/>
            <a:ext cx="9952616" cy="419548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c2 = </a:t>
            </a:r>
            <a:r>
              <a:rPr lang="en-IN" dirty="0" err="1"/>
              <a:t>collection.map</a:t>
            </a:r>
            <a:r>
              <a:rPr lang="en-IN" dirty="0"/>
              <a:t> ( value =&gt; </a:t>
            </a:r>
            <a:r>
              <a:rPr lang="en-IN" dirty="0" smtClean="0"/>
              <a:t>{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result = value +</a:t>
            </a:r>
            <a:r>
              <a:rPr lang="en-IN" dirty="0" smtClean="0"/>
              <a:t>1 result </a:t>
            </a:r>
            <a:r>
              <a:rPr lang="en-IN" dirty="0"/>
              <a:t>= result + 2 } </a:t>
            </a:r>
            <a:r>
              <a:rPr lang="en-IN" dirty="0" smtClean="0"/>
              <a:t>)</a:t>
            </a:r>
          </a:p>
          <a:p>
            <a:r>
              <a:rPr lang="en-IN" dirty="0"/>
              <a:t>Multiple transformations are combined to one </a:t>
            </a:r>
          </a:p>
        </p:txBody>
      </p:sp>
    </p:spTree>
    <p:extLst>
      <p:ext uri="{BB962C8B-B14F-4D97-AF65-F5344CB8AC3E}">
        <p14:creationId xmlns:p14="http://schemas.microsoft.com/office/powerpoint/2010/main" xmlns="" val="4100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20" y="369590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Challenges to </a:t>
            </a:r>
            <a:r>
              <a:rPr lang="en-IN" sz="5400" b="1" dirty="0" err="1" smtClean="0"/>
              <a:t>Lazziness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85" y="2080627"/>
            <a:ext cx="8946541" cy="4195481"/>
          </a:xfrm>
        </p:spPr>
        <p:txBody>
          <a:bodyPr/>
          <a:lstStyle/>
          <a:p>
            <a:r>
              <a:rPr lang="en-IN" dirty="0"/>
              <a:t>Laziness poses challenges in terms of data type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laziness defers execution, determining the type of the variable becomes challenging </a:t>
            </a:r>
            <a:endParaRPr lang="en-IN" dirty="0" smtClean="0"/>
          </a:p>
          <a:p>
            <a:r>
              <a:rPr lang="en-IN" dirty="0"/>
              <a:t>If we can’t determine the right type, it allows to have semantic </a:t>
            </a:r>
            <a:r>
              <a:rPr lang="en-IN" dirty="0" smtClean="0"/>
              <a:t>issues</a:t>
            </a:r>
          </a:p>
          <a:p>
            <a:r>
              <a:rPr lang="en-IN" dirty="0" smtClean="0"/>
              <a:t>Running </a:t>
            </a:r>
            <a:r>
              <a:rPr lang="en-IN" dirty="0"/>
              <a:t>big data programs and getting semantics errors are not </a:t>
            </a:r>
            <a:r>
              <a:rPr lang="en-IN" dirty="0" smtClean="0"/>
              <a:t>        fun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4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476673"/>
            <a:ext cx="6711654" cy="4195481"/>
          </a:xfrm>
        </p:spPr>
        <p:txBody>
          <a:bodyPr/>
          <a:lstStyle/>
          <a:p>
            <a:r>
              <a:rPr lang="en-IN" dirty="0" smtClean="0"/>
              <a:t>2004-FB,blogging-user explosion of data</a:t>
            </a:r>
          </a:p>
          <a:p>
            <a:r>
              <a:rPr lang="en-IN" dirty="0" smtClean="0"/>
              <a:t>big data necessity now(</a:t>
            </a:r>
            <a:r>
              <a:rPr lang="en-IN" dirty="0" err="1" smtClean="0"/>
              <a:t>what’sapp</a:t>
            </a:r>
            <a:r>
              <a:rPr lang="en-IN" dirty="0" smtClean="0"/>
              <a:t> example)</a:t>
            </a:r>
          </a:p>
          <a:p>
            <a:r>
              <a:rPr lang="en-IN" dirty="0" smtClean="0"/>
              <a:t>intro to </a:t>
            </a:r>
            <a:r>
              <a:rPr lang="en-IN" dirty="0" err="1" smtClean="0"/>
              <a:t>hadoop</a:t>
            </a:r>
            <a:r>
              <a:rPr lang="en-IN" dirty="0" smtClean="0"/>
              <a:t>  and its ecosystem</a:t>
            </a:r>
          </a:p>
          <a:p>
            <a:r>
              <a:rPr lang="en-IN" dirty="0" smtClean="0"/>
              <a:t>velocity more concern(</a:t>
            </a:r>
            <a:r>
              <a:rPr lang="en-IN" dirty="0" err="1" smtClean="0"/>
              <a:t>twitter,ipl</a:t>
            </a:r>
            <a:r>
              <a:rPr lang="en-IN" dirty="0" smtClean="0"/>
              <a:t>)</a:t>
            </a:r>
          </a:p>
          <a:p>
            <a:r>
              <a:rPr lang="en-IN" dirty="0" smtClean="0"/>
              <a:t>need of real time processing(</a:t>
            </a:r>
            <a:r>
              <a:rPr lang="en-IN" dirty="0" err="1" smtClean="0"/>
              <a:t>transactions,website</a:t>
            </a:r>
            <a:r>
              <a:rPr lang="en-IN" dirty="0" smtClean="0"/>
              <a:t> off time)</a:t>
            </a:r>
          </a:p>
          <a:p>
            <a:r>
              <a:rPr lang="en-IN" dirty="0" smtClean="0"/>
              <a:t>need of something complimentary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636340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8" y="406537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Type Inference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03" y="2080627"/>
            <a:ext cx="8946541" cy="4195481"/>
          </a:xfrm>
        </p:spPr>
        <p:txBody>
          <a:bodyPr/>
          <a:lstStyle/>
          <a:p>
            <a:r>
              <a:rPr lang="en-IN" dirty="0"/>
              <a:t>Type inference is part of compiler to determining the type by value </a:t>
            </a:r>
            <a:endParaRPr lang="en-IN" dirty="0" smtClean="0"/>
          </a:p>
          <a:p>
            <a:r>
              <a:rPr lang="en-IN" dirty="0"/>
              <a:t>As all the transformation are side effect free, we can determine the type by operation </a:t>
            </a:r>
            <a:endParaRPr lang="en-IN" dirty="0" smtClean="0"/>
          </a:p>
          <a:p>
            <a:r>
              <a:rPr lang="en-IN" dirty="0"/>
              <a:t>Every transformation has specific return type </a:t>
            </a:r>
            <a:endParaRPr lang="en-IN" dirty="0" smtClean="0"/>
          </a:p>
          <a:p>
            <a:r>
              <a:rPr lang="en-IN" dirty="0"/>
              <a:t>Having type inference relieves you think about representation for many transforms.</a:t>
            </a:r>
          </a:p>
        </p:txBody>
      </p:sp>
    </p:spTree>
    <p:extLst>
      <p:ext uri="{BB962C8B-B14F-4D97-AF65-F5344CB8AC3E}">
        <p14:creationId xmlns:p14="http://schemas.microsoft.com/office/powerpoint/2010/main" xmlns="" val="32443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Type inference in </a:t>
            </a:r>
            <a:r>
              <a:rPr lang="en-IN" sz="5400" b="1" dirty="0" smtClean="0"/>
              <a:t>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57" y="1923609"/>
            <a:ext cx="8946541" cy="43848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collection = [1,2,4,5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//  </a:t>
            </a:r>
            <a:r>
              <a:rPr lang="en-IN" dirty="0"/>
              <a:t>explicit type Array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c1 = </a:t>
            </a:r>
            <a:r>
              <a:rPr lang="en-IN" dirty="0" err="1"/>
              <a:t>collection.map</a:t>
            </a:r>
            <a:r>
              <a:rPr lang="en-IN" dirty="0"/>
              <a:t>( value =&gt; value + 1)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// </a:t>
            </a:r>
            <a:r>
              <a:rPr lang="en-IN" dirty="0"/>
              <a:t>Array only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c2 = c1.map( value =&gt; value +2 )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// </a:t>
            </a:r>
            <a:r>
              <a:rPr lang="en-IN" dirty="0"/>
              <a:t>Array only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c3 = c2.count( 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// </a:t>
            </a:r>
            <a:r>
              <a:rPr lang="en-IN" dirty="0"/>
              <a:t>inferred as </a:t>
            </a:r>
            <a:r>
              <a:rPr lang="en-IN" dirty="0" err="1"/>
              <a:t>Int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c4 = c3.map(value =&gt; value+3)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//</a:t>
            </a:r>
            <a:r>
              <a:rPr lang="en-IN" dirty="0"/>
              <a:t>gets error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As you cannot map over an integers</a:t>
            </a:r>
          </a:p>
        </p:txBody>
      </p:sp>
    </p:spTree>
    <p:extLst>
      <p:ext uri="{BB962C8B-B14F-4D97-AF65-F5344CB8AC3E}">
        <p14:creationId xmlns:p14="http://schemas.microsoft.com/office/powerpoint/2010/main" xmlns="" val="38307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Caching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75" y="2071390"/>
            <a:ext cx="8946541" cy="4195481"/>
          </a:xfrm>
        </p:spPr>
        <p:txBody>
          <a:bodyPr/>
          <a:lstStyle/>
          <a:p>
            <a:r>
              <a:rPr lang="en-IN" dirty="0"/>
              <a:t>Immutable data allows you to cache data for long time</a:t>
            </a:r>
          </a:p>
          <a:p>
            <a:r>
              <a:rPr lang="en-IN" dirty="0"/>
              <a:t>Lazy transformation allows to recreate data on failure</a:t>
            </a:r>
          </a:p>
          <a:p>
            <a:r>
              <a:rPr lang="en-IN" dirty="0" smtClean="0"/>
              <a:t>Transformations </a:t>
            </a:r>
            <a:r>
              <a:rPr lang="en-IN" dirty="0"/>
              <a:t>can be saved also</a:t>
            </a:r>
          </a:p>
          <a:p>
            <a:r>
              <a:rPr lang="en-IN" dirty="0"/>
              <a:t>Caching data improves execution engine 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20254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Lineage Graph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11" y="1853248"/>
            <a:ext cx="6581568" cy="4607098"/>
          </a:xfrm>
        </p:spPr>
      </p:pic>
    </p:spTree>
    <p:extLst>
      <p:ext uri="{BB962C8B-B14F-4D97-AF65-F5344CB8AC3E}">
        <p14:creationId xmlns:p14="http://schemas.microsoft.com/office/powerpoint/2010/main" xmlns="" val="31163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6" y="212572"/>
            <a:ext cx="9404723" cy="1400530"/>
          </a:xfrm>
        </p:spPr>
        <p:txBody>
          <a:bodyPr/>
          <a:lstStyle/>
          <a:p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56" y="1923609"/>
            <a:ext cx="8946541" cy="4195481"/>
          </a:xfrm>
        </p:spPr>
        <p:txBody>
          <a:bodyPr/>
          <a:lstStyle/>
          <a:p>
            <a:r>
              <a:rPr lang="en-IN" dirty="0"/>
              <a:t> Logical division of data </a:t>
            </a:r>
            <a:endParaRPr lang="en-IN" dirty="0" smtClean="0"/>
          </a:p>
          <a:p>
            <a:r>
              <a:rPr lang="en-IN" dirty="0"/>
              <a:t>Derived from Hadoop Map/Reduce </a:t>
            </a:r>
            <a:endParaRPr lang="en-IN" dirty="0" smtClean="0"/>
          </a:p>
          <a:p>
            <a:r>
              <a:rPr lang="en-IN" dirty="0"/>
              <a:t>All </a:t>
            </a:r>
            <a:r>
              <a:rPr lang="en-IN" dirty="0" smtClean="0"/>
              <a:t>Input, Intermediate </a:t>
            </a:r>
            <a:r>
              <a:rPr lang="en-IN" dirty="0"/>
              <a:t>and output data will be represented as partitions </a:t>
            </a:r>
            <a:endParaRPr lang="en-IN" dirty="0" smtClean="0"/>
          </a:p>
          <a:p>
            <a:r>
              <a:rPr lang="en-IN" dirty="0"/>
              <a:t>Partitions are basic unit of parallelism </a:t>
            </a:r>
            <a:endParaRPr lang="en-IN" dirty="0" smtClean="0"/>
          </a:p>
          <a:p>
            <a:r>
              <a:rPr lang="en-IN" dirty="0"/>
              <a:t>RDD data is just collection of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103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Partition from input data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464" y="2398118"/>
            <a:ext cx="7106015" cy="3486329"/>
          </a:xfrm>
        </p:spPr>
      </p:pic>
    </p:spTree>
    <p:extLst>
      <p:ext uri="{BB962C8B-B14F-4D97-AF65-F5344CB8AC3E}">
        <p14:creationId xmlns:p14="http://schemas.microsoft.com/office/powerpoint/2010/main" xmlns="" val="21759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Look up Operations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65354"/>
            <a:ext cx="8946541" cy="4195481"/>
          </a:xfrm>
        </p:spPr>
        <p:txBody>
          <a:bodyPr/>
          <a:lstStyle/>
          <a:p>
            <a:r>
              <a:rPr lang="en-IN" dirty="0"/>
              <a:t> Partitioning allows faster lookups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Lookup operation allows to look up for a given value by specifying the key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Using </a:t>
            </a:r>
            <a:r>
              <a:rPr lang="en-IN" dirty="0" err="1"/>
              <a:t>partitioner</a:t>
            </a:r>
            <a:r>
              <a:rPr lang="en-IN" dirty="0"/>
              <a:t>, lookup determines which partition look for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Then it only need to look in that partition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If no partition is specified, it will </a:t>
            </a:r>
            <a:r>
              <a:rPr lang="en-IN" dirty="0" err="1"/>
              <a:t>fallback</a:t>
            </a:r>
            <a:r>
              <a:rPr lang="en-IN" dirty="0"/>
              <a:t> to filter</a:t>
            </a:r>
          </a:p>
        </p:txBody>
      </p:sp>
    </p:spTree>
    <p:extLst>
      <p:ext uri="{BB962C8B-B14F-4D97-AF65-F5344CB8AC3E}">
        <p14:creationId xmlns:p14="http://schemas.microsoft.com/office/powerpoint/2010/main" xmlns="" val="27730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RDD Transformations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66" y="2015973"/>
            <a:ext cx="8946541" cy="4195481"/>
          </a:xfrm>
        </p:spPr>
        <p:txBody>
          <a:bodyPr/>
          <a:lstStyle/>
          <a:p>
            <a:r>
              <a:rPr lang="en-IN" b="1" dirty="0" smtClean="0"/>
              <a:t>map(</a:t>
            </a:r>
            <a:r>
              <a:rPr lang="en-IN" b="1" dirty="0" err="1" smtClean="0"/>
              <a:t>func</a:t>
            </a:r>
            <a:r>
              <a:rPr lang="en-IN" b="1" dirty="0" smtClean="0"/>
              <a:t>)  :-</a:t>
            </a:r>
            <a:r>
              <a:rPr lang="en-IN" dirty="0" smtClean="0"/>
              <a:t>  Returns </a:t>
            </a:r>
            <a:r>
              <a:rPr lang="en-IN" dirty="0"/>
              <a:t>a new distributed dataset, formed by passing each element of </a:t>
            </a:r>
            <a:r>
              <a:rPr lang="en-IN" dirty="0" smtClean="0"/>
              <a:t>the </a:t>
            </a:r>
            <a:r>
              <a:rPr lang="en-IN" dirty="0"/>
              <a:t>source through a function </a:t>
            </a:r>
            <a:r>
              <a:rPr lang="en-IN" b="1" dirty="0" err="1"/>
              <a:t>func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filter(</a:t>
            </a:r>
            <a:r>
              <a:rPr lang="en-IN" b="1" dirty="0" err="1" smtClean="0"/>
              <a:t>func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b="1" dirty="0" smtClean="0"/>
              <a:t>:-</a:t>
            </a:r>
            <a:r>
              <a:rPr lang="en-IN" dirty="0" smtClean="0"/>
              <a:t> Returns </a:t>
            </a:r>
            <a:r>
              <a:rPr lang="en-IN" dirty="0"/>
              <a:t>a new dataset formed by selecting those elements of the source </a:t>
            </a:r>
            <a:r>
              <a:rPr lang="en-IN" dirty="0" smtClean="0"/>
              <a:t>on which</a:t>
            </a:r>
            <a:r>
              <a:rPr lang="en-IN" dirty="0"/>
              <a:t> </a:t>
            </a:r>
            <a:r>
              <a:rPr lang="en-IN" b="1" dirty="0" err="1"/>
              <a:t>func</a:t>
            </a:r>
            <a:r>
              <a:rPr lang="en-IN" dirty="0"/>
              <a:t> returns true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union(</a:t>
            </a:r>
            <a:r>
              <a:rPr lang="en-IN" b="1" dirty="0" err="1" smtClean="0"/>
              <a:t>otherDataset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 new dataset that contains the union of the elements in the source dataset and the argument.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intersection(</a:t>
            </a:r>
            <a:r>
              <a:rPr lang="en-IN" b="1" dirty="0" err="1" smtClean="0"/>
              <a:t>otherDataset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 new RDD that contains the intersection of elements in the source dataset and the argument</a:t>
            </a:r>
            <a:r>
              <a:rPr lang="en-IN" dirty="0" smtClean="0"/>
              <a:t>.</a:t>
            </a:r>
          </a:p>
          <a:p>
            <a:r>
              <a:rPr lang="en-IN" b="1" dirty="0"/>
              <a:t>distinct([</a:t>
            </a:r>
            <a:r>
              <a:rPr lang="en-IN" b="1" dirty="0" err="1"/>
              <a:t>numTasks</a:t>
            </a:r>
            <a:r>
              <a:rPr lang="en-IN" b="1" dirty="0" smtClean="0"/>
              <a:t>]) :- </a:t>
            </a:r>
            <a:r>
              <a:rPr lang="en-IN" dirty="0" smtClean="0"/>
              <a:t>Returns </a:t>
            </a:r>
            <a:r>
              <a:rPr lang="en-IN" dirty="0"/>
              <a:t>a new dataset that contains the distinct </a:t>
            </a:r>
            <a:r>
              <a:rPr lang="en-IN" dirty="0" smtClean="0"/>
              <a:t> elements </a:t>
            </a:r>
            <a:r>
              <a:rPr lang="en-IN" dirty="0"/>
              <a:t>of the source dataset.</a:t>
            </a:r>
          </a:p>
        </p:txBody>
      </p:sp>
    </p:spTree>
    <p:extLst>
      <p:ext uri="{BB962C8B-B14F-4D97-AF65-F5344CB8AC3E}">
        <p14:creationId xmlns:p14="http://schemas.microsoft.com/office/powerpoint/2010/main" xmlns="" val="802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4" y="1209965"/>
            <a:ext cx="9578798" cy="4211780"/>
          </a:xfrm>
        </p:spPr>
        <p:txBody>
          <a:bodyPr/>
          <a:lstStyle/>
          <a:p>
            <a:r>
              <a:rPr lang="en-IN" b="1" dirty="0" err="1" smtClean="0"/>
              <a:t>cartesian</a:t>
            </a:r>
            <a:r>
              <a:rPr lang="en-IN" b="1" dirty="0" smtClean="0"/>
              <a:t>(</a:t>
            </a:r>
            <a:r>
              <a:rPr lang="en-IN" b="1" dirty="0" err="1" smtClean="0"/>
              <a:t>otherDataset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When </a:t>
            </a:r>
            <a:r>
              <a:rPr lang="en-IN" dirty="0"/>
              <a:t>called on datasets of types T and U, returns a dataset of (T, U) pairs (all pairs of elements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coalesce(</a:t>
            </a:r>
            <a:r>
              <a:rPr lang="en-IN" b="1" dirty="0" err="1" smtClean="0"/>
              <a:t>numPartitions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Decrease </a:t>
            </a:r>
            <a:r>
              <a:rPr lang="en-IN" dirty="0"/>
              <a:t>the number of partitions in the RDD to </a:t>
            </a:r>
            <a:r>
              <a:rPr lang="en-IN" dirty="0" err="1"/>
              <a:t>numPartitions</a:t>
            </a:r>
            <a:r>
              <a:rPr lang="en-IN" dirty="0"/>
              <a:t>. Useful for running operations more efficiently after filtering down a large dataset.</a:t>
            </a:r>
          </a:p>
          <a:p>
            <a:r>
              <a:rPr lang="en-IN" b="1" dirty="0" smtClean="0"/>
              <a:t>repartition(</a:t>
            </a:r>
            <a:r>
              <a:rPr lang="en-IN" b="1" dirty="0" err="1" smtClean="0"/>
              <a:t>numPartitions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Reshuffle </a:t>
            </a:r>
            <a:r>
              <a:rPr lang="en-IN" dirty="0"/>
              <a:t>the data in the RDD randomly to create either more or fewer partitions and balance it across them. This always shuffles all data over the network.</a:t>
            </a:r>
          </a:p>
        </p:txBody>
      </p:sp>
    </p:spTree>
    <p:extLst>
      <p:ext uri="{BB962C8B-B14F-4D97-AF65-F5344CB8AC3E}">
        <p14:creationId xmlns:p14="http://schemas.microsoft.com/office/powerpoint/2010/main" xmlns="" val="1629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RDD Actions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30" y="1951318"/>
            <a:ext cx="8946541" cy="4195481"/>
          </a:xfrm>
        </p:spPr>
        <p:txBody>
          <a:bodyPr/>
          <a:lstStyle/>
          <a:p>
            <a:r>
              <a:rPr lang="en-IN" b="1" dirty="0" smtClean="0"/>
              <a:t>reduce(</a:t>
            </a:r>
            <a:r>
              <a:rPr lang="en-IN" b="1" dirty="0" err="1" smtClean="0"/>
              <a:t>func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Aggregate </a:t>
            </a:r>
            <a:r>
              <a:rPr lang="en-IN" dirty="0"/>
              <a:t>the elements of the dataset using a function </a:t>
            </a:r>
            <a:r>
              <a:rPr lang="en-IN" b="1" dirty="0" err="1"/>
              <a:t>func</a:t>
            </a:r>
            <a:r>
              <a:rPr lang="en-IN" dirty="0"/>
              <a:t> (which takes two arguments and returns one). The function should be commutative and associative so that it can be computed correctly in parallel</a:t>
            </a:r>
            <a:r>
              <a:rPr lang="en-IN" dirty="0" smtClean="0"/>
              <a:t>.</a:t>
            </a:r>
          </a:p>
          <a:p>
            <a:r>
              <a:rPr lang="en-IN" b="1" dirty="0"/>
              <a:t>collect</a:t>
            </a:r>
            <a:r>
              <a:rPr lang="en-IN" b="1" dirty="0" smtClean="0"/>
              <a:t>()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all the elements of the dataset as an array at the driver program. This is usually useful after a filter or other operation that returns a sufficiently small subset of the data</a:t>
            </a:r>
            <a:r>
              <a:rPr lang="en-IN" dirty="0" smtClean="0"/>
              <a:t>.</a:t>
            </a:r>
          </a:p>
          <a:p>
            <a:r>
              <a:rPr lang="en-IN" b="1" dirty="0"/>
              <a:t>count</a:t>
            </a:r>
            <a:r>
              <a:rPr lang="en-IN" b="1" dirty="0" smtClean="0"/>
              <a:t>()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the number of elements in the dataset</a:t>
            </a:r>
            <a:r>
              <a:rPr lang="en-IN" dirty="0" smtClean="0"/>
              <a:t>.</a:t>
            </a:r>
          </a:p>
          <a:p>
            <a:r>
              <a:rPr lang="en-IN" b="1" dirty="0"/>
              <a:t>first</a:t>
            </a:r>
            <a:r>
              <a:rPr lang="en-IN" b="1" dirty="0" smtClean="0"/>
              <a:t>()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the first element of the dataset (similar to take (1</a:t>
            </a:r>
            <a:r>
              <a:rPr lang="en-IN" dirty="0" smtClean="0"/>
              <a:t>)).</a:t>
            </a:r>
          </a:p>
          <a:p>
            <a:r>
              <a:rPr lang="en-IN" b="1" dirty="0" smtClean="0"/>
              <a:t>take(n)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an array with the first </a:t>
            </a:r>
            <a:r>
              <a:rPr lang="en-IN" b="1" dirty="0"/>
              <a:t>n</a:t>
            </a:r>
            <a:r>
              <a:rPr lang="en-IN" dirty="0"/>
              <a:t> elements of the dataset.</a:t>
            </a:r>
          </a:p>
        </p:txBody>
      </p:sp>
    </p:spTree>
    <p:extLst>
      <p:ext uri="{BB962C8B-B14F-4D97-AF65-F5344CB8AC3E}">
        <p14:creationId xmlns:p14="http://schemas.microsoft.com/office/powerpoint/2010/main" xmlns="" val="1349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WHY</a:t>
            </a:r>
            <a:r>
              <a:rPr lang="en-IN" b="1" dirty="0" smtClean="0"/>
              <a:t> </a:t>
            </a:r>
            <a:r>
              <a:rPr lang="en-IN" sz="5400" b="1" dirty="0"/>
              <a:t>SPARK</a:t>
            </a:r>
            <a:r>
              <a:rPr lang="en-IN" b="1" dirty="0" smtClean="0"/>
              <a:t>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1-unified platform for big data apps</a:t>
            </a:r>
          </a:p>
          <a:p>
            <a:r>
              <a:rPr lang="en-IN" dirty="0" err="1" smtClean="0"/>
              <a:t>Batch,streaming,interactive</a:t>
            </a:r>
            <a:r>
              <a:rPr lang="en-IN" dirty="0" smtClean="0"/>
              <a:t>-spark-</a:t>
            </a:r>
            <a:r>
              <a:rPr lang="en-IN" dirty="0" err="1" smtClean="0"/>
              <a:t>hadoop,mesos,nosql</a:t>
            </a:r>
            <a:endParaRPr lang="en-IN" dirty="0" smtClean="0"/>
          </a:p>
          <a:p>
            <a:r>
              <a:rPr lang="en-IN" dirty="0" smtClean="0"/>
              <a:t>Abstraction b/w any kind of storage and any kind of processing</a:t>
            </a:r>
          </a:p>
          <a:p>
            <a:r>
              <a:rPr lang="en-IN" dirty="0" smtClean="0"/>
              <a:t>Instead of diff platforms 1 platform for everything</a:t>
            </a:r>
          </a:p>
          <a:p>
            <a:r>
              <a:rPr lang="en-IN" dirty="0" smtClean="0"/>
              <a:t>All systems share one abstraction </a:t>
            </a:r>
            <a:r>
              <a:rPr lang="en-IN" dirty="0" err="1" smtClean="0"/>
              <a:t>rdd</a:t>
            </a:r>
            <a:endParaRPr lang="en-IN" dirty="0" smtClean="0"/>
          </a:p>
          <a:p>
            <a:r>
              <a:rPr lang="en-IN" dirty="0" smtClean="0"/>
              <a:t>2-runs everywhere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6564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Types of RDD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2006736"/>
            <a:ext cx="8946541" cy="4195481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ParallelCollectionRDD</a:t>
            </a:r>
            <a:endParaRPr lang="en-IN" b="1" dirty="0" smtClean="0"/>
          </a:p>
          <a:p>
            <a:r>
              <a:rPr lang="en-IN" b="1" dirty="0" err="1" smtClean="0"/>
              <a:t>CoGroupedRDD</a:t>
            </a:r>
            <a:endParaRPr lang="en-IN" b="1" dirty="0" smtClean="0"/>
          </a:p>
          <a:p>
            <a:r>
              <a:rPr lang="en-IN" b="1" dirty="0" err="1" smtClean="0"/>
              <a:t>HadoopRDD</a:t>
            </a:r>
            <a:endParaRPr lang="en-IN" b="1" dirty="0" smtClean="0"/>
          </a:p>
          <a:p>
            <a:r>
              <a:rPr lang="en-IN" b="1" dirty="0" err="1"/>
              <a:t>MapPartitionsRDD</a:t>
            </a:r>
            <a:r>
              <a:rPr lang="en-IN" b="1" dirty="0"/>
              <a:t> </a:t>
            </a:r>
            <a:endParaRPr lang="en-IN" b="1" dirty="0" smtClean="0"/>
          </a:p>
          <a:p>
            <a:r>
              <a:rPr lang="en-IN" b="1" dirty="0" err="1"/>
              <a:t>CoalescedRDD</a:t>
            </a:r>
            <a:r>
              <a:rPr lang="en-IN" b="1" dirty="0"/>
              <a:t> </a:t>
            </a:r>
            <a:endParaRPr lang="en-IN" b="1" dirty="0" smtClean="0"/>
          </a:p>
          <a:p>
            <a:r>
              <a:rPr lang="en-IN" b="1" dirty="0" err="1" smtClean="0"/>
              <a:t>ShuffledRDD</a:t>
            </a:r>
            <a:endParaRPr lang="en-IN" b="1" dirty="0" smtClean="0"/>
          </a:p>
          <a:p>
            <a:r>
              <a:rPr lang="en-IN" b="1" dirty="0" err="1" smtClean="0"/>
              <a:t>PipedRDD</a:t>
            </a:r>
            <a:endParaRPr lang="en-IN" b="1" dirty="0" smtClean="0"/>
          </a:p>
          <a:p>
            <a:r>
              <a:rPr lang="en-IN" b="1" dirty="0" err="1" smtClean="0"/>
              <a:t>PairRDD</a:t>
            </a:r>
            <a:endParaRPr lang="en-IN" b="1" dirty="0" smtClean="0"/>
          </a:p>
          <a:p>
            <a:r>
              <a:rPr lang="en-IN" b="1" dirty="0" err="1" smtClean="0"/>
              <a:t>DoubleRDD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164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30" y="683492"/>
            <a:ext cx="6711654" cy="4308170"/>
          </a:xfrm>
        </p:spPr>
        <p:txBody>
          <a:bodyPr/>
          <a:lstStyle/>
          <a:p>
            <a:r>
              <a:rPr lang="en-IN" dirty="0" smtClean="0"/>
              <a:t>3-SMALL AND SIMPLE</a:t>
            </a:r>
          </a:p>
          <a:p>
            <a:r>
              <a:rPr lang="en-IN" dirty="0" smtClean="0"/>
              <a:t>Original version-1600 lines of code</a:t>
            </a:r>
          </a:p>
          <a:p>
            <a:r>
              <a:rPr lang="en-IN" dirty="0" smtClean="0"/>
              <a:t>Small can be easily expanded</a:t>
            </a:r>
          </a:p>
          <a:p>
            <a:r>
              <a:rPr lang="en-IN" dirty="0" smtClean="0"/>
              <a:t>MAPR-120000 lines of java </a:t>
            </a:r>
            <a:r>
              <a:rPr lang="en-IN" dirty="0" err="1" smtClean="0"/>
              <a:t>code,spark</a:t>
            </a:r>
            <a:r>
              <a:rPr lang="en-IN" dirty="0" smtClean="0"/>
              <a:t> batch-8-9000 lines of </a:t>
            </a:r>
            <a:r>
              <a:rPr lang="en-IN" dirty="0" err="1" smtClean="0"/>
              <a:t>scala</a:t>
            </a:r>
            <a:r>
              <a:rPr lang="en-IN" dirty="0" smtClean="0"/>
              <a:t> code</a:t>
            </a:r>
          </a:p>
          <a:p>
            <a:r>
              <a:rPr lang="en-IN" dirty="0" smtClean="0"/>
              <a:t>Storm-65000,streaming-400</a:t>
            </a:r>
          </a:p>
          <a:p>
            <a:r>
              <a:rPr lang="en-IN" dirty="0" smtClean="0"/>
              <a:t>Impala-85000,shavy-1500</a:t>
            </a:r>
          </a:p>
          <a:p>
            <a:r>
              <a:rPr lang="en-IN" dirty="0" smtClean="0"/>
              <a:t>4-in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36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84" y="425009"/>
            <a:ext cx="9404723" cy="1400530"/>
          </a:xfrm>
        </p:spPr>
        <p:txBody>
          <a:bodyPr/>
          <a:lstStyle/>
          <a:p>
            <a:r>
              <a:rPr lang="en-IN" sz="5400" b="1" dirty="0"/>
              <a:t>WHO USES SPARK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75" y="2163754"/>
            <a:ext cx="8946541" cy="4195481"/>
          </a:xfrm>
        </p:spPr>
        <p:txBody>
          <a:bodyPr/>
          <a:lstStyle/>
          <a:p>
            <a:r>
              <a:rPr lang="en-IN" dirty="0" smtClean="0"/>
              <a:t>IBM,HUAWEI,STARTUPS</a:t>
            </a:r>
          </a:p>
          <a:p>
            <a:r>
              <a:rPr lang="en-IN" dirty="0" smtClean="0"/>
              <a:t>MAJOR HADOOP VENDORS-MAPR,CLOUDERA,HORTONWORKS</a:t>
            </a:r>
          </a:p>
          <a:p>
            <a:r>
              <a:rPr lang="en-IN" dirty="0" smtClean="0"/>
              <a:t>PHARMACEUTICAL COMPANIES LIKE NOVARTIS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06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>WHAT IS APACHE SPARK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1-STREAM PROCESSING-</a:t>
            </a:r>
            <a:r>
              <a:rPr lang="en-IN" dirty="0" err="1" smtClean="0"/>
              <a:t>eg</a:t>
            </a:r>
            <a:r>
              <a:rPr lang="en-IN" dirty="0" smtClean="0"/>
              <a:t>-financial transactions</a:t>
            </a:r>
          </a:p>
          <a:p>
            <a:r>
              <a:rPr lang="en-IN" dirty="0" smtClean="0"/>
              <a:t>2-MACHINE LEARNING-</a:t>
            </a:r>
            <a:r>
              <a:rPr lang="en-IN" dirty="0" err="1" smtClean="0"/>
              <a:t>repeatitive</a:t>
            </a:r>
            <a:endParaRPr lang="en-IN" dirty="0" smtClean="0"/>
          </a:p>
          <a:p>
            <a:r>
              <a:rPr lang="en-IN" dirty="0" smtClean="0"/>
              <a:t>3-INTERACTIVE ANALYSIS</a:t>
            </a:r>
          </a:p>
          <a:p>
            <a:r>
              <a:rPr lang="en-IN" dirty="0" smtClean="0"/>
              <a:t>4-DATA INTEGRATION-</a:t>
            </a:r>
            <a:r>
              <a:rPr lang="en-IN" dirty="0" err="1" smtClean="0"/>
              <a:t>definiton</a:t>
            </a:r>
            <a:r>
              <a:rPr lang="en-IN" dirty="0" smtClean="0"/>
              <a:t> of DT,ETL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412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DEVELOPMENT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API’S FOR-</a:t>
            </a:r>
          </a:p>
          <a:p>
            <a:r>
              <a:rPr lang="en-IN" dirty="0" smtClean="0"/>
              <a:t>JAVA</a:t>
            </a:r>
          </a:p>
          <a:p>
            <a:r>
              <a:rPr lang="en-IN" dirty="0" smtClean="0"/>
              <a:t>SCALA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R</a:t>
            </a:r>
          </a:p>
          <a:p>
            <a:r>
              <a:rPr lang="en-IN" dirty="0" smtClean="0"/>
              <a:t>SPARK SQL(</a:t>
            </a:r>
            <a:r>
              <a:rPr lang="en-IN" dirty="0" err="1" smtClean="0"/>
              <a:t>familarity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54093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1-running spark on yarn or </a:t>
            </a:r>
            <a:r>
              <a:rPr lang="en-IN" dirty="0" err="1" smtClean="0"/>
              <a:t>mesos</a:t>
            </a:r>
            <a:r>
              <a:rPr lang="en-IN" dirty="0" smtClean="0"/>
              <a:t>(resource managers)</a:t>
            </a:r>
          </a:p>
          <a:p>
            <a:r>
              <a:rPr lang="en-IN" dirty="0" smtClean="0"/>
              <a:t>2-SPARK BUILT ON HADOOP</a:t>
            </a:r>
          </a:p>
          <a:p>
            <a:r>
              <a:rPr lang="en-IN" dirty="0" smtClean="0"/>
              <a:t>-STANDALONE</a:t>
            </a:r>
          </a:p>
          <a:p>
            <a:r>
              <a:rPr lang="en-IN" dirty="0" smtClean="0"/>
              <a:t>-HADOOP YARN(spark runs on yarn without any </a:t>
            </a:r>
            <a:r>
              <a:rPr lang="en-IN" dirty="0" err="1" smtClean="0"/>
              <a:t>preinstallation</a:t>
            </a:r>
            <a:r>
              <a:rPr lang="en-IN" dirty="0" smtClean="0"/>
              <a:t> </a:t>
            </a:r>
            <a:r>
              <a:rPr lang="en-IN" dirty="0" err="1" smtClean="0"/>
              <a:t>required,helps</a:t>
            </a:r>
            <a:r>
              <a:rPr lang="en-IN" dirty="0" smtClean="0"/>
              <a:t> to integrate spark into </a:t>
            </a:r>
            <a:r>
              <a:rPr lang="en-IN" dirty="0" err="1" smtClean="0"/>
              <a:t>hadoop</a:t>
            </a:r>
            <a:r>
              <a:rPr lang="en-IN" dirty="0" smtClean="0"/>
              <a:t> ecosystem)</a:t>
            </a:r>
          </a:p>
          <a:p>
            <a:r>
              <a:rPr lang="en-IN" dirty="0" smtClean="0"/>
              <a:t>-SIMR(users can start spark and use its shell without any administrative access)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710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1253</Words>
  <Application>Microsoft Office PowerPoint</Application>
  <PresentationFormat>Custom</PresentationFormat>
  <Paragraphs>229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Ion</vt:lpstr>
      <vt:lpstr>WHAT IS   SPARK </vt:lpstr>
      <vt:lpstr>WHY SPARK WAS DEVELOPED</vt:lpstr>
      <vt:lpstr>Slide 3</vt:lpstr>
      <vt:lpstr>WHY SPARK </vt:lpstr>
      <vt:lpstr>Slide 5</vt:lpstr>
      <vt:lpstr>WHO USES SPARK  </vt:lpstr>
      <vt:lpstr>WHAT IS APACHE SPARK USED FOR</vt:lpstr>
      <vt:lpstr>DEVELOPMENT LANGUAGE SUPPORT</vt:lpstr>
      <vt:lpstr>DEPLOYMENT OPTIONS</vt:lpstr>
      <vt:lpstr>STORAGE OPTIONS </vt:lpstr>
      <vt:lpstr>SPARK ECOSYSTEM</vt:lpstr>
      <vt:lpstr>Slide 12</vt:lpstr>
      <vt:lpstr>SPARK AND MAP REDUCE</vt:lpstr>
      <vt:lpstr>DIFFERENCE B/W THEM</vt:lpstr>
      <vt:lpstr>Slide 15</vt:lpstr>
      <vt:lpstr>Slide 16</vt:lpstr>
      <vt:lpstr>Slide 17</vt:lpstr>
      <vt:lpstr>COMMON APPLICATIONS OF SPARK</vt:lpstr>
      <vt:lpstr>What is RDD?</vt:lpstr>
      <vt:lpstr>Resilient Distributed Dataset</vt:lpstr>
      <vt:lpstr>Immutability</vt:lpstr>
      <vt:lpstr>Immutability in action</vt:lpstr>
      <vt:lpstr>Immutabilty in collections</vt:lpstr>
      <vt:lpstr>Multiple Transformations</vt:lpstr>
      <vt:lpstr>Challenges of Immutability</vt:lpstr>
      <vt:lpstr>Solution for this problem is lazziness</vt:lpstr>
      <vt:lpstr>Lazziness in action</vt:lpstr>
      <vt:lpstr>Transformation in action</vt:lpstr>
      <vt:lpstr>Challenges to Lazziness</vt:lpstr>
      <vt:lpstr>Type Inference</vt:lpstr>
      <vt:lpstr>Type inference in action</vt:lpstr>
      <vt:lpstr>Caching</vt:lpstr>
      <vt:lpstr>Lineage Graph</vt:lpstr>
      <vt:lpstr>Partitions</vt:lpstr>
      <vt:lpstr>Partition from input data</vt:lpstr>
      <vt:lpstr>Look up Operations</vt:lpstr>
      <vt:lpstr>RDD Transformations</vt:lpstr>
      <vt:lpstr>Slide 38</vt:lpstr>
      <vt:lpstr>RDD Actions</vt:lpstr>
      <vt:lpstr>Types of RDD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RDD?</dc:title>
  <dc:creator>Kunwar Ashutosh Singh</dc:creator>
  <cp:lastModifiedBy>Friends</cp:lastModifiedBy>
  <cp:revision>21</cp:revision>
  <dcterms:created xsi:type="dcterms:W3CDTF">2016-09-09T18:19:59Z</dcterms:created>
  <dcterms:modified xsi:type="dcterms:W3CDTF">2016-09-10T07:39:49Z</dcterms:modified>
  <cp:contentStatus/>
</cp:coreProperties>
</file>