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3"/>
  </p:notesMasterIdLst>
  <p:sldIdLst>
    <p:sldId id="257" r:id="rId2"/>
    <p:sldId id="256" r:id="rId3"/>
    <p:sldId id="259" r:id="rId4"/>
    <p:sldId id="260" r:id="rId5"/>
    <p:sldId id="258" r:id="rId6"/>
    <p:sldId id="261" r:id="rId7"/>
    <p:sldId id="263" r:id="rId8"/>
    <p:sldId id="264" r:id="rId9"/>
    <p:sldId id="267" r:id="rId10"/>
    <p:sldId id="262" r:id="rId11"/>
    <p:sldId id="266" r:id="rId12"/>
  </p:sldIdLst>
  <p:sldSz cx="9144000" cy="6858000" type="screen4x3"/>
  <p:notesSz cx="6858000" cy="9144000"/>
  <p:custDataLst>
    <p:tags r:id="rId14"/>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F659-5163-4E2D-8CD2-B93EB7C38164}" type="datetimeFigureOut">
              <a:rPr lang="es-ES" smtClean="0"/>
              <a:t>19/07/20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FEC1A-72C2-4E4D-95BB-4D8F9553BA7D}" type="slidenum">
              <a:rPr lang="es-ES" smtClean="0"/>
              <a:t>‹Nº›</a:t>
            </a:fld>
            <a:endParaRPr lang="es-ES"/>
          </a:p>
        </p:txBody>
      </p:sp>
    </p:spTree>
    <p:extLst>
      <p:ext uri="{BB962C8B-B14F-4D97-AF65-F5344CB8AC3E}">
        <p14:creationId xmlns:p14="http://schemas.microsoft.com/office/powerpoint/2010/main" val="332011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a:t>
            </a:fld>
            <a:endParaRPr lang="es-ES"/>
          </a:p>
        </p:txBody>
      </p:sp>
    </p:spTree>
    <p:extLst>
      <p:ext uri="{BB962C8B-B14F-4D97-AF65-F5344CB8AC3E}">
        <p14:creationId xmlns:p14="http://schemas.microsoft.com/office/powerpoint/2010/main" val="284440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3</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4</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6</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7</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8</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9</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11</a:t>
            </a:fld>
            <a:endParaRPr lang="es-ES"/>
          </a:p>
        </p:txBody>
      </p:sp>
    </p:spTree>
    <p:extLst>
      <p:ext uri="{BB962C8B-B14F-4D97-AF65-F5344CB8AC3E}">
        <p14:creationId xmlns:p14="http://schemas.microsoft.com/office/powerpoint/2010/main" val="169089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AB28A736-DD27-4662-A6FA-D7F2279B3441}" type="datetimeFigureOut">
              <a:rPr lang="es-ES" smtClean="0"/>
              <a:t>19/07/20</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19/07/20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19/07/20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19/07/20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AB28A736-DD27-4662-A6FA-D7F2279B3441}" type="datetimeFigureOut">
              <a:rPr lang="es-ES" smtClean="0"/>
              <a:t>19/07/20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19/07/20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AB28A736-DD27-4662-A6FA-D7F2279B3441}" type="datetimeFigureOut">
              <a:rPr lang="es-ES" smtClean="0"/>
              <a:t>19/07/20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AB28A736-DD27-4662-A6FA-D7F2279B3441}" type="datetimeFigureOut">
              <a:rPr lang="es-ES" smtClean="0"/>
              <a:t>19/07/20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8A736-DD27-4662-A6FA-D7F2279B3441}" type="datetimeFigureOut">
              <a:rPr lang="es-ES" smtClean="0"/>
              <a:t>19/07/20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19/07/20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AB28A736-DD27-4662-A6FA-D7F2279B3441}" type="datetimeFigureOut">
              <a:rPr lang="es-ES" smtClean="0"/>
              <a:t>19/07/20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B4E36A81-5F9A-4D9E-8168-7E074D87C203}"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28A736-DD27-4662-A6FA-D7F2279B3441}" type="datetimeFigureOut">
              <a:rPr lang="es-ES" smtClean="0"/>
              <a:t>19/07/20</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E36A81-5F9A-4D9E-8168-7E074D87C203}"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aphicFrame>
        <p:nvGraphicFramePr>
          <p:cNvPr id="14" name="13 Objeto" hidden="1"/>
          <p:cNvGraphicFramePr>
            <a:graphicFrameLocks noChangeAspect="1"/>
          </p:cNvGraphicFramePr>
          <p:nvPr userDrawn="1">
            <p:custDataLst>
              <p:tags r:id="rId14"/>
            </p:custDataLst>
            <p:extLst>
              <p:ext uri="{D42A27DB-BD31-4B8C-83A1-F6EECF244321}">
                <p14:modId xmlns:p14="http://schemas.microsoft.com/office/powerpoint/2010/main" val="1508060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3" name="Diapositiva de think-cell" r:id="rId16" imgW="270" imgH="270" progId="TCLayout.ActiveDocument.1">
                  <p:embed/>
                </p:oleObj>
              </mc:Choice>
              <mc:Fallback>
                <p:oleObj name="Diapositiva de think-cell" r:id="rId16" imgW="270" imgH="270"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5" name="14 Rectángulo"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s-ES" sz="4400" b="0" i="0" baseline="0" dirty="0">
              <a:latin typeface="Calibri"/>
              <a:ea typeface="+mj-ea"/>
              <a:cs typeface="+mj-cs"/>
              <a:sym typeface="Calibri"/>
            </a:endParaRPr>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xml"/><Relationship Id="rId7" Type="http://schemas.openxmlformats.org/officeDocument/2006/relationships/image" Target="../media/image2.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tags" Target="../tags/tag8.xml"/><Relationship Id="rId7" Type="http://schemas.openxmlformats.org/officeDocument/2006/relationships/image" Target="../media/image2.emf"/><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8.png"/><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2.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2.emf"/><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tags" Target="../tags/tag9.xml"/><Relationship Id="rId16" Type="http://schemas.openxmlformats.org/officeDocument/2006/relationships/image" Target="../media/image19.png"/><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14.png"/><Relationship Id="rId5" Type="http://schemas.openxmlformats.org/officeDocument/2006/relationships/notesSlide" Target="../notesSlides/notesSlide3.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emf"/><Relationship Id="rId11" Type="http://schemas.openxmlformats.org/officeDocument/2006/relationships/image" Target="../media/image30.png"/><Relationship Id="rId5" Type="http://schemas.openxmlformats.org/officeDocument/2006/relationships/oleObject" Target="../embeddings/oleObject6.bin"/><Relationship Id="rId10" Type="http://schemas.openxmlformats.org/officeDocument/2006/relationships/image" Target="../media/image29.png"/><Relationship Id="rId4" Type="http://schemas.openxmlformats.org/officeDocument/2006/relationships/notesSlide" Target="../notesSlides/notesSlide4.xml"/><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10" Type="http://schemas.openxmlformats.org/officeDocument/2006/relationships/image" Target="../media/image37.png"/><Relationship Id="rId4" Type="http://schemas.openxmlformats.org/officeDocument/2006/relationships/notesSlide" Target="../notesSlides/notesSlide5.xml"/><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2.emf"/><Relationship Id="rId11" Type="http://schemas.openxmlformats.org/officeDocument/2006/relationships/image" Target="../media/image42.png"/><Relationship Id="rId5" Type="http://schemas.openxmlformats.org/officeDocument/2006/relationships/oleObject" Target="../embeddings/oleObject8.bin"/><Relationship Id="rId10" Type="http://schemas.openxmlformats.org/officeDocument/2006/relationships/image" Target="../media/image41.png"/><Relationship Id="rId4" Type="http://schemas.openxmlformats.org/officeDocument/2006/relationships/notesSlide" Target="../notesSlides/notesSlide6.xml"/><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7.png"/><Relationship Id="rId3" Type="http://schemas.openxmlformats.org/officeDocument/2006/relationships/tags" Target="../tags/tag15.xml"/><Relationship Id="rId7" Type="http://schemas.openxmlformats.org/officeDocument/2006/relationships/image" Target="../media/image2.emf"/><Relationship Id="rId12" Type="http://schemas.openxmlformats.org/officeDocument/2006/relationships/image" Target="../media/image46.png"/><Relationship Id="rId2" Type="http://schemas.openxmlformats.org/officeDocument/2006/relationships/tags" Target="../tags/tag14.xml"/><Relationship Id="rId16" Type="http://schemas.openxmlformats.org/officeDocument/2006/relationships/image" Target="../media/image50.png"/><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45.png"/><Relationship Id="rId5" Type="http://schemas.openxmlformats.org/officeDocument/2006/relationships/notesSlide" Target="../notesSlides/notesSlide7.xml"/><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slideLayout" Target="../slideLayouts/slideLayout2.xml"/><Relationship Id="rId9" Type="http://schemas.openxmlformats.org/officeDocument/2006/relationships/image" Target="../media/image3.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054106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6"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5000" b="1" dirty="0">
              <a:latin typeface="Calibri"/>
              <a:ea typeface="+mj-ea"/>
              <a:cs typeface="+mj-cs"/>
              <a:sym typeface="Calibri"/>
            </a:endParaRPr>
          </a:p>
        </p:txBody>
      </p:sp>
      <p:sp>
        <p:nvSpPr>
          <p:cNvPr id="2" name="1 Título"/>
          <p:cNvSpPr>
            <a:spLocks noGrp="1"/>
          </p:cNvSpPr>
          <p:nvPr>
            <p:ph type="ctrTitle"/>
          </p:nvPr>
        </p:nvSpPr>
        <p:spPr/>
        <p:txBody>
          <a:bodyPr>
            <a:normAutofit/>
          </a:bodyPr>
          <a:lstStyle/>
          <a:p>
            <a:r>
              <a:rPr lang="es-ES_tradnl" dirty="0" smtClean="0"/>
              <a:t>Calidad del aire en la Comunidad de Madrid </a:t>
            </a:r>
            <a:endParaRPr lang="es-ES" dirty="0"/>
          </a:p>
        </p:txBody>
      </p:sp>
      <p:sp>
        <p:nvSpPr>
          <p:cNvPr id="3" name="2 Subtítulo"/>
          <p:cNvSpPr>
            <a:spLocks noGrp="1"/>
          </p:cNvSpPr>
          <p:nvPr>
            <p:ph type="subTitle" idx="1"/>
          </p:nvPr>
        </p:nvSpPr>
        <p:spPr>
          <a:xfrm>
            <a:off x="323528" y="4645496"/>
            <a:ext cx="7854696" cy="1752600"/>
          </a:xfrm>
        </p:spPr>
        <p:txBody>
          <a:bodyPr>
            <a:noAutofit/>
          </a:bodyPr>
          <a:lstStyle/>
          <a:p>
            <a:pPr algn="l"/>
            <a:r>
              <a:rPr lang="es-ES_tradnl" sz="1400" b="1" u="sng" dirty="0">
                <a:solidFill>
                  <a:schemeClr val="tx1"/>
                </a:solidFill>
              </a:rPr>
              <a:t>Grupo </a:t>
            </a:r>
            <a:r>
              <a:rPr lang="es-ES_tradnl" sz="1400" b="1" u="sng" dirty="0" smtClean="0">
                <a:solidFill>
                  <a:schemeClr val="tx1"/>
                </a:solidFill>
              </a:rPr>
              <a:t>7</a:t>
            </a:r>
            <a:r>
              <a:rPr lang="es-ES_tradnl" sz="1400" u="sng" dirty="0">
                <a:solidFill>
                  <a:schemeClr val="tx1"/>
                </a:solidFill>
              </a:rPr>
              <a:t> </a:t>
            </a:r>
            <a:endParaRPr lang="es-ES" sz="1400" u="sng" dirty="0">
              <a:solidFill>
                <a:schemeClr val="tx1"/>
              </a:solidFill>
            </a:endParaRPr>
          </a:p>
          <a:p>
            <a:pPr algn="l"/>
            <a:r>
              <a:rPr lang="es-ES_tradnl" sz="1400" b="1" dirty="0"/>
              <a:t>Alfonso Gallardo</a:t>
            </a:r>
            <a:endParaRPr lang="es-ES" sz="1400" b="1" dirty="0"/>
          </a:p>
          <a:p>
            <a:pPr algn="l"/>
            <a:r>
              <a:rPr lang="es-ES_tradnl" sz="1400" b="1" dirty="0"/>
              <a:t>Raúl Hervás</a:t>
            </a:r>
            <a:endParaRPr lang="es-ES" sz="1400" b="1" dirty="0"/>
          </a:p>
          <a:p>
            <a:pPr algn="l"/>
            <a:r>
              <a:rPr lang="es-ES_tradnl" sz="1400" b="1" dirty="0"/>
              <a:t>Carmen Reina</a:t>
            </a:r>
            <a:endParaRPr lang="es-ES" sz="1400" b="1" dirty="0"/>
          </a:p>
          <a:p>
            <a:pPr algn="l"/>
            <a:r>
              <a:rPr lang="es-ES_tradnl" sz="1400" b="1" dirty="0"/>
              <a:t>Walter Ronceros</a:t>
            </a:r>
            <a:endParaRPr lang="es-ES" sz="1400" b="1" dirty="0"/>
          </a:p>
          <a:p>
            <a:pPr algn="l"/>
            <a:r>
              <a:rPr lang="es-ES_tradnl" sz="1400" b="1" dirty="0"/>
              <a:t>Susana Vara</a:t>
            </a:r>
            <a:endParaRPr lang="es-ES" sz="1400" b="1"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988" y="6093296"/>
            <a:ext cx="58864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05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5396230" cy="4044315"/>
          </a:xfrm>
          <a:prstGeom prst="rect">
            <a:avLst/>
          </a:prstGeom>
          <a:noFill/>
          <a:ln>
            <a:solidFill>
              <a:schemeClr val="bg1">
                <a:lumMod val="85000"/>
              </a:schemeClr>
            </a:solidFill>
          </a:ln>
        </p:spPr>
      </p:pic>
      <p:sp>
        <p:nvSpPr>
          <p:cNvPr id="3"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smtClean="0"/>
              <a:t>Tecnologías:</a:t>
            </a:r>
            <a:endParaRPr lang="es-ES" dirty="0"/>
          </a:p>
        </p:txBody>
      </p:sp>
    </p:spTree>
    <p:extLst>
      <p:ext uri="{BB962C8B-B14F-4D97-AF65-F5344CB8AC3E}">
        <p14:creationId xmlns:p14="http://schemas.microsoft.com/office/powerpoint/2010/main" val="191200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4209023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smtClean="0"/>
              <a:t>Conclusiones y estudio posterior:</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 Marcador de contenido"/>
          <p:cNvSpPr txBox="1">
            <a:spLocks/>
          </p:cNvSpPr>
          <p:nvPr/>
        </p:nvSpPr>
        <p:spPr>
          <a:xfrm>
            <a:off x="143769" y="5169284"/>
            <a:ext cx="8242770" cy="15142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a:t>Estudio posterior:  </a:t>
            </a:r>
            <a:endParaRPr lang="es-ES" sz="1200" dirty="0"/>
          </a:p>
          <a:p>
            <a:r>
              <a:rPr lang="es-ES_tradnl" sz="1200" dirty="0"/>
              <a:t>A la vista de las conclusiones obtenidas en el trabajo, proponemos un estudio posterior sobre la composición del ICA. </a:t>
            </a:r>
            <a:endParaRPr lang="es-ES" sz="1200" dirty="0"/>
          </a:p>
          <a:p>
            <a:r>
              <a:rPr lang="es-ES_tradnl" sz="1200" dirty="0"/>
              <a:t>El ICA debería estar conformado de forma ponderada por todos los agentes contaminantes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endParaRPr lang="es-ES" sz="1200" dirty="0"/>
          </a:p>
        </p:txBody>
      </p:sp>
      <p:sp>
        <p:nvSpPr>
          <p:cNvPr id="24" name="2 Marcador de contenido"/>
          <p:cNvSpPr txBox="1">
            <a:spLocks/>
          </p:cNvSpPr>
          <p:nvPr/>
        </p:nvSpPr>
        <p:spPr>
          <a:xfrm>
            <a:off x="251520" y="836712"/>
            <a:ext cx="8242770" cy="432048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smtClean="0"/>
              <a:t>Conclusiones: </a:t>
            </a:r>
            <a:endParaRPr lang="es-ES" sz="1200" dirty="0"/>
          </a:p>
          <a:p>
            <a:pPr>
              <a:buFont typeface="Wingdings" panose="05000000000000000000" pitchFamily="2" charset="2"/>
              <a:buChar char="ü"/>
            </a:pPr>
            <a:r>
              <a:rPr lang="es-ES_tradnl" sz="1200" dirty="0" smtClean="0"/>
              <a:t>Las medidas </a:t>
            </a:r>
            <a:r>
              <a:rPr lang="es-ES_tradnl" sz="1200" dirty="0"/>
              <a:t>de distanciamiento social impulsadas por las autoridades han tenido un efecto enorme en los niveles de contaminación atmosférica en Madrid, una ciudad que lleva años registrando datos de calidad de aire muy pobres y que el año pasado fue denunciada por la Comisión Europea por incumplir sistemáticamente los límites de NO2 fijados por la normativa comunitaria, superior a los fijados para el límite de emisiones para grandes ciudades establecidos por La Directiva 2008/50/CE  en una media anual de 40 µg/m3, en línea con las recomendaciones de la Organización Mundial de la Salud.</a:t>
            </a:r>
            <a:endParaRPr lang="es-ES" sz="1200" dirty="0"/>
          </a:p>
          <a:p>
            <a:pPr>
              <a:buFont typeface="Wingdings" panose="05000000000000000000" pitchFamily="2" charset="2"/>
              <a:buChar char="ü"/>
            </a:pPr>
            <a:r>
              <a:rPr lang="es-ES_tradnl" sz="1200" dirty="0"/>
              <a:t>Pese a lo que pueda parecer a priori, las condiciones meteorológicas influyen mucho menos en la calidad del aire de lo que cabía esperar, no existiendo una fuerte relación entre ninguna de las magnitudes meteorológicas y las magnitudes de calidad del aire. </a:t>
            </a:r>
            <a:endParaRPr lang="es-ES" sz="1200" dirty="0"/>
          </a:p>
          <a:p>
            <a:pPr>
              <a:buFont typeface="Wingdings" panose="05000000000000000000" pitchFamily="2" charset="2"/>
              <a:buChar char="ü"/>
            </a:pPr>
            <a:r>
              <a:rPr lang="es-ES_tradnl" sz="1200" dirty="0" smtClean="0"/>
              <a:t>El  Índice de Calidad del Aire (ICA) </a:t>
            </a:r>
            <a:r>
              <a:rPr lang="es-ES_tradnl" sz="1200" dirty="0"/>
              <a:t>debería estar conformado de forma ponderada por todos los agentes contaminantes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r>
              <a:rPr lang="es-ES_tradnl" sz="1200" dirty="0" smtClean="0"/>
              <a:t>.</a:t>
            </a:r>
          </a:p>
          <a:p>
            <a:pPr>
              <a:buFont typeface="Wingdings" panose="05000000000000000000" pitchFamily="2" charset="2"/>
              <a:buChar char="ü"/>
            </a:pPr>
            <a:r>
              <a:rPr lang="es-ES_tradnl" sz="1200" dirty="0"/>
              <a:t>El análisis de las observaciones horarias de NO2 en Madrid, ​​indica una reducción promedio respectiva de 62%. Otro resultado destacado es que los valores pico máximos por hora también muestran reducciones significativas, con relaciones entre 1.2 y 1.7. La mejora en la calidad del aire ha ocurrido ampliamente, afectando tanto a los centros de las ciudades como a las áreas periféricas. </a:t>
            </a:r>
            <a:endParaRPr lang="es-ES_tradnl" sz="1200" dirty="0" smtClean="0"/>
          </a:p>
          <a:p>
            <a:pPr>
              <a:buFont typeface="Wingdings" panose="05000000000000000000" pitchFamily="2" charset="2"/>
              <a:buChar char="ü"/>
            </a:pPr>
            <a:r>
              <a:rPr lang="es-ES_tradnl" sz="1200" dirty="0"/>
              <a:t>El periodo de confinamiento ha demostrado por tanto que el confinamiento de la sociedad ha influido positivamente en la calidad del aire, siendo (como es lógico) la acción social el verdadero impulsor de la contaminación ambiental.  Y aunque se ha apreciado una  disminución de monóxido de carbono a partir de marzo aunque no es la magnitud más próxima a convertirse en ICA en ninguna de las mediciones.</a:t>
            </a:r>
            <a:endParaRPr lang="es-ES" sz="1200" dirty="0"/>
          </a:p>
          <a:p>
            <a:pPr>
              <a:buFont typeface="Wingdings" panose="05000000000000000000" pitchFamily="2" charset="2"/>
              <a:buChar char="ü"/>
            </a:pPr>
            <a:endParaRPr lang="es-ES" sz="1200" dirty="0"/>
          </a:p>
        </p:txBody>
      </p:sp>
    </p:spTree>
    <p:extLst>
      <p:ext uri="{BB962C8B-B14F-4D97-AF65-F5344CB8AC3E}">
        <p14:creationId xmlns:p14="http://schemas.microsoft.com/office/powerpoint/2010/main" val="190199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978575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0"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9144000" cy="399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96297"/>
            <a:ext cx="9144000" cy="28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4430962" y="868816"/>
            <a:ext cx="3234858" cy="584775"/>
          </a:xfrm>
          <a:prstGeom prst="rect">
            <a:avLst/>
          </a:prstGeom>
          <a:noFill/>
        </p:spPr>
        <p:txBody>
          <a:bodyPr wrap="square" rtlCol="0">
            <a:spAutoFit/>
          </a:bodyPr>
          <a:lstStyle/>
          <a:p>
            <a:r>
              <a:rPr lang="es-ES_tradnl" sz="2400" dirty="0" smtClean="0">
                <a:solidFill>
                  <a:schemeClr val="bg1"/>
                </a:solidFill>
              </a:rPr>
              <a:t>FEBRERO</a:t>
            </a:r>
            <a:r>
              <a:rPr lang="es-ES_tradnl" sz="2000" dirty="0" smtClean="0">
                <a:solidFill>
                  <a:schemeClr val="bg1"/>
                </a:solidFill>
              </a:rPr>
              <a:t> </a:t>
            </a:r>
            <a:r>
              <a:rPr lang="es-ES_tradnl" sz="3200" dirty="0" smtClean="0">
                <a:solidFill>
                  <a:schemeClr val="bg1"/>
                </a:solidFill>
              </a:rPr>
              <a:t>2020</a:t>
            </a:r>
            <a:endParaRPr lang="es-ES" sz="3200" dirty="0">
              <a:solidFill>
                <a:schemeClr val="bg1"/>
              </a:solidFill>
            </a:endParaRPr>
          </a:p>
        </p:txBody>
      </p:sp>
    </p:spTree>
    <p:extLst>
      <p:ext uri="{BB962C8B-B14F-4D97-AF65-F5344CB8AC3E}">
        <p14:creationId xmlns:p14="http://schemas.microsoft.com/office/powerpoint/2010/main" val="106894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617731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1"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smtClean="0"/>
              <a:t>Objetivos </a:t>
            </a:r>
            <a:r>
              <a:rPr lang="es-ES_tradnl" dirty="0"/>
              <a:t>y conclusión del análisis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smtClean="0">
                <a:latin typeface="+mj-lt"/>
              </a:rPr>
              <a:t>La </a:t>
            </a:r>
            <a:r>
              <a:rPr lang="es-ES_tradnl" sz="1600" dirty="0" smtClean="0">
                <a:latin typeface="+mj-lt"/>
              </a:rPr>
              <a:t>salud pública es uno de los objetivos principales de los Gobiernos. Esta puede verse mermada por altas tasas de contaminantes en el ambiente. Por ello, los Gobiernos han adecuado medidas necesarias para el control de la contaminación ambiental. </a:t>
            </a:r>
            <a:endParaRPr lang="es-ES_tradnl" sz="1400" dirty="0" smtClean="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255672" y="1573723"/>
            <a:ext cx="2807758" cy="126876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Predicción </a:t>
            </a:r>
            <a:r>
              <a:rPr lang="es-ES_tradnl" sz="1200" dirty="0" smtClean="0">
                <a:latin typeface="+mj-lt"/>
              </a:rPr>
              <a:t>de </a:t>
            </a:r>
            <a:r>
              <a:rPr lang="es-ES_tradnl" sz="1200" dirty="0">
                <a:latin typeface="+mj-lt"/>
              </a:rPr>
              <a:t>dicha contaminación a través de diferentes modelos predictivos y su comparación para identificar cual es el que mejor predice la contaminación atmosférica en Madrid. </a:t>
            </a:r>
            <a:endParaRPr lang="es-ES" sz="1200" dirty="0">
              <a:latin typeface="+mj-lt"/>
            </a:endParaRPr>
          </a:p>
          <a:p>
            <a:endParaRPr lang="es-ES_tradnl" sz="1200" dirty="0" smtClean="0">
              <a:latin typeface="+mj-lt"/>
              <a:cs typeface="Calibri" panose="020F0502020204030204" pitchFamily="34" charset="0"/>
            </a:endParaRPr>
          </a:p>
        </p:txBody>
      </p:sp>
      <p:sp>
        <p:nvSpPr>
          <p:cNvPr id="13" name="2 Marcador de contenido"/>
          <p:cNvSpPr txBox="1">
            <a:spLocks/>
          </p:cNvSpPr>
          <p:nvPr/>
        </p:nvSpPr>
        <p:spPr>
          <a:xfrm>
            <a:off x="3347864" y="1628800"/>
            <a:ext cx="3204356" cy="70181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Análisis de las magnitudes de contaminantes que generan el índice de calidad del aire ( ICA).</a:t>
            </a:r>
            <a:endParaRPr lang="es-ES_tradnl" sz="1200" dirty="0" smtClean="0">
              <a:latin typeface="+mj-lt"/>
            </a:endParaRPr>
          </a:p>
        </p:txBody>
      </p:sp>
      <p:sp>
        <p:nvSpPr>
          <p:cNvPr id="3" name="2 Rectángulo"/>
          <p:cNvSpPr/>
          <p:nvPr/>
        </p:nvSpPr>
        <p:spPr>
          <a:xfrm>
            <a:off x="179514" y="1628800"/>
            <a:ext cx="3031028" cy="646331"/>
          </a:xfrm>
          <a:prstGeom prst="rect">
            <a:avLst/>
          </a:prstGeom>
        </p:spPr>
        <p:txBody>
          <a:bodyPr wrap="square">
            <a:spAutoFit/>
          </a:bodyPr>
          <a:lstStyle/>
          <a:p>
            <a:pPr marL="285750" indent="-285750">
              <a:buFont typeface="Arial" panose="020B0604020202020204" pitchFamily="34" charset="0"/>
              <a:buChar char="•"/>
            </a:pPr>
            <a:r>
              <a:rPr lang="es-ES_tradnl" sz="1200" dirty="0" smtClean="0">
                <a:latin typeface="+mj-lt"/>
              </a:rPr>
              <a:t>Impacto  en la reducción de los niveles de la contaminación  en el confinamiento de la población durante el COVID-19</a:t>
            </a:r>
            <a:endParaRPr lang="es-ES_tradnl" sz="1200" dirty="0" smtClean="0">
              <a:latin typeface="+mj-lt"/>
              <a:cs typeface="Calibri" panose="020F0502020204030204" pitchFamily="34" charset="0"/>
            </a:endParaRPr>
          </a:p>
        </p:txBody>
      </p:sp>
      <p:grpSp>
        <p:nvGrpSpPr>
          <p:cNvPr id="9" name="8 Grupo"/>
          <p:cNvGrpSpPr/>
          <p:nvPr/>
        </p:nvGrpSpPr>
        <p:grpSpPr>
          <a:xfrm>
            <a:off x="20062" y="2535940"/>
            <a:ext cx="3183786" cy="4133420"/>
            <a:chOff x="20062" y="2535940"/>
            <a:chExt cx="3183786" cy="4133420"/>
          </a:xfrm>
        </p:grpSpPr>
        <p:pic>
          <p:nvPicPr>
            <p:cNvPr id="1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62" y="2535940"/>
              <a:ext cx="3183786" cy="140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062" y="3945492"/>
              <a:ext cx="3183786" cy="1422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267" y="5323572"/>
              <a:ext cx="3157581" cy="1345788"/>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
          <p:nvSpPr>
            <p:cNvPr id="20" name="2 Marcador de contenido"/>
            <p:cNvSpPr txBox="1">
              <a:spLocks/>
            </p:cNvSpPr>
            <p:nvPr/>
          </p:nvSpPr>
          <p:spPr>
            <a:xfrm>
              <a:off x="1142352" y="2649830"/>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smtClean="0">
                  <a:latin typeface="Calibri" panose="020F0502020204030204" pitchFamily="34" charset="0"/>
                  <a:cs typeface="Calibri" panose="020F0502020204030204" pitchFamily="34" charset="0"/>
                </a:rPr>
                <a:t>2018</a:t>
              </a:r>
            </a:p>
          </p:txBody>
        </p:sp>
        <p:sp>
          <p:nvSpPr>
            <p:cNvPr id="21" name="2 Marcador de contenido"/>
            <p:cNvSpPr txBox="1">
              <a:spLocks/>
            </p:cNvSpPr>
            <p:nvPr/>
          </p:nvSpPr>
          <p:spPr>
            <a:xfrm>
              <a:off x="1058311" y="3956293"/>
              <a:ext cx="660786" cy="29510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smtClean="0">
                  <a:latin typeface="Calibri" panose="020F0502020204030204" pitchFamily="34" charset="0"/>
                  <a:cs typeface="Calibri" panose="020F0502020204030204" pitchFamily="34" charset="0"/>
                </a:rPr>
                <a:t>2019</a:t>
              </a:r>
            </a:p>
          </p:txBody>
        </p:sp>
        <p:sp>
          <p:nvSpPr>
            <p:cNvPr id="22" name="2 Marcador de contenido"/>
            <p:cNvSpPr txBox="1">
              <a:spLocks/>
            </p:cNvSpPr>
            <p:nvPr/>
          </p:nvSpPr>
          <p:spPr>
            <a:xfrm>
              <a:off x="1194521" y="5378584"/>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smtClean="0">
                  <a:latin typeface="Calibri" panose="020F0502020204030204" pitchFamily="34" charset="0"/>
                  <a:cs typeface="Calibri" panose="020F0502020204030204" pitchFamily="34" charset="0"/>
                </a:rPr>
                <a:t>2020</a:t>
              </a:r>
            </a:p>
          </p:txBody>
        </p:sp>
      </p:grpSp>
      <p:sp>
        <p:nvSpPr>
          <p:cNvPr id="23" name="22 Elipse"/>
          <p:cNvSpPr/>
          <p:nvPr/>
        </p:nvSpPr>
        <p:spPr>
          <a:xfrm>
            <a:off x="1524914" y="6168046"/>
            <a:ext cx="1141358" cy="4906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Elipse"/>
          <p:cNvSpPr/>
          <p:nvPr/>
        </p:nvSpPr>
        <p:spPr>
          <a:xfrm>
            <a:off x="2776353" y="5975816"/>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Elipse"/>
          <p:cNvSpPr/>
          <p:nvPr/>
        </p:nvSpPr>
        <p:spPr>
          <a:xfrm>
            <a:off x="2666272" y="4656850"/>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Elipse"/>
          <p:cNvSpPr/>
          <p:nvPr/>
        </p:nvSpPr>
        <p:spPr>
          <a:xfrm>
            <a:off x="2667997" y="3160575"/>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9"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12" y="2377128"/>
            <a:ext cx="1903503" cy="134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779912" y="3830058"/>
            <a:ext cx="2016224" cy="2400657"/>
          </a:xfrm>
          <a:prstGeom prst="rect">
            <a:avLst/>
          </a:prstGeom>
        </p:spPr>
        <p:txBody>
          <a:bodyPr wrap="square">
            <a:spAutoFit/>
          </a:bodyPr>
          <a:lstStyle/>
          <a:p>
            <a:r>
              <a:rPr lang="es-ES_tradnl" sz="1000" dirty="0" smtClean="0">
                <a:latin typeface="Calibri" panose="020F0502020204030204" pitchFamily="34" charset="0"/>
                <a:cs typeface="Calibri" panose="020F0502020204030204" pitchFamily="34" charset="0"/>
              </a:rPr>
              <a:t>La calidad del aire a nivel mundial se mide mediante un índice denominado </a:t>
            </a:r>
            <a:r>
              <a:rPr lang="es-ES_tradnl" sz="1000" b="1" dirty="0" smtClean="0">
                <a:latin typeface="Calibri" panose="020F0502020204030204" pitchFamily="34" charset="0"/>
                <a:cs typeface="Calibri" panose="020F0502020204030204" pitchFamily="34" charset="0"/>
              </a:rPr>
              <a:t>AQI</a:t>
            </a:r>
            <a:r>
              <a:rPr lang="es-ES_tradnl" sz="1000" dirty="0" smtClean="0">
                <a:latin typeface="Calibri" panose="020F0502020204030204" pitchFamily="34" charset="0"/>
                <a:cs typeface="Calibri" panose="020F0502020204030204" pitchFamily="34" charset="0"/>
              </a:rPr>
              <a:t> (</a:t>
            </a:r>
            <a:r>
              <a:rPr lang="es-ES" sz="1000" dirty="0" smtClean="0">
                <a:latin typeface="Calibri" panose="020F0502020204030204" pitchFamily="34" charset="0"/>
                <a:cs typeface="Calibri" panose="020F0502020204030204" pitchFamily="34" charset="0"/>
              </a:rPr>
              <a:t>Air </a:t>
            </a:r>
            <a:r>
              <a:rPr lang="es-ES" sz="1000" dirty="0" err="1" smtClean="0">
                <a:latin typeface="Calibri" panose="020F0502020204030204" pitchFamily="34" charset="0"/>
                <a:cs typeface="Calibri" panose="020F0502020204030204" pitchFamily="34" charset="0"/>
              </a:rPr>
              <a:t>Quality</a:t>
            </a:r>
            <a:r>
              <a:rPr lang="es-ES" sz="1000" dirty="0" smtClean="0">
                <a:latin typeface="Calibri" panose="020F0502020204030204" pitchFamily="34" charset="0"/>
                <a:cs typeface="Calibri" panose="020F0502020204030204" pitchFamily="34" charset="0"/>
              </a:rPr>
              <a:t> </a:t>
            </a:r>
            <a:r>
              <a:rPr lang="es-ES" sz="1000" dirty="0" err="1" smtClean="0">
                <a:latin typeface="Calibri" panose="020F0502020204030204" pitchFamily="34" charset="0"/>
                <a:cs typeface="Calibri" panose="020F0502020204030204" pitchFamily="34" charset="0"/>
              </a:rPr>
              <a:t>Index</a:t>
            </a:r>
            <a:r>
              <a:rPr lang="es-ES" sz="1000" dirty="0" smtClean="0">
                <a:latin typeface="Calibri" panose="020F0502020204030204" pitchFamily="34" charset="0"/>
                <a:cs typeface="Calibri" panose="020F0502020204030204" pitchFamily="34" charset="0"/>
              </a:rPr>
              <a:t>) , en español es  </a:t>
            </a:r>
            <a:r>
              <a:rPr lang="es-ES" sz="1000" b="1" dirty="0" smtClean="0">
                <a:latin typeface="Calibri" panose="020F0502020204030204" pitchFamily="34" charset="0"/>
                <a:cs typeface="Calibri" panose="020F0502020204030204" pitchFamily="34" charset="0"/>
              </a:rPr>
              <a:t>ICA ( Índice de la Calidad del Aire)</a:t>
            </a:r>
            <a:r>
              <a:rPr lang="es-ES_tradnl" sz="1000" dirty="0" smtClean="0">
                <a:latin typeface="Calibri" panose="020F0502020204030204" pitchFamily="34" charset="0"/>
                <a:cs typeface="Calibri" panose="020F0502020204030204" pitchFamily="34" charset="0"/>
              </a:rPr>
              <a:t>.</a:t>
            </a:r>
          </a:p>
          <a:p>
            <a:endParaRPr lang="es-ES_tradnl" sz="1000" dirty="0" smtClean="0">
              <a:latin typeface="Calibri" panose="020F0502020204030204" pitchFamily="34" charset="0"/>
              <a:cs typeface="Calibri" panose="020F0502020204030204" pitchFamily="34" charset="0"/>
            </a:endParaRPr>
          </a:p>
          <a:p>
            <a:r>
              <a:rPr lang="es-ES_tradnl" sz="1000" dirty="0" smtClean="0">
                <a:latin typeface="Calibri" panose="020F0502020204030204" pitchFamily="34" charset="0"/>
                <a:cs typeface="Calibri" panose="020F0502020204030204" pitchFamily="34" charset="0"/>
              </a:rPr>
              <a:t> Este índice es el máximo de los valores equivalentes de 5 contaminantes: SO2 ( </a:t>
            </a:r>
            <a:r>
              <a:rPr lang="es-ES_tradnl" sz="1000" b="1" dirty="0" smtClean="0">
                <a:latin typeface="Calibri" panose="020F0502020204030204" pitchFamily="34" charset="0"/>
                <a:cs typeface="Calibri" panose="020F0502020204030204" pitchFamily="34" charset="0"/>
              </a:rPr>
              <a:t>Dióxido de </a:t>
            </a:r>
            <a:r>
              <a:rPr lang="es-ES_tradnl" sz="1000" b="1" dirty="0" err="1" smtClean="0">
                <a:latin typeface="Calibri" panose="020F0502020204030204" pitchFamily="34" charset="0"/>
                <a:cs typeface="Calibri" panose="020F0502020204030204" pitchFamily="34" charset="0"/>
              </a:rPr>
              <a:t>Azúfre</a:t>
            </a:r>
            <a:r>
              <a:rPr lang="es-ES_tradnl" sz="1000" dirty="0" smtClean="0">
                <a:latin typeface="Calibri" panose="020F0502020204030204" pitchFamily="34" charset="0"/>
                <a:cs typeface="Calibri" panose="020F0502020204030204" pitchFamily="34" charset="0"/>
              </a:rPr>
              <a:t>), NO2 (</a:t>
            </a:r>
            <a:r>
              <a:rPr lang="es-ES_tradnl" sz="1000" b="1" dirty="0" smtClean="0">
                <a:latin typeface="Calibri" panose="020F0502020204030204" pitchFamily="34" charset="0"/>
                <a:cs typeface="Calibri" panose="020F0502020204030204" pitchFamily="34" charset="0"/>
              </a:rPr>
              <a:t>Dióxido de Nitrógeno</a:t>
            </a:r>
            <a:r>
              <a:rPr lang="es-ES_tradnl" sz="1000" dirty="0" smtClean="0">
                <a:latin typeface="Calibri" panose="020F0502020204030204" pitchFamily="34" charset="0"/>
                <a:cs typeface="Calibri" panose="020F0502020204030204" pitchFamily="34" charset="0"/>
              </a:rPr>
              <a:t>), CO ( </a:t>
            </a:r>
            <a:r>
              <a:rPr lang="es-ES_tradnl" sz="1000" b="1" dirty="0" smtClean="0">
                <a:latin typeface="Calibri" panose="020F0502020204030204" pitchFamily="34" charset="0"/>
                <a:cs typeface="Calibri" panose="020F0502020204030204" pitchFamily="34" charset="0"/>
              </a:rPr>
              <a:t>Monóxido de Carbono</a:t>
            </a:r>
            <a:r>
              <a:rPr lang="es-ES_tradnl" sz="1000" dirty="0" smtClean="0">
                <a:latin typeface="Calibri" panose="020F0502020204030204" pitchFamily="34" charset="0"/>
                <a:cs typeface="Calibri" panose="020F0502020204030204" pitchFamily="34" charset="0"/>
              </a:rPr>
              <a:t>) ,  O3(</a:t>
            </a:r>
            <a:r>
              <a:rPr lang="es-ES_tradnl" sz="1000" b="1" dirty="0" smtClean="0">
                <a:latin typeface="Calibri" panose="020F0502020204030204" pitchFamily="34" charset="0"/>
                <a:cs typeface="Calibri" panose="020F0502020204030204" pitchFamily="34" charset="0"/>
              </a:rPr>
              <a:t>Ozono</a:t>
            </a:r>
            <a:r>
              <a:rPr lang="es-ES_tradnl" sz="1000" dirty="0" smtClean="0">
                <a:latin typeface="Calibri" panose="020F0502020204030204" pitchFamily="34" charset="0"/>
                <a:cs typeface="Calibri" panose="020F0502020204030204" pitchFamily="34" charset="0"/>
              </a:rPr>
              <a:t>), PM10 y  PM25 (</a:t>
            </a:r>
            <a:r>
              <a:rPr lang="es-ES_tradnl" sz="1000" b="1" dirty="0" smtClean="0">
                <a:latin typeface="Calibri" panose="020F0502020204030204" pitchFamily="34" charset="0"/>
                <a:cs typeface="Calibri" panose="020F0502020204030204" pitchFamily="34" charset="0"/>
              </a:rPr>
              <a:t>partículas)</a:t>
            </a:r>
            <a:r>
              <a:rPr lang="es-ES_tradnl" sz="1000" dirty="0" smtClean="0">
                <a:latin typeface="Calibri" panose="020F0502020204030204" pitchFamily="34" charset="0"/>
                <a:cs typeface="Calibri" panose="020F0502020204030204" pitchFamily="34" charset="0"/>
              </a:rPr>
              <a:t> en todas las estaciones de medida de un municipio o región.</a:t>
            </a:r>
            <a:endParaRPr lang="es-ES_tradnl" sz="1000" dirty="0" smtClean="0">
              <a:latin typeface="Calibri" panose="020F0502020204030204" pitchFamily="34" charset="0"/>
              <a:cs typeface="Calibri" panose="020F0502020204030204" pitchFamily="34" charset="0"/>
            </a:endParaRPr>
          </a:p>
        </p:txBody>
      </p:sp>
      <p:pic>
        <p:nvPicPr>
          <p:cNvPr id="512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168" y="3050456"/>
            <a:ext cx="2894074" cy="737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4 Marcador de contenido"/>
          <p:cNvPicPr>
            <a:picLocks/>
          </p:cNvPicPr>
          <p:nvPr/>
        </p:nvPicPr>
        <p:blipFill>
          <a:blip r:embed="rId14"/>
          <a:stretch>
            <a:fillRect/>
          </a:stretch>
        </p:blipFill>
        <p:spPr>
          <a:xfrm>
            <a:off x="6285558" y="3983192"/>
            <a:ext cx="2692684" cy="2141594"/>
          </a:xfrm>
          <a:prstGeom prst="rect">
            <a:avLst/>
          </a:prstGeom>
        </p:spPr>
      </p:pic>
    </p:spTree>
    <p:extLst>
      <p:ext uri="{BB962C8B-B14F-4D97-AF65-F5344CB8AC3E}">
        <p14:creationId xmlns:p14="http://schemas.microsoft.com/office/powerpoint/2010/main" val="16940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23" grpId="0" animBg="1"/>
      <p:bldP spid="24" grpId="0" animBg="1"/>
      <p:bldP spid="27" grpId="0" animBg="1"/>
      <p:bldP spid="28"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211615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0"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smtClean="0"/>
              <a:t>Fuentes de datos: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smtClean="0">
                <a:latin typeface="Calibri" panose="020F0502020204030204" pitchFamily="34" charset="0"/>
                <a:cs typeface="Calibri" panose="020F0502020204030204" pitchFamily="34" charset="0"/>
              </a:rPr>
              <a:t>Datos tanto </a:t>
            </a:r>
            <a:r>
              <a:rPr lang="es-ES_tradnl" sz="1600" dirty="0">
                <a:latin typeface="Calibri" panose="020F0502020204030204" pitchFamily="34" charset="0"/>
                <a:cs typeface="Calibri" panose="020F0502020204030204" pitchFamily="34" charset="0"/>
              </a:rPr>
              <a:t>de contaminantes como </a:t>
            </a:r>
            <a:r>
              <a:rPr lang="es-ES_tradnl" sz="1600" dirty="0" err="1">
                <a:latin typeface="Calibri" panose="020F0502020204030204" pitchFamily="34" charset="0"/>
                <a:cs typeface="Calibri" panose="020F0502020204030204" pitchFamily="34" charset="0"/>
              </a:rPr>
              <a:t>metereológicos</a:t>
            </a:r>
            <a:r>
              <a:rPr lang="es-ES_tradnl" sz="1600" dirty="0">
                <a:latin typeface="Calibri" panose="020F0502020204030204" pitchFamily="34" charset="0"/>
                <a:cs typeface="Calibri" panose="020F0502020204030204" pitchFamily="34" charset="0"/>
              </a:rPr>
              <a:t> de los portales de datos abiertos de la comunidad de Madrid y del ayuntamiento de Madrid</a:t>
            </a:r>
            <a:r>
              <a:rPr lang="es-ES_tradnl" sz="1600" dirty="0" smtClean="0">
                <a:latin typeface="+mj-lt"/>
              </a:rPr>
              <a:t>. </a:t>
            </a:r>
            <a:endParaRPr lang="es-ES_tradnl" sz="1400" dirty="0" smtClean="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336242" y="1412776"/>
            <a:ext cx="2807758" cy="359519"/>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Estaciones de medida: </a:t>
            </a:r>
            <a:endParaRPr lang="es-ES" sz="1200" dirty="0">
              <a:latin typeface="+mj-lt"/>
            </a:endParaRPr>
          </a:p>
          <a:p>
            <a:endParaRPr lang="es-ES_tradnl" sz="1200" dirty="0" smtClean="0">
              <a:latin typeface="+mj-lt"/>
              <a:cs typeface="Calibri" panose="020F0502020204030204" pitchFamily="34" charset="0"/>
            </a:endParaRPr>
          </a:p>
        </p:txBody>
      </p:sp>
      <p:sp>
        <p:nvSpPr>
          <p:cNvPr id="13" name="2 Marcador de contenido"/>
          <p:cNvSpPr txBox="1">
            <a:spLocks/>
          </p:cNvSpPr>
          <p:nvPr/>
        </p:nvSpPr>
        <p:spPr>
          <a:xfrm>
            <a:off x="2227204" y="1412776"/>
            <a:ext cx="3064875" cy="35090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Formato de los </a:t>
            </a:r>
            <a:r>
              <a:rPr lang="es-ES_tradnl" sz="1200" dirty="0" err="1" smtClean="0">
                <a:latin typeface="+mj-lt"/>
              </a:rPr>
              <a:t>dataset</a:t>
            </a:r>
            <a:r>
              <a:rPr lang="es-ES_tradnl" sz="1200" dirty="0" smtClean="0">
                <a:latin typeface="+mj-lt"/>
              </a:rPr>
              <a:t>:  </a:t>
            </a:r>
            <a:endParaRPr lang="es-ES_tradnl" sz="1200" dirty="0" smtClean="0">
              <a:latin typeface="+mj-lt"/>
            </a:endParaRPr>
          </a:p>
        </p:txBody>
      </p:sp>
      <p:sp>
        <p:nvSpPr>
          <p:cNvPr id="3" name="2 Rectángulo"/>
          <p:cNvSpPr/>
          <p:nvPr/>
        </p:nvSpPr>
        <p:spPr>
          <a:xfrm>
            <a:off x="47980" y="1412776"/>
            <a:ext cx="1919248" cy="461665"/>
          </a:xfrm>
          <a:prstGeom prst="rect">
            <a:avLst/>
          </a:prstGeom>
        </p:spPr>
        <p:txBody>
          <a:bodyPr wrap="square">
            <a:spAutoFit/>
          </a:bodyPr>
          <a:lstStyle/>
          <a:p>
            <a:pPr marL="285750" indent="-285750">
              <a:buFont typeface="Arial" panose="020B0604020202020204" pitchFamily="34" charset="0"/>
              <a:buChar char="•"/>
            </a:pPr>
            <a:r>
              <a:rPr lang="es-ES_tradnl" sz="1200" dirty="0" smtClean="0">
                <a:latin typeface="+mj-lt"/>
              </a:rPr>
              <a:t>Datos calidad del aire y </a:t>
            </a:r>
            <a:r>
              <a:rPr lang="es-ES_tradnl" sz="1200" dirty="0" err="1" smtClean="0">
                <a:latin typeface="+mj-lt"/>
              </a:rPr>
              <a:t>metereologicos</a:t>
            </a:r>
            <a:r>
              <a:rPr lang="es-ES_tradnl" sz="1200" dirty="0" smtClean="0">
                <a:latin typeface="+mj-lt"/>
              </a:rPr>
              <a:t>:</a:t>
            </a:r>
            <a:endParaRPr lang="es-ES_tradnl" sz="1200" dirty="0" smtClean="0">
              <a:latin typeface="+mj-lt"/>
              <a:cs typeface="Calibri" panose="020F0502020204030204" pitchFamily="34" charset="0"/>
            </a:endParaRPr>
          </a:p>
        </p:txBody>
      </p:sp>
      <p:pic>
        <p:nvPicPr>
          <p:cNvPr id="25"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512" y="3212976"/>
            <a:ext cx="1787716" cy="97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6994" y="2025797"/>
            <a:ext cx="1780234" cy="97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3266" y="5627602"/>
            <a:ext cx="1733962" cy="115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3266" y="4455378"/>
            <a:ext cx="1733962" cy="106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32 Imagen"/>
          <p:cNvPicPr/>
          <p:nvPr/>
        </p:nvPicPr>
        <p:blipFill>
          <a:blip r:embed="rId13"/>
          <a:stretch>
            <a:fillRect/>
          </a:stretch>
        </p:blipFill>
        <p:spPr>
          <a:xfrm>
            <a:off x="2411760" y="1874440"/>
            <a:ext cx="3528392" cy="690463"/>
          </a:xfrm>
          <a:prstGeom prst="rect">
            <a:avLst/>
          </a:prstGeom>
        </p:spPr>
      </p:pic>
      <p:pic>
        <p:nvPicPr>
          <p:cNvPr id="34" name="33 Imagen"/>
          <p:cNvPicPr/>
          <p:nvPr/>
        </p:nvPicPr>
        <p:blipFill>
          <a:blip r:embed="rId14"/>
          <a:stretch>
            <a:fillRect/>
          </a:stretch>
        </p:blipFill>
        <p:spPr>
          <a:xfrm>
            <a:off x="2316580" y="3429000"/>
            <a:ext cx="3698692" cy="1449064"/>
          </a:xfrm>
          <a:prstGeom prst="rect">
            <a:avLst/>
          </a:prstGeom>
        </p:spPr>
      </p:pic>
      <p:sp>
        <p:nvSpPr>
          <p:cNvPr id="35" name="2 Marcador de contenido"/>
          <p:cNvSpPr txBox="1">
            <a:spLocks/>
          </p:cNvSpPr>
          <p:nvPr/>
        </p:nvSpPr>
        <p:spPr>
          <a:xfrm>
            <a:off x="2483768" y="2708920"/>
            <a:ext cx="3064875" cy="67951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Magnitudes de contaminantes con sus factores de conversión para calcular el ICA </a:t>
            </a:r>
            <a:r>
              <a:rPr lang="es-ES_tradnl" sz="1200" b="1" dirty="0" smtClean="0">
                <a:latin typeface="+mj-lt"/>
              </a:rPr>
              <a:t>( Índice de Calidad del Aire)</a:t>
            </a:r>
            <a:r>
              <a:rPr lang="es-ES_tradnl" sz="1200" dirty="0" smtClean="0">
                <a:latin typeface="+mj-lt"/>
              </a:rPr>
              <a:t> Parcial:  </a:t>
            </a:r>
            <a:endParaRPr lang="es-ES_tradnl" sz="1200" dirty="0" smtClean="0">
              <a:latin typeface="+mj-lt"/>
            </a:endParaRPr>
          </a:p>
        </p:txBody>
      </p:sp>
      <p:sp>
        <p:nvSpPr>
          <p:cNvPr id="36" name="2 Marcador de contenido"/>
          <p:cNvSpPr txBox="1">
            <a:spLocks/>
          </p:cNvSpPr>
          <p:nvPr/>
        </p:nvSpPr>
        <p:spPr>
          <a:xfrm>
            <a:off x="2496716" y="5022574"/>
            <a:ext cx="3064875" cy="33975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Magnitudes </a:t>
            </a:r>
            <a:r>
              <a:rPr lang="es-ES_tradnl" sz="1200" dirty="0" err="1" smtClean="0">
                <a:latin typeface="+mj-lt"/>
              </a:rPr>
              <a:t>metereologicas</a:t>
            </a:r>
            <a:r>
              <a:rPr lang="es-ES_tradnl" sz="1200" dirty="0" smtClean="0">
                <a:latin typeface="+mj-lt"/>
              </a:rPr>
              <a:t>:</a:t>
            </a:r>
            <a:endParaRPr lang="es-ES_tradnl" sz="1200" dirty="0" smtClean="0">
              <a:latin typeface="+mj-lt"/>
            </a:endParaRPr>
          </a:p>
        </p:txBody>
      </p:sp>
      <p:pic>
        <p:nvPicPr>
          <p:cNvPr id="38" name="37 Imagen"/>
          <p:cNvPicPr/>
          <p:nvPr/>
        </p:nvPicPr>
        <p:blipFill>
          <a:blip r:embed="rId15"/>
          <a:stretch>
            <a:fillRect/>
          </a:stretch>
        </p:blipFill>
        <p:spPr>
          <a:xfrm>
            <a:off x="2316580" y="5419836"/>
            <a:ext cx="3309433" cy="998662"/>
          </a:xfrm>
          <a:prstGeom prst="rect">
            <a:avLst/>
          </a:prstGeom>
        </p:spPr>
      </p:pic>
      <p:pic>
        <p:nvPicPr>
          <p:cNvPr id="39" name="38 Imagen"/>
          <p:cNvPicPr/>
          <p:nvPr/>
        </p:nvPicPr>
        <p:blipFill>
          <a:blip r:embed="rId16"/>
          <a:stretch>
            <a:fillRect/>
          </a:stretch>
        </p:blipFill>
        <p:spPr>
          <a:xfrm>
            <a:off x="6732240" y="3609683"/>
            <a:ext cx="1224136" cy="2783304"/>
          </a:xfrm>
          <a:prstGeom prst="rect">
            <a:avLst/>
          </a:prstGeom>
        </p:spPr>
      </p:pic>
      <p:pic>
        <p:nvPicPr>
          <p:cNvPr id="40" name="2 Imagen"/>
          <p:cNvPicPr/>
          <p:nvPr/>
        </p:nvPicPr>
        <p:blipFill>
          <a:blip r:embed="rId17"/>
          <a:stretch>
            <a:fillRect/>
          </a:stretch>
        </p:blipFill>
        <p:spPr>
          <a:xfrm>
            <a:off x="6688569" y="1736150"/>
            <a:ext cx="1915879" cy="1908874"/>
          </a:xfrm>
          <a:prstGeom prst="rect">
            <a:avLst/>
          </a:prstGeom>
        </p:spPr>
      </p:pic>
    </p:spTree>
    <p:extLst>
      <p:ext uri="{BB962C8B-B14F-4D97-AF65-F5344CB8AC3E}">
        <p14:creationId xmlns:p14="http://schemas.microsoft.com/office/powerpoint/2010/main" val="24496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smtClean="0"/>
              <a:t>Desarrollo del proyecto:</a:t>
            </a:r>
            <a:endParaRPr lang="es-ES" dirty="0"/>
          </a:p>
        </p:txBody>
      </p:sp>
      <p:sp>
        <p:nvSpPr>
          <p:cNvPr id="8" name="2 Marcador de contenido"/>
          <p:cNvSpPr txBox="1">
            <a:spLocks/>
          </p:cNvSpPr>
          <p:nvPr/>
        </p:nvSpPr>
        <p:spPr>
          <a:xfrm>
            <a:off x="143453" y="764704"/>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Coordinación del equipo mediante </a:t>
            </a:r>
            <a:r>
              <a:rPr lang="es-ES_tradnl" sz="1200" dirty="0" err="1" smtClean="0">
                <a:latin typeface="+mj-lt"/>
              </a:rPr>
              <a:t>Trello</a:t>
            </a:r>
            <a:r>
              <a:rPr lang="es-ES_tradnl" sz="1200" dirty="0" smtClean="0">
                <a:latin typeface="+mj-lt"/>
              </a:rPr>
              <a:t> y </a:t>
            </a:r>
            <a:r>
              <a:rPr lang="es-ES_tradnl" sz="1200" dirty="0" err="1" smtClean="0">
                <a:latin typeface="+mj-lt"/>
              </a:rPr>
              <a:t>Github</a:t>
            </a:r>
            <a:r>
              <a:rPr lang="es-ES_tradnl" sz="1200" dirty="0" smtClean="0">
                <a:latin typeface="+mj-lt"/>
              </a:rPr>
              <a:t>:  </a:t>
            </a:r>
            <a:endParaRPr lang="es-ES_tradnl" sz="1200" dirty="0" smtClean="0">
              <a:latin typeface="+mj-lt"/>
            </a:endParaRPr>
          </a:p>
        </p:txBody>
      </p:sp>
      <p:sp>
        <p:nvSpPr>
          <p:cNvPr id="12" name="2 Marcador de contenido"/>
          <p:cNvSpPr txBox="1">
            <a:spLocks/>
          </p:cNvSpPr>
          <p:nvPr/>
        </p:nvSpPr>
        <p:spPr>
          <a:xfrm>
            <a:off x="242473" y="3236218"/>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Siguiendo los pasos de la metodología CRIP-DM:</a:t>
            </a:r>
            <a:endParaRPr lang="es-ES_tradnl" sz="1200" dirty="0" smtClean="0">
              <a:latin typeface="+mj-lt"/>
            </a:endParaRPr>
          </a:p>
        </p:txBody>
      </p:sp>
      <p:pic>
        <p:nvPicPr>
          <p:cNvPr id="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3645023"/>
            <a:ext cx="5732282" cy="272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9 Grupo"/>
          <p:cNvGrpSpPr/>
          <p:nvPr/>
        </p:nvGrpSpPr>
        <p:grpSpPr>
          <a:xfrm>
            <a:off x="4427984" y="799082"/>
            <a:ext cx="4104456" cy="2197870"/>
            <a:chOff x="4427984" y="799082"/>
            <a:chExt cx="4104456" cy="2197870"/>
          </a:xfrm>
        </p:grpSpPr>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799082"/>
              <a:ext cx="4104456" cy="21978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182" y="888529"/>
              <a:ext cx="13620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10 Grupo"/>
          <p:cNvGrpSpPr/>
          <p:nvPr/>
        </p:nvGrpSpPr>
        <p:grpSpPr>
          <a:xfrm>
            <a:off x="407272" y="1196752"/>
            <a:ext cx="3876696" cy="1800200"/>
            <a:chOff x="407272" y="1196752"/>
            <a:chExt cx="3876696" cy="1800200"/>
          </a:xfrm>
        </p:grpSpPr>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72" y="1196752"/>
              <a:ext cx="387669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668" y="2596158"/>
              <a:ext cx="876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5" name="14 Tabla"/>
          <p:cNvGraphicFramePr>
            <a:graphicFrameLocks noGrp="1"/>
          </p:cNvGraphicFramePr>
          <p:nvPr>
            <p:extLst>
              <p:ext uri="{D42A27DB-BD31-4B8C-83A1-F6EECF244321}">
                <p14:modId xmlns:p14="http://schemas.microsoft.com/office/powerpoint/2010/main" val="3121412714"/>
              </p:ext>
            </p:extLst>
          </p:nvPr>
        </p:nvGraphicFramePr>
        <p:xfrm>
          <a:off x="6156176" y="3933057"/>
          <a:ext cx="2736304" cy="1292366"/>
        </p:xfrm>
        <a:graphic>
          <a:graphicData uri="http://schemas.openxmlformats.org/drawingml/2006/table">
            <a:tbl>
              <a:tblPr firstRow="1" firstCol="1" bandRow="1">
                <a:tableStyleId>{5C22544A-7EE6-4342-B048-85BDC9FD1C3A}</a:tableStyleId>
              </a:tblPr>
              <a:tblGrid>
                <a:gridCol w="1368152"/>
                <a:gridCol w="1368152"/>
              </a:tblGrid>
              <a:tr h="109571">
                <a:tc>
                  <a:txBody>
                    <a:bodyPr/>
                    <a:lstStyle/>
                    <a:p>
                      <a:pPr algn="ctr">
                        <a:lnSpc>
                          <a:spcPts val="1425"/>
                        </a:lnSpc>
                        <a:spcAft>
                          <a:spcPts val="0"/>
                        </a:spcAft>
                      </a:pPr>
                      <a:r>
                        <a:rPr lang="es-ES_tradnl" sz="1000">
                          <a:effectLst/>
                        </a:rPr>
                        <a:t>Nombre</a:t>
                      </a:r>
                      <a:endParaRPr lang="es-ES" sz="1000">
                        <a:effectLst/>
                        <a:latin typeface="Century Gothic"/>
                        <a:ea typeface="メイリオ"/>
                        <a:cs typeface="Times New Roman"/>
                      </a:endParaRPr>
                    </a:p>
                  </a:txBody>
                  <a:tcPr marL="68580" marR="68580" marT="0" marB="0"/>
                </a:tc>
                <a:tc>
                  <a:txBody>
                    <a:bodyPr/>
                    <a:lstStyle/>
                    <a:p>
                      <a:pPr algn="ctr">
                        <a:lnSpc>
                          <a:spcPts val="1425"/>
                        </a:lnSpc>
                        <a:spcAft>
                          <a:spcPts val="0"/>
                        </a:spcAft>
                      </a:pPr>
                      <a:r>
                        <a:rPr lang="es-ES_tradnl" sz="1000">
                          <a:effectLst/>
                        </a:rPr>
                        <a:t>Rol</a:t>
                      </a:r>
                      <a:endParaRPr lang="es-ES" sz="1000">
                        <a:effectLst/>
                        <a:latin typeface="Century Gothic"/>
                        <a:ea typeface="メイリオ"/>
                        <a:cs typeface="Times New Roman"/>
                      </a:endParaRPr>
                    </a:p>
                  </a:txBody>
                  <a:tcPr marL="68580" marR="68580" marT="0" marB="0"/>
                </a:tc>
              </a:tr>
              <a:tr h="216474">
                <a:tc>
                  <a:txBody>
                    <a:bodyPr/>
                    <a:lstStyle/>
                    <a:p>
                      <a:pPr algn="just">
                        <a:lnSpc>
                          <a:spcPts val="1425"/>
                        </a:lnSpc>
                        <a:spcAft>
                          <a:spcPts val="0"/>
                        </a:spcAft>
                      </a:pPr>
                      <a:r>
                        <a:rPr lang="es-ES_tradnl" sz="1000">
                          <a:effectLst/>
                        </a:rPr>
                        <a:t>Susana Vara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tr>
              <a:tr h="227206">
                <a:tc>
                  <a:txBody>
                    <a:bodyPr/>
                    <a:lstStyle/>
                    <a:p>
                      <a:pPr algn="just">
                        <a:lnSpc>
                          <a:spcPts val="1425"/>
                        </a:lnSpc>
                        <a:spcAft>
                          <a:spcPts val="0"/>
                        </a:spcAft>
                      </a:pPr>
                      <a:r>
                        <a:rPr lang="es-ES_tradnl" sz="1000">
                          <a:effectLst/>
                        </a:rPr>
                        <a:t>Carmen Reina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negocio</a:t>
                      </a:r>
                      <a:endParaRPr lang="es-ES" sz="1000">
                        <a:effectLst/>
                        <a:latin typeface="Century Gothic"/>
                        <a:ea typeface="メイリオ"/>
                        <a:cs typeface="Times New Roman"/>
                      </a:endParaRPr>
                    </a:p>
                  </a:txBody>
                  <a:tcPr marL="68580" marR="68580" marT="0" marB="0"/>
                </a:tc>
              </a:tr>
              <a:tr h="227206">
                <a:tc>
                  <a:txBody>
                    <a:bodyPr/>
                    <a:lstStyle/>
                    <a:p>
                      <a:pPr algn="just">
                        <a:lnSpc>
                          <a:spcPts val="1425"/>
                        </a:lnSpc>
                        <a:spcAft>
                          <a:spcPts val="0"/>
                        </a:spcAft>
                      </a:pPr>
                      <a:r>
                        <a:rPr lang="es-ES_tradnl" sz="1000">
                          <a:effectLst/>
                        </a:rPr>
                        <a:t>Alfonso Gallardo</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Científico de datos</a:t>
                      </a:r>
                      <a:endParaRPr lang="es-ES" sz="1000">
                        <a:effectLst/>
                        <a:latin typeface="Century Gothic"/>
                        <a:ea typeface="メイリオ"/>
                        <a:cs typeface="Times New Roman"/>
                      </a:endParaRPr>
                    </a:p>
                  </a:txBody>
                  <a:tcPr marL="68580" marR="68580" marT="0" marB="0"/>
                </a:tc>
              </a:tr>
              <a:tr h="216474">
                <a:tc>
                  <a:txBody>
                    <a:bodyPr/>
                    <a:lstStyle/>
                    <a:p>
                      <a:pPr algn="just">
                        <a:lnSpc>
                          <a:spcPts val="1425"/>
                        </a:lnSpc>
                        <a:spcAft>
                          <a:spcPts val="0"/>
                        </a:spcAft>
                      </a:pPr>
                      <a:r>
                        <a:rPr lang="es-ES_tradnl" sz="1000">
                          <a:effectLst/>
                        </a:rPr>
                        <a:t>Raúl Hervás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tr>
              <a:tr h="227206">
                <a:tc>
                  <a:txBody>
                    <a:bodyPr/>
                    <a:lstStyle/>
                    <a:p>
                      <a:pPr algn="just">
                        <a:lnSpc>
                          <a:spcPts val="1425"/>
                        </a:lnSpc>
                        <a:spcAft>
                          <a:spcPts val="0"/>
                        </a:spcAft>
                      </a:pPr>
                      <a:r>
                        <a:rPr lang="es-ES_tradnl" sz="1000">
                          <a:effectLst/>
                        </a:rPr>
                        <a:t>Walter Ronceros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dirty="0">
                          <a:effectLst/>
                        </a:rPr>
                        <a:t>Arquitecto de datos</a:t>
                      </a:r>
                      <a:endParaRPr lang="es-ES" sz="1000" dirty="0">
                        <a:effectLst/>
                        <a:latin typeface="Century Gothic"/>
                        <a:ea typeface="メイリオ"/>
                        <a:cs typeface="Times New Roman"/>
                      </a:endParaRPr>
                    </a:p>
                  </a:txBody>
                  <a:tcPr marL="68580" marR="68580" marT="0" marB="0"/>
                </a:tc>
              </a:tr>
            </a:tbl>
          </a:graphicData>
        </a:graphic>
      </p:graphicFrame>
      <p:sp>
        <p:nvSpPr>
          <p:cNvPr id="20" name="2 Marcador de contenido"/>
          <p:cNvSpPr txBox="1">
            <a:spLocks/>
          </p:cNvSpPr>
          <p:nvPr/>
        </p:nvSpPr>
        <p:spPr>
          <a:xfrm>
            <a:off x="6480212" y="3236218"/>
            <a:ext cx="2268252"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Roles dentro del equipo:</a:t>
            </a:r>
            <a:endParaRPr lang="es-ES_tradnl" sz="1200" dirty="0" smtClean="0">
              <a:latin typeface="+mj-lt"/>
            </a:endParaRPr>
          </a:p>
        </p:txBody>
      </p:sp>
    </p:spTree>
    <p:extLst>
      <p:ext uri="{BB962C8B-B14F-4D97-AF65-F5344CB8AC3E}">
        <p14:creationId xmlns:p14="http://schemas.microsoft.com/office/powerpoint/2010/main" val="34795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492349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8"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5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smtClean="0"/>
              <a:t>Desarrollo del proyecto. Punto 3 metodología CRISP-DM:</a:t>
            </a:r>
            <a:endParaRPr lang="es-ES" dirty="0"/>
          </a:p>
        </p:txBody>
      </p:sp>
      <p:sp>
        <p:nvSpPr>
          <p:cNvPr id="8" name="2 Marcador de contenido"/>
          <p:cNvSpPr txBox="1">
            <a:spLocks/>
          </p:cNvSpPr>
          <p:nvPr/>
        </p:nvSpPr>
        <p:spPr>
          <a:xfrm>
            <a:off x="143453" y="764704"/>
            <a:ext cx="5355523"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Preparación de los </a:t>
            </a:r>
            <a:r>
              <a:rPr lang="es-ES_tradnl" sz="1200" dirty="0" err="1" smtClean="0">
                <a:latin typeface="+mj-lt"/>
              </a:rPr>
              <a:t>dataset</a:t>
            </a:r>
            <a:r>
              <a:rPr lang="es-ES_tradnl" sz="1200" dirty="0" smtClean="0">
                <a:latin typeface="+mj-lt"/>
              </a:rPr>
              <a:t>  con </a:t>
            </a:r>
            <a:r>
              <a:rPr lang="es-ES_tradnl" sz="1200" b="1" dirty="0" err="1" smtClean="0">
                <a:latin typeface="+mj-lt"/>
              </a:rPr>
              <a:t>phyton</a:t>
            </a:r>
            <a:r>
              <a:rPr lang="es-ES_tradnl" sz="1200" dirty="0" smtClean="0">
                <a:latin typeface="+mj-lt"/>
              </a:rPr>
              <a:t>:  </a:t>
            </a:r>
            <a:endParaRPr lang="es-ES_tradnl" sz="1200" dirty="0" smtClean="0">
              <a:latin typeface="+mj-lt"/>
            </a:endParaRPr>
          </a:p>
        </p:txBody>
      </p:sp>
      <p:grpSp>
        <p:nvGrpSpPr>
          <p:cNvPr id="3" name="2 Grupo"/>
          <p:cNvGrpSpPr/>
          <p:nvPr/>
        </p:nvGrpSpPr>
        <p:grpSpPr>
          <a:xfrm>
            <a:off x="3635896" y="1196752"/>
            <a:ext cx="5324222" cy="2589530"/>
            <a:chOff x="3563888" y="1268760"/>
            <a:chExt cx="5396230" cy="2589530"/>
          </a:xfrm>
        </p:grpSpPr>
        <p:pic>
          <p:nvPicPr>
            <p:cNvPr id="14" name="13 Imagen"/>
            <p:cNvPicPr/>
            <p:nvPr/>
          </p:nvPicPr>
          <p:blipFill>
            <a:blip r:embed="rId7"/>
            <a:stretch>
              <a:fillRect/>
            </a:stretch>
          </p:blipFill>
          <p:spPr>
            <a:xfrm>
              <a:off x="3563888" y="1268760"/>
              <a:ext cx="5396230" cy="2589530"/>
            </a:xfrm>
            <a:prstGeom prst="rect">
              <a:avLst/>
            </a:prstGeom>
          </p:spPr>
        </p:pic>
        <p:pic>
          <p:nvPicPr>
            <p:cNvPr id="81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72400" y="1366850"/>
              <a:ext cx="471539" cy="45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2 Marcador de contenido"/>
          <p:cNvSpPr txBox="1">
            <a:spLocks/>
          </p:cNvSpPr>
          <p:nvPr/>
        </p:nvSpPr>
        <p:spPr>
          <a:xfrm>
            <a:off x="179511" y="1196752"/>
            <a:ext cx="3168351"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Los datos originales hay que tratarlos para calcular el valor del Índice de calidad del aire ( ICA) de cada contaminante en cada estación de medida.</a:t>
            </a:r>
            <a:endParaRPr lang="es-ES" sz="1200" dirty="0">
              <a:latin typeface="+mj-lt"/>
            </a:endParaRPr>
          </a:p>
          <a:p>
            <a:endParaRPr lang="es-ES_tradnl" sz="1200" dirty="0" smtClean="0">
              <a:latin typeface="+mj-lt"/>
              <a:cs typeface="Calibri" panose="020F0502020204030204" pitchFamily="34" charset="0"/>
            </a:endParaRPr>
          </a:p>
        </p:txBody>
      </p:sp>
      <p:sp>
        <p:nvSpPr>
          <p:cNvPr id="15" name="2 Marcador de contenido"/>
          <p:cNvSpPr txBox="1">
            <a:spLocks/>
          </p:cNvSpPr>
          <p:nvPr/>
        </p:nvSpPr>
        <p:spPr>
          <a:xfrm>
            <a:off x="143453" y="3789040"/>
            <a:ext cx="3347863" cy="430669"/>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El pre-procesamiento y análisis lo realizamos con </a:t>
            </a:r>
            <a:r>
              <a:rPr lang="es-ES_tradnl" sz="1200" b="1" dirty="0" err="1" smtClean="0">
                <a:latin typeface="+mj-lt"/>
              </a:rPr>
              <a:t>colab</a:t>
            </a:r>
            <a:r>
              <a:rPr lang="es-ES_tradnl" sz="1200" b="1" dirty="0" smtClean="0">
                <a:latin typeface="+mj-lt"/>
              </a:rPr>
              <a:t> de google </a:t>
            </a:r>
            <a:r>
              <a:rPr lang="es-ES_tradnl" sz="1200" dirty="0" smtClean="0">
                <a:latin typeface="+mj-lt"/>
              </a:rPr>
              <a:t>y</a:t>
            </a:r>
            <a:r>
              <a:rPr lang="es-ES_tradnl" sz="1200" b="1" dirty="0" smtClean="0">
                <a:latin typeface="+mj-lt"/>
              </a:rPr>
              <a:t> </a:t>
            </a:r>
            <a:r>
              <a:rPr lang="es-ES_tradnl" sz="1200" b="1" dirty="0" err="1" smtClean="0">
                <a:latin typeface="+mj-lt"/>
              </a:rPr>
              <a:t>jupyter</a:t>
            </a:r>
            <a:r>
              <a:rPr lang="es-ES_tradnl" sz="1200" b="1" dirty="0" smtClean="0">
                <a:latin typeface="+mj-lt"/>
              </a:rPr>
              <a:t> notebook</a:t>
            </a:r>
            <a:r>
              <a:rPr lang="es-ES_tradnl" sz="1200" dirty="0" smtClean="0">
                <a:latin typeface="+mj-lt"/>
              </a:rPr>
              <a:t>:  </a:t>
            </a:r>
            <a:endParaRPr lang="es-ES_tradnl" sz="1200" dirty="0" smtClean="0">
              <a:latin typeface="+mj-lt"/>
            </a:endParaRPr>
          </a:p>
        </p:txBody>
      </p:sp>
      <p:pic>
        <p:nvPicPr>
          <p:cNvPr id="16" name="15 Imagen"/>
          <p:cNvPicPr/>
          <p:nvPr/>
        </p:nvPicPr>
        <p:blipFill>
          <a:blip r:embed="rId9"/>
          <a:stretch>
            <a:fillRect/>
          </a:stretch>
        </p:blipFill>
        <p:spPr>
          <a:xfrm>
            <a:off x="179512" y="4653136"/>
            <a:ext cx="3384376" cy="1512168"/>
          </a:xfrm>
          <a:prstGeom prst="rect">
            <a:avLst/>
          </a:prstGeom>
        </p:spPr>
      </p:pic>
      <p:pic>
        <p:nvPicPr>
          <p:cNvPr id="8195"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17924" y="4219709"/>
            <a:ext cx="445964" cy="42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223" y="4257278"/>
            <a:ext cx="28956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2 Marcador de contenido"/>
          <p:cNvSpPr txBox="1">
            <a:spLocks/>
          </p:cNvSpPr>
          <p:nvPr/>
        </p:nvSpPr>
        <p:spPr>
          <a:xfrm>
            <a:off x="3914800" y="3912043"/>
            <a:ext cx="3825552" cy="66908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Analizamos las variables de calidad del aire, las </a:t>
            </a:r>
            <a:r>
              <a:rPr lang="es-ES_tradnl" sz="1200" dirty="0" err="1" smtClean="0">
                <a:latin typeface="+mj-lt"/>
              </a:rPr>
              <a:t>metereológicas</a:t>
            </a:r>
            <a:r>
              <a:rPr lang="es-ES_tradnl" sz="1200" dirty="0" smtClean="0">
                <a:latin typeface="+mj-lt"/>
              </a:rPr>
              <a:t> y el Índice de Calidad del Aire (ICA)</a:t>
            </a:r>
            <a:endParaRPr lang="es-ES" sz="1200" dirty="0">
              <a:latin typeface="+mj-lt"/>
            </a:endParaRPr>
          </a:p>
          <a:p>
            <a:endParaRPr lang="es-ES_tradnl" sz="1200" dirty="0" smtClean="0">
              <a:latin typeface="+mj-lt"/>
              <a:cs typeface="Calibri" panose="020F0502020204030204" pitchFamily="34" charset="0"/>
            </a:endParaRPr>
          </a:p>
        </p:txBody>
      </p:sp>
      <p:pic>
        <p:nvPicPr>
          <p:cNvPr id="21" name="20 Imagen"/>
          <p:cNvPicPr/>
          <p:nvPr/>
        </p:nvPicPr>
        <p:blipFill>
          <a:blip r:embed="rId12"/>
          <a:stretch>
            <a:fillRect/>
          </a:stretch>
        </p:blipFill>
        <p:spPr>
          <a:xfrm>
            <a:off x="6293653" y="4437112"/>
            <a:ext cx="2666465" cy="1097421"/>
          </a:xfrm>
          <a:prstGeom prst="rect">
            <a:avLst/>
          </a:prstGeom>
        </p:spPr>
      </p:pic>
      <p:pic>
        <p:nvPicPr>
          <p:cNvPr id="22" name="21 Imagen"/>
          <p:cNvPicPr/>
          <p:nvPr/>
        </p:nvPicPr>
        <p:blipFill>
          <a:blip r:embed="rId13"/>
          <a:stretch>
            <a:fillRect/>
          </a:stretch>
        </p:blipFill>
        <p:spPr>
          <a:xfrm>
            <a:off x="3845381" y="4509120"/>
            <a:ext cx="2448272" cy="947010"/>
          </a:xfrm>
          <a:prstGeom prst="rect">
            <a:avLst/>
          </a:prstGeom>
        </p:spPr>
      </p:pic>
      <p:pic>
        <p:nvPicPr>
          <p:cNvPr id="24" name="23 Imagen"/>
          <p:cNvPicPr/>
          <p:nvPr/>
        </p:nvPicPr>
        <p:blipFill>
          <a:blip r:embed="rId14"/>
          <a:stretch>
            <a:fillRect/>
          </a:stretch>
        </p:blipFill>
        <p:spPr>
          <a:xfrm>
            <a:off x="4644008" y="5632680"/>
            <a:ext cx="2880320" cy="1065247"/>
          </a:xfrm>
          <a:prstGeom prst="rect">
            <a:avLst/>
          </a:prstGeom>
        </p:spPr>
      </p:pic>
    </p:spTree>
    <p:extLst>
      <p:ext uri="{BB962C8B-B14F-4D97-AF65-F5344CB8AC3E}">
        <p14:creationId xmlns:p14="http://schemas.microsoft.com/office/powerpoint/2010/main" val="371552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5"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8832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smtClean="0"/>
              <a:t>Desarrollo del proyecto. Punto 4 metodología CRISP-DM. MODELADO</a:t>
            </a:r>
            <a:endParaRPr lang="es-ES" dirty="0"/>
          </a:p>
        </p:txBody>
      </p:sp>
      <p:sp>
        <p:nvSpPr>
          <p:cNvPr id="8" name="2 Marcador de contenido"/>
          <p:cNvSpPr txBox="1">
            <a:spLocks/>
          </p:cNvSpPr>
          <p:nvPr/>
        </p:nvSpPr>
        <p:spPr>
          <a:xfrm>
            <a:off x="143453" y="764704"/>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Preparación de los datos para el modelado, normalización de las variables y del índice de calidad de aire ( ICA) que será nuestra variable a predecir. Observamos los datos atípicos y la matriz de correlaciones.</a:t>
            </a:r>
            <a:endParaRPr lang="es-ES_tradnl" sz="1200" dirty="0" smtClean="0">
              <a:latin typeface="+mj-lt"/>
            </a:endParaRPr>
          </a:p>
        </p:txBody>
      </p:sp>
      <p:pic>
        <p:nvPicPr>
          <p:cNvPr id="17" name="16 Imagen"/>
          <p:cNvPicPr/>
          <p:nvPr/>
        </p:nvPicPr>
        <p:blipFill>
          <a:blip r:embed="rId7"/>
          <a:stretch>
            <a:fillRect/>
          </a:stretch>
        </p:blipFill>
        <p:spPr>
          <a:xfrm>
            <a:off x="323528" y="1399805"/>
            <a:ext cx="2664296" cy="1381123"/>
          </a:xfrm>
          <a:prstGeom prst="rect">
            <a:avLst/>
          </a:prstGeom>
        </p:spPr>
      </p:pic>
      <p:pic>
        <p:nvPicPr>
          <p:cNvPr id="18" name="17 Imagen"/>
          <p:cNvPicPr/>
          <p:nvPr/>
        </p:nvPicPr>
        <p:blipFill>
          <a:blip r:embed="rId8"/>
          <a:stretch>
            <a:fillRect/>
          </a:stretch>
        </p:blipFill>
        <p:spPr>
          <a:xfrm>
            <a:off x="3491880" y="1399805"/>
            <a:ext cx="2448272" cy="1523827"/>
          </a:xfrm>
          <a:prstGeom prst="rect">
            <a:avLst/>
          </a:prstGeom>
        </p:spPr>
      </p:pic>
      <p:pic>
        <p:nvPicPr>
          <p:cNvPr id="19" name="18 Imagen"/>
          <p:cNvPicPr/>
          <p:nvPr/>
        </p:nvPicPr>
        <p:blipFill>
          <a:blip r:embed="rId9"/>
          <a:stretch>
            <a:fillRect/>
          </a:stretch>
        </p:blipFill>
        <p:spPr>
          <a:xfrm>
            <a:off x="6172150" y="1329109"/>
            <a:ext cx="1712218" cy="1592993"/>
          </a:xfrm>
          <a:prstGeom prst="rect">
            <a:avLst/>
          </a:prstGeom>
        </p:spPr>
      </p:pic>
      <p:sp>
        <p:nvSpPr>
          <p:cNvPr id="23" name="2 Marcador de contenido"/>
          <p:cNvSpPr txBox="1">
            <a:spLocks/>
          </p:cNvSpPr>
          <p:nvPr/>
        </p:nvSpPr>
        <p:spPr>
          <a:xfrm>
            <a:off x="103483" y="2996952"/>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Preparamos el </a:t>
            </a:r>
            <a:r>
              <a:rPr lang="es-ES_tradnl" sz="1200" dirty="0" err="1" smtClean="0">
                <a:latin typeface="+mj-lt"/>
              </a:rPr>
              <a:t>dataframe</a:t>
            </a:r>
            <a:r>
              <a:rPr lang="es-ES_tradnl" sz="1200" dirty="0" smtClean="0">
                <a:latin typeface="+mj-lt"/>
              </a:rPr>
              <a:t> para estudiar con los algoritmos:</a:t>
            </a:r>
            <a:endParaRPr lang="es-ES_tradnl" sz="1200" dirty="0" smtClean="0">
              <a:latin typeface="+mj-lt"/>
            </a:endParaRPr>
          </a:p>
        </p:txBody>
      </p:sp>
      <p:sp>
        <p:nvSpPr>
          <p:cNvPr id="27" name="2 Marcador de contenido"/>
          <p:cNvSpPr txBox="1">
            <a:spLocks/>
          </p:cNvSpPr>
          <p:nvPr/>
        </p:nvSpPr>
        <p:spPr>
          <a:xfrm>
            <a:off x="323528" y="3501008"/>
            <a:ext cx="4057531" cy="5040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Creamos el Índice de calidad del aire binario (0/1) para aplicar los modelos </a:t>
            </a:r>
            <a:endParaRPr lang="es-ES" sz="1200" dirty="0">
              <a:latin typeface="+mj-lt"/>
            </a:endParaRPr>
          </a:p>
          <a:p>
            <a:endParaRPr lang="es-ES_tradnl" sz="1200" dirty="0" smtClean="0">
              <a:latin typeface="+mj-lt"/>
              <a:cs typeface="Calibri" panose="020F0502020204030204" pitchFamily="34" charset="0"/>
            </a:endParaRPr>
          </a:p>
        </p:txBody>
      </p:sp>
      <p:pic>
        <p:nvPicPr>
          <p:cNvPr id="28" name="27 Imagen"/>
          <p:cNvPicPr/>
          <p:nvPr/>
        </p:nvPicPr>
        <p:blipFill>
          <a:blip r:embed="rId10"/>
          <a:stretch>
            <a:fillRect/>
          </a:stretch>
        </p:blipFill>
        <p:spPr>
          <a:xfrm>
            <a:off x="1403648" y="4149080"/>
            <a:ext cx="5396230" cy="2573655"/>
          </a:xfrm>
          <a:prstGeom prst="rect">
            <a:avLst/>
          </a:prstGeom>
        </p:spPr>
      </p:pic>
    </p:spTree>
    <p:extLst>
      <p:ext uri="{BB962C8B-B14F-4D97-AF65-F5344CB8AC3E}">
        <p14:creationId xmlns:p14="http://schemas.microsoft.com/office/powerpoint/2010/main" val="34660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3"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7264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0"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smtClean="0"/>
              <a:t>Desarrollo del proyecto. Punto 4 metodología CRISP-DM. MODELADO</a:t>
            </a:r>
            <a:endParaRPr lang="es-ES" dirty="0"/>
          </a:p>
        </p:txBody>
      </p:sp>
      <p:sp>
        <p:nvSpPr>
          <p:cNvPr id="8" name="2 Marcador de contenido"/>
          <p:cNvSpPr txBox="1">
            <a:spLocks/>
          </p:cNvSpPr>
          <p:nvPr/>
        </p:nvSpPr>
        <p:spPr>
          <a:xfrm>
            <a:off x="140452" y="764704"/>
            <a:ext cx="147621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K-NM</a:t>
            </a:r>
            <a:endParaRPr lang="es-ES_tradnl" sz="1200" dirty="0" smtClean="0">
              <a:latin typeface="+mj-lt"/>
            </a:endParaRPr>
          </a:p>
        </p:txBody>
      </p:sp>
      <p:sp>
        <p:nvSpPr>
          <p:cNvPr id="11" name="2 Marcador de contenido"/>
          <p:cNvSpPr txBox="1">
            <a:spLocks/>
          </p:cNvSpPr>
          <p:nvPr/>
        </p:nvSpPr>
        <p:spPr>
          <a:xfrm>
            <a:off x="140452" y="2359360"/>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smtClean="0">
                <a:latin typeface="+mj-lt"/>
              </a:rPr>
              <a:t>Regresión logística</a:t>
            </a:r>
            <a:endParaRPr lang="es-ES_tradnl" sz="1200" dirty="0" smtClean="0">
              <a:latin typeface="+mj-lt"/>
            </a:endParaRPr>
          </a:p>
        </p:txBody>
      </p:sp>
      <p:sp>
        <p:nvSpPr>
          <p:cNvPr id="12" name="2 Marcador de contenido"/>
          <p:cNvSpPr txBox="1">
            <a:spLocks/>
          </p:cNvSpPr>
          <p:nvPr/>
        </p:nvSpPr>
        <p:spPr>
          <a:xfrm>
            <a:off x="140452" y="4437112"/>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smtClean="0">
                <a:latin typeface="+mj-lt"/>
              </a:rPr>
              <a:t>AdaBoost</a:t>
            </a:r>
            <a:endParaRPr lang="es-ES" sz="1200" dirty="0">
              <a:latin typeface="+mj-lt"/>
            </a:endParaRPr>
          </a:p>
          <a:p>
            <a:pPr marL="109728" indent="0">
              <a:buNone/>
            </a:pPr>
            <a:endParaRPr lang="es-ES_tradnl" sz="1200" dirty="0" smtClean="0">
              <a:latin typeface="+mj-lt"/>
            </a:endParaRPr>
          </a:p>
        </p:txBody>
      </p:sp>
      <p:sp>
        <p:nvSpPr>
          <p:cNvPr id="13" name="2 Marcador de contenido"/>
          <p:cNvSpPr txBox="1">
            <a:spLocks/>
          </p:cNvSpPr>
          <p:nvPr/>
        </p:nvSpPr>
        <p:spPr>
          <a:xfrm>
            <a:off x="6840016" y="944917"/>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GradientBoosting</a:t>
            </a:r>
            <a:r>
              <a:rPr lang="es-ES_tradnl" sz="1200" b="1" dirty="0" smtClean="0"/>
              <a:t> 	 </a:t>
            </a:r>
            <a:endParaRPr lang="es-ES" sz="1200" b="1" dirty="0"/>
          </a:p>
        </p:txBody>
      </p:sp>
      <p:sp>
        <p:nvSpPr>
          <p:cNvPr id="14" name="2 Marcador de contenido"/>
          <p:cNvSpPr txBox="1">
            <a:spLocks/>
          </p:cNvSpPr>
          <p:nvPr/>
        </p:nvSpPr>
        <p:spPr>
          <a:xfrm>
            <a:off x="6840016" y="3236529"/>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RandomForest</a:t>
            </a:r>
            <a:endParaRPr lang="es-ES" sz="1200" dirty="0">
              <a:latin typeface="+mj-lt"/>
            </a:endParaRPr>
          </a:p>
        </p:txBody>
      </p:sp>
      <p:pic>
        <p:nvPicPr>
          <p:cNvPr id="16" name="15 Imagen"/>
          <p:cNvPicPr/>
          <p:nvPr/>
        </p:nvPicPr>
        <p:blipFill>
          <a:blip r:embed="rId7"/>
          <a:stretch>
            <a:fillRect/>
          </a:stretch>
        </p:blipFill>
        <p:spPr>
          <a:xfrm>
            <a:off x="302525" y="1160748"/>
            <a:ext cx="3348372" cy="1044116"/>
          </a:xfrm>
          <a:prstGeom prst="rect">
            <a:avLst/>
          </a:prstGeom>
        </p:spPr>
      </p:pic>
      <p:pic>
        <p:nvPicPr>
          <p:cNvPr id="20" name="19 Imagen"/>
          <p:cNvPicPr/>
          <p:nvPr/>
        </p:nvPicPr>
        <p:blipFill>
          <a:blip r:embed="rId8"/>
          <a:stretch>
            <a:fillRect/>
          </a:stretch>
        </p:blipFill>
        <p:spPr>
          <a:xfrm>
            <a:off x="302525" y="2780928"/>
            <a:ext cx="3456384" cy="1559274"/>
          </a:xfrm>
          <a:prstGeom prst="rect">
            <a:avLst/>
          </a:prstGeom>
        </p:spPr>
      </p:pic>
      <p:pic>
        <p:nvPicPr>
          <p:cNvPr id="21" name="20 Imagen"/>
          <p:cNvPicPr/>
          <p:nvPr/>
        </p:nvPicPr>
        <p:blipFill>
          <a:blip r:embed="rId9"/>
          <a:stretch>
            <a:fillRect/>
          </a:stretch>
        </p:blipFill>
        <p:spPr>
          <a:xfrm>
            <a:off x="302525" y="4869160"/>
            <a:ext cx="3888432" cy="1296144"/>
          </a:xfrm>
          <a:prstGeom prst="rect">
            <a:avLst/>
          </a:prstGeom>
        </p:spPr>
      </p:pic>
      <p:pic>
        <p:nvPicPr>
          <p:cNvPr id="22" name="21 Imagen"/>
          <p:cNvPicPr/>
          <p:nvPr/>
        </p:nvPicPr>
        <p:blipFill>
          <a:blip r:embed="rId10"/>
          <a:stretch>
            <a:fillRect/>
          </a:stretch>
        </p:blipFill>
        <p:spPr>
          <a:xfrm>
            <a:off x="4932040" y="1482258"/>
            <a:ext cx="4111321" cy="1201138"/>
          </a:xfrm>
          <a:prstGeom prst="rect">
            <a:avLst/>
          </a:prstGeom>
        </p:spPr>
      </p:pic>
      <p:pic>
        <p:nvPicPr>
          <p:cNvPr id="24" name="23 Imagen"/>
          <p:cNvPicPr/>
          <p:nvPr/>
        </p:nvPicPr>
        <p:blipFill>
          <a:blip r:embed="rId11"/>
          <a:stretch>
            <a:fillRect/>
          </a:stretch>
        </p:blipFill>
        <p:spPr>
          <a:xfrm>
            <a:off x="4311836" y="4077072"/>
            <a:ext cx="4731525" cy="1255384"/>
          </a:xfrm>
          <a:prstGeom prst="rect">
            <a:avLst/>
          </a:prstGeom>
        </p:spPr>
      </p:pic>
    </p:spTree>
    <p:extLst>
      <p:ext uri="{BB962C8B-B14F-4D97-AF65-F5344CB8AC3E}">
        <p14:creationId xmlns:p14="http://schemas.microsoft.com/office/powerpoint/2010/main" val="2184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67260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5" name="Diapositiva de think-cell" r:id="rId6" imgW="270" imgH="270" progId="TCLayout.ActiveDocument.1">
                  <p:embed/>
                </p:oleObj>
              </mc:Choice>
              <mc:Fallback>
                <p:oleObj name="Diapositiva de think-cell"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pic>
        <p:nvPicPr>
          <p:cNvPr id="12" name="11 Imagen" descr="Macintosh HD:Users:walterroncerosnavajo:Desktop:Captura de pantalla 2020-07-19 a las 13.00.46.png"/>
          <p:cNvPicPr/>
          <p:nvPr/>
        </p:nvPicPr>
        <p:blipFill>
          <a:blip r:embed="rId8">
            <a:extLst>
              <a:ext uri="{28A0092B-C50C-407E-A947-70E740481C1C}">
                <a14:useLocalDpi xmlns:a14="http://schemas.microsoft.com/office/drawing/2010/main" val="0"/>
              </a:ext>
            </a:extLst>
          </a:blip>
          <a:srcRect/>
          <a:stretch>
            <a:fillRect/>
          </a:stretch>
        </p:blipFill>
        <p:spPr bwMode="auto">
          <a:xfrm>
            <a:off x="4505819" y="1435549"/>
            <a:ext cx="3407161" cy="1733099"/>
          </a:xfrm>
          <a:prstGeom prst="rect">
            <a:avLst/>
          </a:prstGeom>
          <a:noFill/>
          <a:ln>
            <a:noFill/>
          </a:ln>
        </p:spPr>
      </p:pic>
      <p:sp>
        <p:nvSpPr>
          <p:cNvPr id="2" name="1 Título"/>
          <p:cNvSpPr>
            <a:spLocks noGrp="1"/>
          </p:cNvSpPr>
          <p:nvPr>
            <p:ph type="title"/>
          </p:nvPr>
        </p:nvSpPr>
        <p:spPr>
          <a:xfrm>
            <a:off x="146820" y="80690"/>
            <a:ext cx="8883918" cy="504056"/>
          </a:xfrm>
        </p:spPr>
        <p:txBody>
          <a:bodyPr vert="horz" anchor="ctr">
            <a:normAutofit fontScale="90000"/>
          </a:bodyPr>
          <a:lstStyle/>
          <a:p>
            <a:r>
              <a:rPr lang="es-ES_tradnl" dirty="0" smtClean="0"/>
              <a:t>Visualización:</a:t>
            </a:r>
            <a:endParaRPr lang="es-ES" dirty="0"/>
          </a:p>
        </p:txBody>
      </p:sp>
      <p:pic>
        <p:nvPicPr>
          <p:cNvPr id="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149891"/>
            <a:ext cx="1792833" cy="356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2 Marcador de contenido"/>
          <p:cNvSpPr txBox="1">
            <a:spLocks/>
          </p:cNvSpPr>
          <p:nvPr/>
        </p:nvSpPr>
        <p:spPr>
          <a:xfrm>
            <a:off x="-25896" y="554410"/>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smtClean="0">
                <a:latin typeface="Calibri" panose="020F0502020204030204" pitchFamily="34" charset="0"/>
                <a:cs typeface="Calibri" panose="020F0502020204030204" pitchFamily="34" charset="0"/>
              </a:rPr>
              <a:t>Para </a:t>
            </a:r>
            <a:r>
              <a:rPr lang="es-ES_tradnl" sz="1600" dirty="0">
                <a:latin typeface="Calibri" panose="020F0502020204030204" pitchFamily="34" charset="0"/>
                <a:cs typeface="Calibri" panose="020F0502020204030204" pitchFamily="34" charset="0"/>
              </a:rPr>
              <a:t>esta fase hemos decidido preparar un entorno de visualización apoyándonos en </a:t>
            </a:r>
            <a:r>
              <a:rPr lang="es-ES_tradnl" sz="1600" dirty="0" err="1">
                <a:latin typeface="Calibri" panose="020F0502020204030204" pitchFamily="34" charset="0"/>
                <a:cs typeface="Calibri" panose="020F0502020204030204" pitchFamily="34" charset="0"/>
              </a:rPr>
              <a:t>dockers</a:t>
            </a:r>
            <a:r>
              <a:rPr lang="es-ES_tradnl" sz="1600" dirty="0">
                <a:latin typeface="Calibri" panose="020F0502020204030204" pitchFamily="34" charset="0"/>
                <a:cs typeface="Calibri" panose="020F0502020204030204" pitchFamily="34" charset="0"/>
              </a:rPr>
              <a:t>, donde utilizando un contenedor ELK con </a:t>
            </a:r>
            <a:r>
              <a:rPr lang="es-ES_tradnl" sz="1600" dirty="0" err="1">
                <a:latin typeface="Calibri" panose="020F0502020204030204" pitchFamily="34" charset="0"/>
                <a:cs typeface="Calibri" panose="020F0502020204030204" pitchFamily="34" charset="0"/>
              </a:rPr>
              <a:t>ElasticSearch</a:t>
            </a:r>
            <a:r>
              <a:rPr lang="es-ES_tradnl" sz="1600" dirty="0">
                <a:latin typeface="Calibri" panose="020F0502020204030204" pitchFamily="34" charset="0"/>
                <a:cs typeface="Calibri" panose="020F0502020204030204" pitchFamily="34" charset="0"/>
              </a:rPr>
              <a:t>, </a:t>
            </a:r>
            <a:r>
              <a:rPr lang="es-ES_tradnl" sz="1600" dirty="0" err="1">
                <a:latin typeface="Calibri" panose="020F0502020204030204" pitchFamily="34" charset="0"/>
                <a:cs typeface="Calibri" panose="020F0502020204030204" pitchFamily="34" charset="0"/>
              </a:rPr>
              <a:t>Logstash</a:t>
            </a:r>
            <a:r>
              <a:rPr lang="es-ES_tradnl" sz="1600" dirty="0">
                <a:latin typeface="Calibri" panose="020F0502020204030204" pitchFamily="34" charset="0"/>
                <a:cs typeface="Calibri" panose="020F0502020204030204" pitchFamily="34" charset="0"/>
              </a:rPr>
              <a:t> y </a:t>
            </a:r>
            <a:r>
              <a:rPr lang="es-ES_tradnl" sz="1600" dirty="0" err="1">
                <a:latin typeface="Calibri" panose="020F0502020204030204" pitchFamily="34" charset="0"/>
                <a:cs typeface="Calibri" panose="020F0502020204030204" pitchFamily="34" charset="0"/>
              </a:rPr>
              <a:t>Kibana</a:t>
            </a:r>
            <a:r>
              <a:rPr lang="es-ES_tradnl" sz="1600" dirty="0">
                <a:latin typeface="Calibri" panose="020F0502020204030204" pitchFamily="34" charset="0"/>
                <a:cs typeface="Calibri" panose="020F0502020204030204" pitchFamily="34" charset="0"/>
              </a:rPr>
              <a:t> hemos podido cubrir con creces esta necesidad</a:t>
            </a:r>
            <a:r>
              <a:rPr lang="es-ES_tradnl" sz="1600" dirty="0" smtClean="0">
                <a:latin typeface="Calibri" panose="020F0502020204030204" pitchFamily="34" charset="0"/>
                <a:cs typeface="Calibri" panose="020F0502020204030204" pitchFamily="34" charset="0"/>
              </a:rPr>
              <a:t>.</a:t>
            </a:r>
            <a:r>
              <a:rPr lang="es-ES_tradnl" sz="1600" dirty="0" smtClean="0">
                <a:latin typeface="+mj-lt"/>
              </a:rPr>
              <a:t> </a:t>
            </a:r>
            <a:endParaRPr lang="es-ES_tradnl" sz="1400" dirty="0" smtClean="0">
              <a:latin typeface="Calibri" panose="020F0502020204030204" pitchFamily="34" charset="0"/>
              <a:cs typeface="Calibri" panose="020F0502020204030204" pitchFamily="34" charset="0"/>
            </a:endParaRPr>
          </a:p>
        </p:txBody>
      </p:sp>
      <p:sp>
        <p:nvSpPr>
          <p:cNvPr id="11" name="2 Marcador de contenido"/>
          <p:cNvSpPr txBox="1">
            <a:spLocks/>
          </p:cNvSpPr>
          <p:nvPr/>
        </p:nvSpPr>
        <p:spPr>
          <a:xfrm>
            <a:off x="576586" y="1570780"/>
            <a:ext cx="3312368" cy="158417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buFont typeface="Wingdings" panose="05000000000000000000" pitchFamily="2" charset="2"/>
              <a:buChar char="ü"/>
            </a:pPr>
            <a:r>
              <a:rPr lang="es-ES_tradnl" sz="1200" dirty="0" smtClean="0">
                <a:latin typeface="+mj-lt"/>
              </a:rPr>
              <a:t>Instalación </a:t>
            </a:r>
            <a:r>
              <a:rPr lang="es-ES_tradnl" sz="1200" dirty="0">
                <a:latin typeface="+mj-lt"/>
              </a:rPr>
              <a:t>de </a:t>
            </a:r>
            <a:r>
              <a:rPr lang="es-ES_tradnl" sz="1200" dirty="0" err="1">
                <a:latin typeface="+mj-lt"/>
              </a:rPr>
              <a:t>Docker</a:t>
            </a:r>
            <a:r>
              <a:rPr lang="es-ES_tradnl" sz="1200" dirty="0">
                <a:latin typeface="+mj-lt"/>
              </a:rPr>
              <a:t> Desktop</a:t>
            </a:r>
            <a:endParaRPr lang="es-ES" sz="1200" dirty="0">
              <a:latin typeface="+mj-lt"/>
            </a:endParaRPr>
          </a:p>
          <a:p>
            <a:pPr lvl="0">
              <a:buFont typeface="Wingdings" panose="05000000000000000000" pitchFamily="2" charset="2"/>
              <a:buChar char="ü"/>
            </a:pPr>
            <a:r>
              <a:rPr lang="es-ES_tradnl" sz="1200" dirty="0">
                <a:latin typeface="+mj-lt"/>
              </a:rPr>
              <a:t>Descarga de contenedor </a:t>
            </a:r>
            <a:r>
              <a:rPr lang="es-ES_tradnl" sz="1200" dirty="0" err="1">
                <a:latin typeface="+mj-lt"/>
              </a:rPr>
              <a:t>sebp</a:t>
            </a:r>
            <a:r>
              <a:rPr lang="es-ES_tradnl" sz="1200" dirty="0">
                <a:latin typeface="+mj-lt"/>
              </a:rPr>
              <a:t>/</a:t>
            </a:r>
            <a:r>
              <a:rPr lang="es-ES_tradnl" sz="1200" dirty="0" err="1">
                <a:latin typeface="+mj-lt"/>
              </a:rPr>
              <a:t>elk</a:t>
            </a:r>
            <a:endParaRPr lang="es-ES" sz="1200" dirty="0">
              <a:latin typeface="+mj-lt"/>
            </a:endParaRPr>
          </a:p>
          <a:p>
            <a:pPr lvl="0">
              <a:buFont typeface="Wingdings" panose="05000000000000000000" pitchFamily="2" charset="2"/>
              <a:buChar char="ü"/>
            </a:pPr>
            <a:r>
              <a:rPr lang="es-ES_tradnl" sz="1200" dirty="0">
                <a:latin typeface="+mj-lt"/>
              </a:rPr>
              <a:t>Arrancar el contender indicando los puertos para </a:t>
            </a:r>
            <a:r>
              <a:rPr lang="es-ES_tradnl" sz="1200" dirty="0" err="1">
                <a:latin typeface="+mj-lt"/>
              </a:rPr>
              <a:t>Elastic</a:t>
            </a:r>
            <a:r>
              <a:rPr lang="es-ES_tradnl" sz="1200" dirty="0">
                <a:latin typeface="+mj-lt"/>
              </a:rPr>
              <a:t>, </a:t>
            </a:r>
            <a:r>
              <a:rPr lang="es-ES_tradnl" sz="1200" dirty="0" err="1">
                <a:latin typeface="+mj-lt"/>
              </a:rPr>
              <a:t>Logstash</a:t>
            </a:r>
            <a:r>
              <a:rPr lang="es-ES_tradnl" sz="1200" dirty="0">
                <a:latin typeface="+mj-lt"/>
              </a:rPr>
              <a:t> y </a:t>
            </a:r>
            <a:r>
              <a:rPr lang="es-ES_tradnl" sz="1200" dirty="0" err="1">
                <a:latin typeface="+mj-lt"/>
              </a:rPr>
              <a:t>Kibana</a:t>
            </a:r>
            <a:endParaRPr lang="es-ES" sz="1200" dirty="0">
              <a:latin typeface="+mj-lt"/>
            </a:endParaRPr>
          </a:p>
          <a:p>
            <a:pPr lvl="0">
              <a:buFont typeface="Wingdings" panose="05000000000000000000" pitchFamily="2" charset="2"/>
              <a:buChar char="ü"/>
            </a:pPr>
            <a:r>
              <a:rPr lang="es-ES_tradnl" sz="1200" dirty="0">
                <a:latin typeface="+mj-lt"/>
              </a:rPr>
              <a:t>Copiar </a:t>
            </a:r>
            <a:r>
              <a:rPr lang="es-ES_tradnl" sz="1200" dirty="0" err="1">
                <a:latin typeface="+mj-lt"/>
              </a:rPr>
              <a:t>dataset</a:t>
            </a:r>
            <a:r>
              <a:rPr lang="es-ES_tradnl" sz="1200" dirty="0">
                <a:latin typeface="+mj-lt"/>
              </a:rPr>
              <a:t> al contenedor para procesarlo con </a:t>
            </a:r>
            <a:r>
              <a:rPr lang="es-ES_tradnl" sz="1200" dirty="0" err="1">
                <a:latin typeface="+mj-lt"/>
              </a:rPr>
              <a:t>Logstash</a:t>
            </a:r>
            <a:endParaRPr lang="es-ES" sz="1200" dirty="0">
              <a:latin typeface="+mj-lt"/>
            </a:endParaRPr>
          </a:p>
          <a:p>
            <a:pPr lvl="0">
              <a:buFont typeface="Wingdings" panose="05000000000000000000" pitchFamily="2" charset="2"/>
              <a:buChar char="ü"/>
            </a:pPr>
            <a:r>
              <a:rPr lang="es-ES_tradnl" sz="1200" dirty="0">
                <a:latin typeface="+mj-lt"/>
              </a:rPr>
              <a:t>Crear </a:t>
            </a:r>
            <a:r>
              <a:rPr lang="es-ES_tradnl" sz="1200" dirty="0" err="1">
                <a:latin typeface="+mj-lt"/>
              </a:rPr>
              <a:t>config</a:t>
            </a:r>
            <a:r>
              <a:rPr lang="es-ES_tradnl" sz="1200" dirty="0">
                <a:latin typeface="+mj-lt"/>
              </a:rPr>
              <a:t> para </a:t>
            </a:r>
            <a:r>
              <a:rPr lang="es-ES_tradnl" sz="1200" dirty="0" err="1">
                <a:latin typeface="+mj-lt"/>
              </a:rPr>
              <a:t>Logstash</a:t>
            </a:r>
            <a:r>
              <a:rPr lang="es-ES_tradnl" sz="1200" dirty="0">
                <a:latin typeface="+mj-lt"/>
              </a:rPr>
              <a:t> con nombre de </a:t>
            </a:r>
            <a:r>
              <a:rPr lang="es-ES_tradnl" sz="1200" dirty="0" err="1">
                <a:latin typeface="+mj-lt"/>
              </a:rPr>
              <a:t>index</a:t>
            </a:r>
            <a:r>
              <a:rPr lang="es-ES_tradnl" sz="1200" dirty="0">
                <a:latin typeface="+mj-lt"/>
              </a:rPr>
              <a:t> </a:t>
            </a:r>
            <a:r>
              <a:rPr lang="es-ES_tradnl" sz="1200" dirty="0" err="1">
                <a:latin typeface="+mj-lt"/>
              </a:rPr>
              <a:t>global_info</a:t>
            </a:r>
            <a:endParaRPr lang="es-ES" sz="1200" dirty="0">
              <a:latin typeface="+mj-lt"/>
            </a:endParaRPr>
          </a:p>
        </p:txBody>
      </p:sp>
      <p:sp>
        <p:nvSpPr>
          <p:cNvPr id="14" name="2 Marcador de contenido"/>
          <p:cNvSpPr txBox="1">
            <a:spLocks/>
          </p:cNvSpPr>
          <p:nvPr/>
        </p:nvSpPr>
        <p:spPr>
          <a:xfrm>
            <a:off x="145654" y="3429000"/>
            <a:ext cx="3312368"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Crear índice </a:t>
            </a:r>
            <a:r>
              <a:rPr lang="es-ES_tradnl" sz="1200" b="1" dirty="0" err="1"/>
              <a:t>global_info</a:t>
            </a:r>
            <a:r>
              <a:rPr lang="es-ES_tradnl" sz="1200" dirty="0"/>
              <a:t> con el mapeo del campo localización para que el tipo de dato sea </a:t>
            </a:r>
            <a:r>
              <a:rPr lang="es-ES_tradnl" sz="1200" b="1" dirty="0" err="1"/>
              <a:t>geo_point</a:t>
            </a:r>
            <a:endParaRPr lang="es-ES" sz="1200" dirty="0"/>
          </a:p>
        </p:txBody>
      </p:sp>
      <p:pic>
        <p:nvPicPr>
          <p:cNvPr id="15" name="14 Imagen" descr="Macintosh HD:Users:walterroncerosnavajo:Desktop:Captura de pantalla 2020-07-19 a las 13.00.35.png"/>
          <p:cNvPicPr/>
          <p:nvPr/>
        </p:nvPicPr>
        <p:blipFill>
          <a:blip r:embed="rId11">
            <a:extLst>
              <a:ext uri="{28A0092B-C50C-407E-A947-70E740481C1C}">
                <a14:useLocalDpi xmlns:a14="http://schemas.microsoft.com/office/drawing/2010/main" val="0"/>
              </a:ext>
            </a:extLst>
          </a:blip>
          <a:srcRect/>
          <a:stretch>
            <a:fillRect/>
          </a:stretch>
        </p:blipFill>
        <p:spPr bwMode="auto">
          <a:xfrm>
            <a:off x="3855468" y="3429000"/>
            <a:ext cx="1656184" cy="856114"/>
          </a:xfrm>
          <a:prstGeom prst="rect">
            <a:avLst/>
          </a:prstGeom>
          <a:noFill/>
          <a:ln>
            <a:noFill/>
          </a:ln>
        </p:spPr>
      </p:pic>
      <p:pic>
        <p:nvPicPr>
          <p:cNvPr id="12292"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68144" y="119025"/>
            <a:ext cx="482349" cy="41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Flecha derecha"/>
          <p:cNvSpPr/>
          <p:nvPr/>
        </p:nvSpPr>
        <p:spPr>
          <a:xfrm>
            <a:off x="3855468" y="2204864"/>
            <a:ext cx="3564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derecha"/>
          <p:cNvSpPr/>
          <p:nvPr/>
        </p:nvSpPr>
        <p:spPr>
          <a:xfrm flipV="1">
            <a:off x="3491880" y="3799982"/>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2 Marcador de contenido"/>
          <p:cNvSpPr txBox="1">
            <a:spLocks/>
          </p:cNvSpPr>
          <p:nvPr/>
        </p:nvSpPr>
        <p:spPr>
          <a:xfrm>
            <a:off x="145654" y="4285990"/>
            <a:ext cx="3605411"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Ejecutamos </a:t>
            </a:r>
            <a:r>
              <a:rPr lang="es-ES_tradnl" sz="1200" dirty="0" err="1"/>
              <a:t>logstash</a:t>
            </a:r>
            <a:r>
              <a:rPr lang="es-ES_tradnl" sz="1200" dirty="0"/>
              <a:t> para realizar carga con el comando: </a:t>
            </a:r>
            <a:r>
              <a:rPr lang="es-ES_tradnl" sz="1200" i="1" dirty="0" err="1"/>
              <a:t>logstash</a:t>
            </a:r>
            <a:r>
              <a:rPr lang="es-ES_tradnl" sz="1200" i="1" dirty="0"/>
              <a:t> -f /</a:t>
            </a:r>
            <a:r>
              <a:rPr lang="es-ES_tradnl" sz="1200" i="1" dirty="0" err="1"/>
              <a:t>opt</a:t>
            </a:r>
            <a:r>
              <a:rPr lang="es-ES_tradnl" sz="1200" i="1" dirty="0"/>
              <a:t>/</a:t>
            </a:r>
            <a:r>
              <a:rPr lang="es-ES_tradnl" sz="1200" i="1" dirty="0" err="1"/>
              <a:t>logstash</a:t>
            </a:r>
            <a:r>
              <a:rPr lang="es-ES_tradnl" sz="1200" i="1" dirty="0"/>
              <a:t>/</a:t>
            </a:r>
            <a:r>
              <a:rPr lang="es-ES_tradnl" sz="1200" i="1" dirty="0" err="1"/>
              <a:t>config</a:t>
            </a:r>
            <a:r>
              <a:rPr lang="es-ES_tradnl" sz="1200" i="1" dirty="0"/>
              <a:t>/grupo7_BigData_global.config</a:t>
            </a:r>
            <a:endParaRPr lang="es-ES" sz="1200" dirty="0"/>
          </a:p>
        </p:txBody>
      </p:sp>
      <p:sp>
        <p:nvSpPr>
          <p:cNvPr id="22" name="2 Marcador de contenido"/>
          <p:cNvSpPr txBox="1">
            <a:spLocks/>
          </p:cNvSpPr>
          <p:nvPr/>
        </p:nvSpPr>
        <p:spPr>
          <a:xfrm>
            <a:off x="145654" y="5088917"/>
            <a:ext cx="3675831" cy="130407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t>Una vez hecho esto debemos crear el </a:t>
            </a:r>
            <a:r>
              <a:rPr lang="es-ES_tradnl" sz="1200" dirty="0" err="1"/>
              <a:t>indexPattern</a:t>
            </a:r>
            <a:r>
              <a:rPr lang="es-ES_tradnl" sz="1200" dirty="0"/>
              <a:t> donde podremos ver que efectivamente disponemos de un campo fecha definido en el </a:t>
            </a:r>
            <a:r>
              <a:rPr lang="es-ES_tradnl" sz="1200" dirty="0" err="1"/>
              <a:t>config</a:t>
            </a:r>
            <a:r>
              <a:rPr lang="es-ES_tradnl" sz="1200" dirty="0"/>
              <a:t> más el campo </a:t>
            </a:r>
            <a:r>
              <a:rPr lang="es-ES_tradnl" sz="1200" dirty="0" err="1"/>
              <a:t>geo_point</a:t>
            </a:r>
            <a:r>
              <a:rPr lang="es-ES_tradnl" sz="1200" dirty="0"/>
              <a:t> definido en el </a:t>
            </a:r>
            <a:r>
              <a:rPr lang="es-ES_tradnl" sz="1200" dirty="0" err="1"/>
              <a:t>mappings</a:t>
            </a:r>
            <a:r>
              <a:rPr lang="es-ES_tradnl" sz="1200" dirty="0"/>
              <a:t> para su posterior representación </a:t>
            </a:r>
            <a:endParaRPr lang="es-ES" sz="1200" dirty="0"/>
          </a:p>
        </p:txBody>
      </p:sp>
      <p:pic>
        <p:nvPicPr>
          <p:cNvPr id="23" name="22 Imagen" descr="Macintosh HD:Users:walterroncerosnavajo:Desktop:Captura de pantalla 2020-07-19 a las 13.09.26.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5896" y="5172943"/>
            <a:ext cx="2418392" cy="1136017"/>
          </a:xfrm>
          <a:prstGeom prst="rect">
            <a:avLst/>
          </a:prstGeom>
          <a:noFill/>
          <a:ln>
            <a:noFill/>
          </a:ln>
        </p:spPr>
      </p:pic>
      <p:sp>
        <p:nvSpPr>
          <p:cNvPr id="24" name="23 Flecha derecha"/>
          <p:cNvSpPr/>
          <p:nvPr/>
        </p:nvSpPr>
        <p:spPr>
          <a:xfrm flipV="1">
            <a:off x="3792141" y="5695233"/>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24 Imagen" descr="Macintosh HD:Users:walterroncerosnavajo:Desktop:Mediciones por estación.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84476" y="2564904"/>
            <a:ext cx="2991980" cy="2235636"/>
          </a:xfrm>
          <a:prstGeom prst="rect">
            <a:avLst/>
          </a:prstGeom>
          <a:noFill/>
          <a:ln>
            <a:noFill/>
          </a:ln>
        </p:spPr>
      </p:pic>
      <p:pic>
        <p:nvPicPr>
          <p:cNvPr id="26" name="25 Imagen" descr="Macintosh HD:Users:walterroncerosnavajo:Desktop:ICA PARCIAL Ozon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66098" y="4873755"/>
            <a:ext cx="1584637" cy="1519232"/>
          </a:xfrm>
          <a:prstGeom prst="rect">
            <a:avLst/>
          </a:prstGeom>
          <a:noFill/>
          <a:ln>
            <a:noFill/>
          </a:ln>
        </p:spPr>
      </p:pic>
      <p:pic>
        <p:nvPicPr>
          <p:cNvPr id="27" name="26 Imagen" descr="Macintosh HD:Users:walterroncerosnavajo:Desktop:ICA PARCIAL Partículas.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89451" y="4849466"/>
            <a:ext cx="1418415" cy="1465174"/>
          </a:xfrm>
          <a:prstGeom prst="rect">
            <a:avLst/>
          </a:prstGeom>
          <a:noFill/>
          <a:ln>
            <a:noFill/>
          </a:ln>
        </p:spPr>
      </p:pic>
    </p:spTree>
    <p:extLst>
      <p:ext uri="{BB962C8B-B14F-4D97-AF65-F5344CB8AC3E}">
        <p14:creationId xmlns:p14="http://schemas.microsoft.com/office/powerpoint/2010/main" val="131865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4" grpId="0"/>
      <p:bldP spid="13" grpId="0" animBg="1"/>
      <p:bldP spid="16" grpId="0" animBg="1"/>
      <p:bldP spid="20" grpId="0"/>
      <p:bldP spid="22"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PKBCewr4r.IkVhg4uvL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3mLWH5PBngEbJ0Z.Poy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TotalTime>
  <Words>1020</Words>
  <Application>Microsoft Office PowerPoint</Application>
  <PresentationFormat>Presentación en pantalla (4:3)</PresentationFormat>
  <Paragraphs>86</Paragraphs>
  <Slides>11</Slides>
  <Notes>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3" baseType="lpstr">
      <vt:lpstr>Flujo</vt:lpstr>
      <vt:lpstr>Diapositiva de think-cell</vt:lpstr>
      <vt:lpstr>Calidad del aire en la Comunidad de Madrid </vt:lpstr>
      <vt:lpstr>Presentación de PowerPoint</vt:lpstr>
      <vt:lpstr>Objetivos y conclusión del análisis</vt:lpstr>
      <vt:lpstr>Fuentes de datos:</vt:lpstr>
      <vt:lpstr>Presentación de PowerPoint</vt:lpstr>
      <vt:lpstr>Presentación de PowerPoint</vt:lpstr>
      <vt:lpstr>Presentación de PowerPoint</vt:lpstr>
      <vt:lpstr>Presentación de PowerPoint</vt:lpstr>
      <vt:lpstr>Visualización:</vt:lpstr>
      <vt:lpstr>Presentación de PowerPoint</vt:lpstr>
      <vt:lpstr>Conclusiones y estudio posterior:</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Calidad del aire en la Comunidad de Madrid</dc:title>
  <dc:creator>VARA  ALONSO, SUSANA</dc:creator>
  <cp:lastModifiedBy>VARA  ALONSO, SUSANA</cp:lastModifiedBy>
  <cp:revision>21</cp:revision>
  <dcterms:created xsi:type="dcterms:W3CDTF">2020-07-19T14:33:05Z</dcterms:created>
  <dcterms:modified xsi:type="dcterms:W3CDTF">2020-07-19T17:11:21Z</dcterms:modified>
</cp:coreProperties>
</file>