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282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6" r:id="rId18"/>
    <p:sldId id="275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custDataLst>
    <p:tags r:id="rId2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33BC1-6F03-4BE0-84D1-DB75754BF2DD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B7CB-A36B-4672-AD11-0E22A4B40D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BB7CB-A36B-4672-AD11-0E22A4B40D4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4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3D7B70E-3F4C-4810-8647-F37457DF84A6}" type="datetimeFigureOut">
              <a:rPr lang="es-ES" smtClean="0"/>
              <a:t>17/06/20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6D54D32-3B20-46F2-9CDC-4E6B0CCBC05E}" type="slidenum">
              <a:rPr lang="es-ES" smtClean="0"/>
              <a:t>‹Nº›</a:t>
            </a:fld>
            <a:endParaRPr lang="es-ES"/>
          </a:p>
        </p:txBody>
      </p:sp>
      <p:graphicFrame>
        <p:nvGraphicFramePr>
          <p:cNvPr id="20" name="19 Objeto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61905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iapositiva de think-cell" r:id="rId16" imgW="270" imgH="270" progId="TCLayout.ActiveDocument.1">
                  <p:embed/>
                </p:oleObj>
              </mc:Choice>
              <mc:Fallback>
                <p:oleObj name="Diapositiva de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20 Rectángulo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s-ES" sz="4000" b="0" i="0" baseline="0" dirty="0">
              <a:latin typeface="Century Gothic"/>
              <a:ea typeface="+mj-ea"/>
              <a:cs typeface="+mj-cs"/>
              <a:sym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3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5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9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3.xml"/><Relationship Id="rId7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5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7.xml"/><Relationship Id="rId7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.xml"/><Relationship Id="rId7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1.xml"/><Relationship Id="rId7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3.xml"/><Relationship Id="rId7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5.xml"/><Relationship Id="rId7" Type="http://schemas.openxmlformats.org/officeDocument/2006/relationships/image" Target="../media/image3.png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7.xml"/><Relationship Id="rId7" Type="http://schemas.openxmlformats.org/officeDocument/2006/relationships/image" Target="../media/image3.png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8219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sz="4000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5648325" cy="120430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Calidad del aire en la Comunidad de Madrid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869160"/>
            <a:ext cx="3672408" cy="1800200"/>
          </a:xfrm>
        </p:spPr>
        <p:txBody>
          <a:bodyPr>
            <a:noAutofit/>
          </a:bodyPr>
          <a:lstStyle/>
          <a:p>
            <a:r>
              <a:rPr lang="es-ES_tradnl" sz="1400" dirty="0">
                <a:solidFill>
                  <a:schemeClr val="tx1"/>
                </a:solidFill>
              </a:rPr>
              <a:t>Grupo 7</a:t>
            </a:r>
          </a:p>
          <a:p>
            <a:r>
              <a:rPr lang="es-ES_tradnl" sz="1400" dirty="0">
                <a:solidFill>
                  <a:schemeClr val="tx1"/>
                </a:solidFill>
              </a:rPr>
              <a:t> </a:t>
            </a:r>
            <a:endParaRPr lang="es-ES" sz="1400" dirty="0">
              <a:solidFill>
                <a:schemeClr val="tx1"/>
              </a:solidFill>
            </a:endParaRPr>
          </a:p>
          <a:p>
            <a:r>
              <a:rPr lang="es-ES_tradnl" sz="1400" dirty="0">
                <a:solidFill>
                  <a:schemeClr val="tx1"/>
                </a:solidFill>
              </a:rPr>
              <a:t>Susana Vara</a:t>
            </a:r>
            <a:endParaRPr lang="es-ES" sz="1400" dirty="0">
              <a:solidFill>
                <a:schemeClr val="tx1"/>
              </a:solidFill>
            </a:endParaRPr>
          </a:p>
          <a:p>
            <a:r>
              <a:rPr lang="es-ES_tradnl" sz="1400" dirty="0">
                <a:solidFill>
                  <a:schemeClr val="tx1"/>
                </a:solidFill>
              </a:rPr>
              <a:t>Carmen Reina</a:t>
            </a:r>
            <a:endParaRPr lang="es-ES" sz="1400" dirty="0">
              <a:solidFill>
                <a:schemeClr val="tx1"/>
              </a:solidFill>
            </a:endParaRPr>
          </a:p>
          <a:p>
            <a:r>
              <a:rPr lang="es-ES_tradnl" sz="1400" dirty="0">
                <a:solidFill>
                  <a:schemeClr val="tx1"/>
                </a:solidFill>
              </a:rPr>
              <a:t>Alfonso Gallardo</a:t>
            </a:r>
            <a:endParaRPr lang="es-ES" sz="1400" dirty="0">
              <a:solidFill>
                <a:schemeClr val="tx1"/>
              </a:solidFill>
            </a:endParaRPr>
          </a:p>
          <a:p>
            <a:r>
              <a:rPr lang="es-ES_tradnl" sz="1400" dirty="0">
                <a:solidFill>
                  <a:schemeClr val="tx1"/>
                </a:solidFill>
              </a:rPr>
              <a:t>Raúl </a:t>
            </a:r>
            <a:r>
              <a:rPr lang="es-ES_tradnl" sz="1400" dirty="0" err="1">
                <a:solidFill>
                  <a:schemeClr val="tx1"/>
                </a:solidFill>
              </a:rPr>
              <a:t>Hervás</a:t>
            </a:r>
            <a:endParaRPr lang="es-ES" sz="1400" dirty="0">
              <a:solidFill>
                <a:schemeClr val="tx1"/>
              </a:solidFill>
            </a:endParaRPr>
          </a:p>
          <a:p>
            <a:r>
              <a:rPr lang="es-ES_tradnl" sz="1400" dirty="0">
                <a:solidFill>
                  <a:schemeClr val="tx1"/>
                </a:solidFill>
              </a:rPr>
              <a:t>Walter Ronceros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88" y="6093296"/>
            <a:ext cx="5886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8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3456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3.1 Preparación del </a:t>
            </a:r>
            <a:r>
              <a:rPr lang="es-ES_tradnl" sz="1400" dirty="0" err="1" smtClean="0"/>
              <a:t>dataset</a:t>
            </a:r>
            <a:r>
              <a:rPr lang="es-ES_tradnl" sz="1400" dirty="0" smtClean="0"/>
              <a:t> </a:t>
            </a:r>
            <a:endParaRPr lang="es-ES" sz="1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1" y="2420888"/>
            <a:ext cx="8952354" cy="695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48172" y="1412776"/>
            <a:ext cx="8277472" cy="792088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tratamiento de los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 realizamos en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phyton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Calculamos el ICA de cada contaminante. </a:t>
            </a:r>
          </a:p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Así vienen los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originales, con los valores horarios en columnas.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15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1318568" y="3360549"/>
            <a:ext cx="5396230" cy="25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6052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3.1 Preparación del </a:t>
            </a:r>
            <a:r>
              <a:rPr lang="es-ES_tradnl" sz="1400" dirty="0" err="1" smtClean="0"/>
              <a:t>dataset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48172" y="1412776"/>
            <a:ext cx="8277472" cy="936104"/>
          </a:xfrm>
        </p:spPr>
        <p:txBody>
          <a:bodyPr>
            <a:noAutofit/>
          </a:bodyPr>
          <a:lstStyle/>
          <a:p>
            <a:r>
              <a:rPr lang="es-ES_tradnl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Transformamos  con </a:t>
            </a:r>
            <a:r>
              <a:rPr lang="es-ES_tradn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phyton</a:t>
            </a:r>
            <a:r>
              <a:rPr lang="es-ES_tradnl" sz="1400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s-ES_tradn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_tradnl" sz="1400" dirty="0">
                <a:latin typeface="Calibri" panose="020F0502020204030204" pitchFamily="34" charset="0"/>
                <a:cs typeface="Calibri" panose="020F0502020204030204" pitchFamily="34" charset="0"/>
              </a:rPr>
              <a:t>  desagrupando y poniendo los valores de cada hora de las magnitudes  de calidad del aire en filas y las características </a:t>
            </a:r>
            <a:r>
              <a:rPr lang="es-ES_tradn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metereologicas</a:t>
            </a:r>
            <a:r>
              <a:rPr lang="es-ES_tradnl" sz="1400" dirty="0">
                <a:latin typeface="Calibri" panose="020F0502020204030204" pitchFamily="34" charset="0"/>
                <a:cs typeface="Calibri" panose="020F0502020204030204" pitchFamily="34" charset="0"/>
              </a:rPr>
              <a:t> en columnas, para poder realizar un mejor tratamiento de series temporales.</a:t>
            </a: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5" y="4869159"/>
            <a:ext cx="8224639" cy="142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14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755576" y="2348880"/>
            <a:ext cx="540059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1396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8172" y="1412776"/>
            <a:ext cx="8277472" cy="576064"/>
          </a:xfrm>
        </p:spPr>
        <p:txBody>
          <a:bodyPr>
            <a:noAutofit/>
          </a:bodyPr>
          <a:lstStyle/>
          <a:p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Utlizamos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google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para analizar el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generado y verificar las hipótesis de cara a modelar con series temporales. 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3.2 </a:t>
            </a:r>
            <a:r>
              <a:rPr lang="es-ES_tradnl" sz="1400" dirty="0" err="1" smtClean="0"/>
              <a:t>Preprocesamiento</a:t>
            </a:r>
            <a:r>
              <a:rPr lang="es-ES_tradnl" sz="1400" dirty="0" smtClean="0"/>
              <a:t> y análisis de los datos </a:t>
            </a:r>
            <a:endParaRPr lang="es-ES" sz="1400" dirty="0"/>
          </a:p>
        </p:txBody>
      </p:sp>
      <p:pic>
        <p:nvPicPr>
          <p:cNvPr id="9" name="8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1043608" y="2204864"/>
            <a:ext cx="61206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014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3.2 </a:t>
            </a:r>
            <a:r>
              <a:rPr lang="es-ES_tradnl" sz="1400" dirty="0" err="1" smtClean="0"/>
              <a:t>Preprocesamiento</a:t>
            </a:r>
            <a:r>
              <a:rPr lang="es-ES_tradnl" sz="1400" dirty="0" smtClean="0"/>
              <a:t> y análisis de los datos </a:t>
            </a:r>
            <a:endParaRPr lang="es-ES" sz="1400" dirty="0"/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311076" y="2284809"/>
            <a:ext cx="4343400" cy="4600575"/>
          </a:xfrm>
          <a:prstGeom prst="rect">
            <a:avLst/>
          </a:prstGeom>
        </p:spPr>
      </p:pic>
      <p:pic>
        <p:nvPicPr>
          <p:cNvPr id="12" name="11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5496046" y="2710011"/>
            <a:ext cx="3103265" cy="3095253"/>
          </a:xfrm>
          <a:prstGeom prst="rect">
            <a:avLst/>
          </a:prstGeom>
        </p:spPr>
      </p:pic>
      <p:sp>
        <p:nvSpPr>
          <p:cNvPr id="14" name="2 Marcador de contenido"/>
          <p:cNvSpPr>
            <a:spLocks noGrp="1"/>
          </p:cNvSpPr>
          <p:nvPr>
            <p:ph idx="1"/>
          </p:nvPr>
        </p:nvSpPr>
        <p:spPr>
          <a:xfrm>
            <a:off x="448668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Hacemos un repaso rápido de los datos que tenemos, sus tipos de datos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4215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3.2 </a:t>
            </a:r>
            <a:r>
              <a:rPr lang="es-ES_tradnl" sz="1400" dirty="0" err="1" smtClean="0"/>
              <a:t>Preprocesamiento</a:t>
            </a:r>
            <a:r>
              <a:rPr lang="es-ES_tradnl" sz="1400" dirty="0" smtClean="0"/>
              <a:t> y análisis de los datos </a:t>
            </a:r>
            <a:endParaRPr lang="es-ES" sz="1400" dirty="0"/>
          </a:p>
        </p:txBody>
      </p:sp>
      <p:pic>
        <p:nvPicPr>
          <p:cNvPr id="9" name="8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683568" y="2060848"/>
            <a:ext cx="2828925" cy="3781425"/>
          </a:xfrm>
          <a:prstGeom prst="rect">
            <a:avLst/>
          </a:prstGeom>
        </p:spPr>
      </p:pic>
      <p:pic>
        <p:nvPicPr>
          <p:cNvPr id="13" name="12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4716016" y="2226146"/>
            <a:ext cx="3076575" cy="3867150"/>
          </a:xfrm>
          <a:prstGeom prst="rect">
            <a:avLst/>
          </a:prstGeom>
        </p:spPr>
      </p:pic>
      <p:sp>
        <p:nvSpPr>
          <p:cNvPr id="14" name="2 Marcador de contenido"/>
          <p:cNvSpPr>
            <a:spLocks noGrp="1"/>
          </p:cNvSpPr>
          <p:nvPr>
            <p:ph idx="1"/>
          </p:nvPr>
        </p:nvSpPr>
        <p:spPr>
          <a:xfrm>
            <a:off x="448668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Consultamos valores faltantes, eliminamos nulos.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0639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3.2 </a:t>
            </a:r>
            <a:r>
              <a:rPr lang="es-ES_tradnl" sz="1400" dirty="0" err="1" smtClean="0"/>
              <a:t>Preprocesamiento</a:t>
            </a:r>
            <a:r>
              <a:rPr lang="es-ES_tradnl" sz="1400" dirty="0" smtClean="0"/>
              <a:t> y análisis de los datos </a:t>
            </a:r>
            <a:endParaRPr lang="es-ES" sz="1400" dirty="0"/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899592" y="2132856"/>
            <a:ext cx="7488832" cy="3960440"/>
          </a:xfrm>
          <a:prstGeom prst="rect">
            <a:avLst/>
          </a:prstGeom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48668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Gráfico descriptivo del valor de ICA  de cada contaminante en cada hora del día.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625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3.2 </a:t>
            </a:r>
            <a:r>
              <a:rPr lang="es-ES_tradnl" sz="1400" dirty="0" err="1" smtClean="0"/>
              <a:t>Preprocesamiento</a:t>
            </a:r>
            <a:r>
              <a:rPr lang="es-ES_tradnl" sz="1400" dirty="0" smtClean="0"/>
              <a:t> y análisis de los datos 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48668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Podemos ver las series temporales de cada uno de los contaminantes en el periodo de estudio de los meses de enero a abril 2020.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12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683568" y="2074733"/>
            <a:ext cx="7560840" cy="4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1533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3.3 Comprensión de los datos</a:t>
            </a:r>
            <a:endParaRPr lang="es-ES" sz="1400" dirty="0"/>
          </a:p>
        </p:txBody>
      </p:sp>
      <p:pic>
        <p:nvPicPr>
          <p:cNvPr id="9" name="8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899592" y="1700808"/>
            <a:ext cx="676875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0550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3.Preparación de los datos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3.3 Comprensión de los datos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39912" y="1484784"/>
            <a:ext cx="8277472" cy="158417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Analizamos las  los valores que más se repiten del ICA y los que menos, su media y las medidas de distribución cómo son la asimetría y la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curtosis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Tenemos un sesgo positivo, lo que indica una asimetría a la derecha y en cuanto a la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curtosis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 valor es &gt;0 lo que indica que la distribución es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leptocúrtica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, los datos están muy concentrados hacia la media. Si la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curtosis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hubiera sido 0 nos indicaría que la distribución es normal.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576288" y="2852936"/>
            <a:ext cx="3695848" cy="3600963"/>
          </a:xfrm>
          <a:prstGeom prst="rect">
            <a:avLst/>
          </a:prstGeom>
        </p:spPr>
      </p:pic>
      <p:pic>
        <p:nvPicPr>
          <p:cNvPr id="14" name="13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4499992" y="2852936"/>
            <a:ext cx="4563438" cy="28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7101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4. Modelado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4.1 Preparación del modelo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39912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Normalizamos el ICA y las magnitudes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12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899592" y="1772816"/>
            <a:ext cx="6696744" cy="1800199"/>
          </a:xfrm>
          <a:prstGeom prst="rect">
            <a:avLst/>
          </a:prstGeom>
        </p:spPr>
      </p:pic>
      <p:pic>
        <p:nvPicPr>
          <p:cNvPr id="15" name="14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899592" y="3718367"/>
            <a:ext cx="5616624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6740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_tradnl" sz="4000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450" y="548680"/>
            <a:ext cx="8363272" cy="1512168"/>
          </a:xfrm>
        </p:spPr>
        <p:txBody>
          <a:bodyPr>
            <a:normAutofit/>
          </a:bodyPr>
          <a:lstStyle/>
          <a:p>
            <a:r>
              <a:rPr lang="es-ES_tradnl" dirty="0" smtClean="0"/>
              <a:t>Para coordinarnos el equipo hemos utilizado </a:t>
            </a:r>
            <a:r>
              <a:rPr lang="es-ES_tradnl" dirty="0" err="1" smtClean="0"/>
              <a:t>Trello</a:t>
            </a:r>
            <a:endParaRPr lang="es-E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2856"/>
            <a:ext cx="9061185" cy="420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183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4. Modelado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4.1 Preparación del modelo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39912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Consultamos los diagramas de Box-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whisker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Donde se aprecia que hay muchos datos atípicos en casi todas las variables, únicamente la dirección del viento y la humedad relativa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899592" y="2288531"/>
            <a:ext cx="5544616" cy="4104456"/>
          </a:xfrm>
          <a:prstGeom prst="rect">
            <a:avLst/>
          </a:prstGeom>
        </p:spPr>
      </p:pic>
      <p:pic>
        <p:nvPicPr>
          <p:cNvPr id="9" name="8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6156176" y="2288531"/>
            <a:ext cx="2210631" cy="19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7088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4. Modelado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4.1 Preparación del modelo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39912" y="1484784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Análisis de correlaciones, no se observa ninguna correlación significativa, esta parte nos plantea un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serío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problema a la hora de modelizar algo con una cierta fiabilidad.</a:t>
            </a:r>
            <a:endParaRPr lang="es-ES_trad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12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517352" y="1988840"/>
            <a:ext cx="3191247" cy="3479849"/>
          </a:xfrm>
          <a:prstGeom prst="rect">
            <a:avLst/>
          </a:prstGeom>
        </p:spPr>
      </p:pic>
      <p:pic>
        <p:nvPicPr>
          <p:cNvPr id="15" name="14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4505300" y="1971104"/>
            <a:ext cx="4249611" cy="4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5992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4. Modelado</a:t>
            </a:r>
            <a:endParaRPr lang="es-ES" sz="1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517352" y="1021532"/>
            <a:ext cx="8208912" cy="4632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4.2 Primer modelo </a:t>
            </a:r>
            <a:endParaRPr lang="es-ES" sz="1400" dirty="0"/>
          </a:p>
        </p:txBody>
      </p:sp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22896" y="1340768"/>
            <a:ext cx="8277472" cy="504056"/>
          </a:xfrm>
        </p:spPr>
        <p:txBody>
          <a:bodyPr>
            <a:noAutofit/>
          </a:bodyPr>
          <a:lstStyle/>
          <a:p>
            <a:r>
              <a:rPr lang="es-ES_tradnl" sz="1400" dirty="0"/>
              <a:t>Comenzamos con la modelización , para lo cual el primer modelo que probamos es </a:t>
            </a:r>
            <a:r>
              <a:rPr lang="es-ES_tradnl" sz="1400" dirty="0" err="1"/>
              <a:t>Prophet</a:t>
            </a:r>
            <a:r>
              <a:rPr lang="es-ES_tradnl" sz="1400" dirty="0"/>
              <a:t> </a:t>
            </a:r>
            <a:r>
              <a:rPr lang="es-ES_tradnl" sz="1400" dirty="0" err="1" smtClean="0"/>
              <a:t>Model</a:t>
            </a:r>
            <a:r>
              <a:rPr lang="es-ES_tradnl" sz="1400" dirty="0" smtClean="0"/>
              <a:t>…….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1637509" y="1844825"/>
            <a:ext cx="5238747" cy="1296144"/>
          </a:xfrm>
          <a:prstGeom prst="rect">
            <a:avLst/>
          </a:prstGeom>
        </p:spPr>
      </p:pic>
      <p:pic>
        <p:nvPicPr>
          <p:cNvPr id="14" name="13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983218" y="3284984"/>
            <a:ext cx="5460989" cy="29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5770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sz="3600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363272" cy="1781944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Para realizar el estudio de la calidad del aire utilizamos la </a:t>
            </a:r>
            <a:r>
              <a:rPr lang="es-ES_tradnl" dirty="0" err="1" smtClean="0"/>
              <a:t>metedologia</a:t>
            </a:r>
            <a:r>
              <a:rPr lang="es-ES_tradnl" dirty="0" smtClean="0"/>
              <a:t> CRISP-DM </a:t>
            </a:r>
            <a:endParaRPr lang="es-E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856073" cy="372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0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0244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1.Comprensión del negocio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432" y="1052736"/>
            <a:ext cx="8496944" cy="1342975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calidad del aire a nivel mundial se mide mediante un índice denominado </a:t>
            </a:r>
            <a:r>
              <a:rPr lang="es-ES_tradn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AQI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Air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s-E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, en español es  </a:t>
            </a:r>
            <a:r>
              <a:rPr lang="es-E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ICA ( Índice de la Calidad del Aire)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Este índice es el máximo de los valores equivalentes de 5 contaminantes: SO2 ( Dióxido de </a:t>
            </a:r>
            <a:r>
              <a:rPr lang="es-ES_tradnl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zúfre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NO2 (Dióxido de Nitrógeno), CO ( Monóxido de Carbono) ,  O3(Ozono), PM10 y  PM25 (partículas) en todas las estaciones de medida de un municipio o región.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78382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868144" y="2708920"/>
            <a:ext cx="21242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el dibujo podemos ver las causas y efectos de la contaminación del aire: 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(1) efecto invernadero, (2) contaminación por partículas, (3) aumento de la radiación UV, (4) SO2 dióxido de azufre (lluvia ácida), (5) aumento de la concentración de ozono a nivel del suelo, (6) aumento de los niveles de óxidos de nitrógeno.</a:t>
            </a:r>
            <a:r>
              <a:rPr lang="es-ES_tradnl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941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0668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1.Comprensión del negocio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7105" y="1196752"/>
            <a:ext cx="8496944" cy="720080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valores que indican la calidad del aire se pueden ver en la tabla adjunta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5" y="2176587"/>
            <a:ext cx="8696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7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3191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 smtClean="0"/>
              <a:t>1.Comprensión del negocio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432" y="1052736"/>
            <a:ext cx="8496944" cy="1342975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gráfico donde por ejemplo para Madrid se ven las estaciones de medida, los contaminantes con sus datos en las últimas 48 horas. </a:t>
            </a:r>
          </a:p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Así cómo se muestra ese histórico de 48 horas en los contaminantes se muestran también las características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metereológicas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temperatura, presión atmosférica,  humedad y viento.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4 Marcador de contenido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67900" y="2068637"/>
            <a:ext cx="760819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7810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2</a:t>
            </a:r>
            <a:r>
              <a:rPr lang="es-ES_tradnl" sz="1800" dirty="0" smtClean="0"/>
              <a:t>.Comprensión de los datos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730" y="1469864"/>
            <a:ext cx="8496944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nuestro estudio recogemos los datos tanto de contaminantes como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metereológicos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los portales de datos abiertos de la comunidad de Madrid y del ayuntamiento de Madrid.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19108"/>
            <a:ext cx="2924870" cy="172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93552"/>
            <a:ext cx="3558554" cy="219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88" y="2004628"/>
            <a:ext cx="3168352" cy="19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88523"/>
            <a:ext cx="3597200" cy="200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536352" y="980728"/>
            <a:ext cx="8208912" cy="60368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 smtClean="0"/>
              <a:t>2.1 </a:t>
            </a:r>
            <a:r>
              <a:rPr lang="es-ES_tradnl" sz="1400" dirty="0"/>
              <a:t>Exploración y elección de los </a:t>
            </a:r>
            <a:r>
              <a:rPr lang="es-ES_tradnl" sz="1400" dirty="0" err="1"/>
              <a:t>datasets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744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9094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2</a:t>
            </a:r>
            <a:r>
              <a:rPr lang="es-ES_tradnl" sz="1800" dirty="0" smtClean="0"/>
              <a:t>.Comprensión de los datos 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432" y="1052737"/>
            <a:ext cx="8496944" cy="504056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formato de los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tiene siempre el mismo formato , indicando la estación de medida, la magnitud a medir , la fecha y las 24 horas de medida con sus correspondientes validaciones :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1331640" y="1662569"/>
            <a:ext cx="5396230" cy="902335"/>
          </a:xfrm>
          <a:prstGeom prst="rect">
            <a:avLst/>
          </a:prstGeom>
        </p:spPr>
      </p:pic>
      <p:sp>
        <p:nvSpPr>
          <p:cNvPr id="12" name="2 Marcador de contenido"/>
          <p:cNvSpPr txBox="1">
            <a:spLocks/>
          </p:cNvSpPr>
          <p:nvPr/>
        </p:nvSpPr>
        <p:spPr>
          <a:xfrm>
            <a:off x="323528" y="2744924"/>
            <a:ext cx="8496944" cy="5040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Estas son las magnitudes de calidad del aire  y los factores por los que hay que multiplicar los datos de los  5 contaminantes, para poderlos comparar y sacar así el índice ICA. </a:t>
            </a:r>
          </a:p>
        </p:txBody>
      </p:sp>
      <p:pic>
        <p:nvPicPr>
          <p:cNvPr id="13" name="12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1043608" y="3501008"/>
            <a:ext cx="662473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5779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ES_tradnl" dirty="0">
              <a:latin typeface="Trebuchet MS"/>
              <a:ea typeface="+mj-ea"/>
              <a:cs typeface="+mj-cs"/>
              <a:sym typeface="Trebuchet M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12" cy="792088"/>
          </a:xfrm>
        </p:spPr>
        <p:txBody>
          <a:bodyPr>
            <a:normAutofit/>
          </a:bodyPr>
          <a:lstStyle/>
          <a:p>
            <a:r>
              <a:rPr lang="es-ES_tradnl" sz="1800" dirty="0"/>
              <a:t>2</a:t>
            </a:r>
            <a:r>
              <a:rPr lang="es-ES_tradnl" sz="1800" dirty="0" smtClean="0"/>
              <a:t>.Comprensión </a:t>
            </a:r>
            <a:r>
              <a:rPr lang="es-ES_tradnl" sz="1800" dirty="0"/>
              <a:t>de los datos </a:t>
            </a:r>
            <a:endParaRPr lang="es-ES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432" y="1052736"/>
            <a:ext cx="3305472" cy="1008111"/>
          </a:xfrm>
        </p:spPr>
        <p:txBody>
          <a:bodyPr>
            <a:noAutofit/>
          </a:bodyPr>
          <a:lstStyle/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 magnitudes </a:t>
            </a:r>
            <a:r>
              <a:rPr lang="es-ES_tradnl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metereológicas</a:t>
            </a:r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 sus unidades de medida son las siguientes: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392987"/>
            <a:ext cx="4059382" cy="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2 Marcador de contenido"/>
          <p:cNvSpPr txBox="1">
            <a:spLocks/>
          </p:cNvSpPr>
          <p:nvPr/>
        </p:nvSpPr>
        <p:spPr>
          <a:xfrm>
            <a:off x="3131840" y="2765872"/>
            <a:ext cx="5256584" cy="69647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Estas son las estaciones de medida, tanto del municipio de Madrid como de la comunidad de Madrid:</a:t>
            </a:r>
          </a:p>
        </p:txBody>
      </p:sp>
      <p:pic>
        <p:nvPicPr>
          <p:cNvPr id="10" name="9 Imagen"/>
          <p:cNvPicPr/>
          <p:nvPr/>
        </p:nvPicPr>
        <p:blipFill>
          <a:blip r:embed="rId8"/>
          <a:stretch>
            <a:fillRect/>
          </a:stretch>
        </p:blipFill>
        <p:spPr>
          <a:xfrm>
            <a:off x="3505026" y="1052736"/>
            <a:ext cx="5353050" cy="1733550"/>
          </a:xfrm>
          <a:prstGeom prst="rect">
            <a:avLst/>
          </a:prstGeom>
        </p:spPr>
      </p:pic>
      <p:pic>
        <p:nvPicPr>
          <p:cNvPr id="14" name="2 Imagen"/>
          <p:cNvPicPr/>
          <p:nvPr/>
        </p:nvPicPr>
        <p:blipFill>
          <a:blip r:embed="rId9"/>
          <a:stretch>
            <a:fillRect/>
          </a:stretch>
        </p:blipFill>
        <p:spPr>
          <a:xfrm>
            <a:off x="3232185" y="3284984"/>
            <a:ext cx="3543726" cy="2988994"/>
          </a:xfrm>
          <a:prstGeom prst="rect">
            <a:avLst/>
          </a:prstGeom>
        </p:spPr>
      </p:pic>
      <p:pic>
        <p:nvPicPr>
          <p:cNvPr id="15" name="14 Imagen"/>
          <p:cNvPicPr/>
          <p:nvPr/>
        </p:nvPicPr>
        <p:blipFill>
          <a:blip r:embed="rId10"/>
          <a:stretch>
            <a:fillRect/>
          </a:stretch>
        </p:blipFill>
        <p:spPr>
          <a:xfrm>
            <a:off x="535484" y="2388939"/>
            <a:ext cx="2209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RzUWHKNlZlZxP8v7Wnn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MQdeN_EOi7Av5Dm1qx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mLWH5PBngEbJ0Z.Poy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jE0u9t5SvTgsTz3uZC1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jE0u9t5SvTgsTz3uZC1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257</TotalTime>
  <Words>825</Words>
  <Application>Microsoft Office PowerPoint</Application>
  <PresentationFormat>Presentación en pantalla (4:3)</PresentationFormat>
  <Paragraphs>70</Paragraphs>
  <Slides>22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Urbano</vt:lpstr>
      <vt:lpstr>Diapositiva de think-cell</vt:lpstr>
      <vt:lpstr>Calidad del aire en la Comunidad de Madrid </vt:lpstr>
      <vt:lpstr>Para coordinarnos el equipo hemos utilizado Trello</vt:lpstr>
      <vt:lpstr>Para realizar el estudio de la calidad del aire utilizamos la metedologia CRISP-DM </vt:lpstr>
      <vt:lpstr>1.Comprensión del negocio</vt:lpstr>
      <vt:lpstr>1.Comprensión del negocio</vt:lpstr>
      <vt:lpstr>1.Comprensión del negocio</vt:lpstr>
      <vt:lpstr>2.Comprensión de los datos</vt:lpstr>
      <vt:lpstr>2.Comprensión de los datos </vt:lpstr>
      <vt:lpstr>2.Comprensión de los datos </vt:lpstr>
      <vt:lpstr>3.Preparación de los datos</vt:lpstr>
      <vt:lpstr>3.Preparación de los datos</vt:lpstr>
      <vt:lpstr>3.Preparación de los datos</vt:lpstr>
      <vt:lpstr>3.Preparación de los datos</vt:lpstr>
      <vt:lpstr>3.Preparación de los datos</vt:lpstr>
      <vt:lpstr>3.Preparación de los datos</vt:lpstr>
      <vt:lpstr>3.Preparación de los datos</vt:lpstr>
      <vt:lpstr>3.Preparación de los datos</vt:lpstr>
      <vt:lpstr>3.Preparación de los datos</vt:lpstr>
      <vt:lpstr>4. Modelado</vt:lpstr>
      <vt:lpstr>4. Modelado</vt:lpstr>
      <vt:lpstr>4. Modelado</vt:lpstr>
      <vt:lpstr>4. Modelado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del aire</dc:title>
  <dc:creator>VARA  ALONSO, SUSANA</dc:creator>
  <cp:lastModifiedBy>VARA  ALONSO, SUSANA</cp:lastModifiedBy>
  <cp:revision>26</cp:revision>
  <dcterms:created xsi:type="dcterms:W3CDTF">2020-06-16T16:33:49Z</dcterms:created>
  <dcterms:modified xsi:type="dcterms:W3CDTF">2020-06-17T15:38:04Z</dcterms:modified>
</cp:coreProperties>
</file>