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1" r:id="rId4"/>
    <p:sldId id="262" r:id="rId5"/>
    <p:sldId id="265" r:id="rId6"/>
    <p:sldId id="270" r:id="rId7"/>
    <p:sldId id="268" r:id="rId8"/>
    <p:sldId id="269" r:id="rId9"/>
    <p:sldId id="266" r:id="rId10"/>
    <p:sldId id="280" r:id="rId11"/>
    <p:sldId id="264" r:id="rId12"/>
    <p:sldId id="272" r:id="rId13"/>
    <p:sldId id="273" r:id="rId14"/>
    <p:sldId id="277" r:id="rId15"/>
    <p:sldId id="274" r:id="rId16"/>
    <p:sldId id="278" r:id="rId17"/>
    <p:sldId id="276" r:id="rId18"/>
    <p:sldId id="279" r:id="rId19"/>
    <p:sldId id="281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60"/>
  </p:normalViewPr>
  <p:slideViewPr>
    <p:cSldViewPr snapToObjects="1">
      <p:cViewPr>
        <p:scale>
          <a:sx n="100" d="100"/>
          <a:sy n="100" d="100"/>
        </p:scale>
        <p:origin x="-1784" y="-136"/>
      </p:cViewPr>
      <p:guideLst>
        <p:guide orient="horz" pos="2112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27E9F-DB90-8A43-8DEF-AAFFD821DC11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192F5-FB79-5442-8400-EE9C8867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192F5-FB79-5442-8400-EE9C8867A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8AC2-AC1E-4E4F-8A1B-2840E8F5566E}" type="datetimeFigureOut">
              <a:rPr lang="en-US" smtClean="0"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06E3-9312-1140-91DB-23F1C066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9931" y="3092332"/>
            <a:ext cx="72557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This is how you would solve it for small data.</a:t>
            </a:r>
            <a:endParaRPr lang="en-US" sz="2600" dirty="0">
              <a:latin typeface="Open Sans Light"/>
              <a:cs typeface="Open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25100" y="132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003_traintracks_lan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21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731" y="5327532"/>
            <a:ext cx="725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Chief Architect | </a:t>
            </a:r>
            <a:r>
              <a:rPr lang="en-US" sz="2600" dirty="0" err="1" smtClean="0">
                <a:latin typeface="Open Sans Light"/>
                <a:cs typeface="Open Sans Light"/>
              </a:rPr>
              <a:t>Traintracks.io</a:t>
            </a:r>
            <a:endParaRPr lang="en-US" sz="2600" dirty="0" smtClean="0">
              <a:latin typeface="Open Sans Light"/>
              <a:cs typeface="Open Sans Light"/>
            </a:endParaRPr>
          </a:p>
          <a:p>
            <a:endParaRPr lang="en-US" altLang="zh-TW" sz="600" dirty="0" smtClean="0">
              <a:latin typeface="Open Sans Light"/>
              <a:cs typeface="Open Sans Light"/>
            </a:endParaRPr>
          </a:p>
          <a:p>
            <a:r>
              <a:rPr lang="zh-TW" altLang="en-US" sz="2200" dirty="0" smtClean="0">
                <a:latin typeface="黑体"/>
                <a:ea typeface="黑体"/>
                <a:cs typeface="黑体"/>
              </a:rPr>
              <a:t>首席架构师</a:t>
            </a:r>
            <a:r>
              <a:rPr lang="en-US" altLang="zh-TW" sz="2200" dirty="0" smtClean="0">
                <a:latin typeface="黑体"/>
                <a:ea typeface="黑体"/>
                <a:cs typeface="黑体"/>
              </a:rPr>
              <a:t> | </a:t>
            </a:r>
            <a:r>
              <a:rPr lang="en-US" altLang="zh-TW" sz="2200" dirty="0" err="1" smtClean="0">
                <a:latin typeface="Open Sans Light"/>
                <a:cs typeface="Open Sans Light"/>
              </a:rPr>
              <a:t>Traintracks.io</a:t>
            </a:r>
            <a:r>
              <a:rPr lang="en-US" altLang="zh-TW" sz="2200" dirty="0" smtClean="0"/>
              <a:t> </a:t>
            </a:r>
            <a:r>
              <a:rPr lang="zh-CN" altLang="en-US" sz="2200" dirty="0" smtClean="0">
                <a:latin typeface="黑体"/>
                <a:ea typeface="黑体"/>
                <a:cs typeface="黑体"/>
              </a:rPr>
              <a:t>大数据分析平台</a:t>
            </a:r>
            <a:endParaRPr lang="en-US" sz="2200" dirty="0">
              <a:latin typeface="黑体"/>
              <a:ea typeface="黑体"/>
              <a:cs typeface="黑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400" y="4657289"/>
            <a:ext cx="725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Open Sans Semibold"/>
                <a:cs typeface="Open Sans Semibold"/>
              </a:rPr>
              <a:t>Ryan Braley</a:t>
            </a:r>
            <a:endParaRPr lang="en-US" sz="3600" b="1" dirty="0">
              <a:latin typeface="Open Sans Semibold"/>
              <a:cs typeface="Open Sans Semi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2800" y="997634"/>
            <a:ext cx="5257799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Big Data Algorithms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with Twitter Algebird +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Spark Streaming</a:t>
            </a:r>
          </a:p>
          <a:p>
            <a:endParaRPr lang="en-US" sz="2200" b="1" dirty="0" smtClean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r>
              <a:rPr lang="en-US" sz="2200" b="1" dirty="0" err="1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基于</a:t>
            </a:r>
            <a:r>
              <a:rPr lang="en-US" sz="2200" b="1" dirty="0" err="1">
                <a:solidFill>
                  <a:schemeClr val="bg1"/>
                </a:solidFill>
                <a:latin typeface="Open Sans Light"/>
                <a:cs typeface="Open Sans Light"/>
              </a:rPr>
              <a:t>Twitter</a:t>
            </a:r>
            <a:r>
              <a:rPr lang="en-US" sz="2200" b="1" dirty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Open Sans Light"/>
                <a:cs typeface="Open Sans Light"/>
              </a:rPr>
              <a:t>Algebird</a:t>
            </a:r>
            <a:r>
              <a:rPr lang="en-US" sz="2200" b="1" dirty="0">
                <a:solidFill>
                  <a:schemeClr val="bg1"/>
                </a:solidFill>
                <a:latin typeface="Open Sans Light"/>
                <a:cs typeface="Open Sans Light"/>
              </a:rPr>
              <a:t> 和 Spark Streaming </a:t>
            </a:r>
            <a:r>
              <a:rPr lang="en-US" sz="2200" b="1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的大规模流式数据处理算法</a:t>
            </a:r>
            <a:endParaRPr lang="en-US" sz="2200" b="1" dirty="0" smtClean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  <a:p>
            <a:endParaRPr lang="en-US" sz="3600" b="1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 </a:t>
            </a:r>
            <a:endParaRPr lang="en-US" sz="36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3" name="Picture 2" descr="logo_header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272790"/>
            <a:ext cx="2178050" cy="4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744414"/>
            <a:ext cx="57150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Approximation algorithms based on </a:t>
            </a:r>
            <a:r>
              <a:rPr lang="en-US" sz="2600" dirty="0" err="1" smtClean="0">
                <a:latin typeface="Open Sans Light"/>
                <a:cs typeface="Open Sans Light"/>
              </a:rPr>
              <a:t>monoids</a:t>
            </a:r>
            <a:r>
              <a:rPr lang="en-US" sz="2600" dirty="0" smtClean="0">
                <a:latin typeface="Open Sans Light"/>
                <a:cs typeface="Open Sans Light"/>
              </a:rPr>
              <a:t> have </a:t>
            </a:r>
            <a:r>
              <a:rPr lang="en-US" sz="2600" dirty="0">
                <a:latin typeface="Open Sans Semibold"/>
                <a:cs typeface="Open Sans Semibold"/>
              </a:rPr>
              <a:t>l</a:t>
            </a:r>
            <a:r>
              <a:rPr lang="en-US" sz="2600" dirty="0" smtClean="0">
                <a:latin typeface="Open Sans Semibold"/>
                <a:cs typeface="Open Sans Semibold"/>
              </a:rPr>
              <a:t>ow memory footprint </a:t>
            </a:r>
            <a:r>
              <a:rPr lang="en-US" sz="2600" dirty="0" smtClean="0">
                <a:latin typeface="Open Sans Light"/>
                <a:cs typeface="Open Sans Light"/>
              </a:rPr>
              <a:t>and are </a:t>
            </a:r>
            <a:r>
              <a:rPr lang="en-US" sz="2600" dirty="0">
                <a:latin typeface="Open Sans Semibold"/>
                <a:cs typeface="Open Sans Semibold"/>
              </a:rPr>
              <a:t>i</a:t>
            </a:r>
            <a:r>
              <a:rPr lang="en-US" sz="2600" dirty="0" smtClean="0">
                <a:latin typeface="Open Sans Semibold"/>
                <a:cs typeface="Open Sans Semibold"/>
              </a:rPr>
              <a:t>nherently parallelizable.	</a:t>
            </a:r>
          </a:p>
          <a:p>
            <a:endParaRPr lang="en-US" sz="2600" dirty="0">
              <a:latin typeface="Open Sans Semibold"/>
              <a:cs typeface="Open Sans Semibold"/>
            </a:endParaRPr>
          </a:p>
          <a:p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基于</a:t>
            </a:r>
            <a:r>
              <a:rPr lang="en-US" altLang="zh-TW" sz="2200" dirty="0" err="1">
                <a:solidFill>
                  <a:schemeClr val="bg1">
                    <a:lumMod val="50000"/>
                  </a:schemeClr>
                </a:solidFill>
                <a:latin typeface="Open Sans Semibold"/>
                <a:cs typeface="Open Sans Semibold"/>
              </a:rPr>
              <a:t>Monoids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Open Sans Semibold"/>
                <a:cs typeface="Open Sans Semibold"/>
              </a:rPr>
              <a:t> </a:t>
            </a: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的近似算法具有低内存占用且天生支持并行化的特点。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  <a:p>
            <a:endParaRPr lang="en-US" sz="2600" dirty="0" smtClean="0">
              <a:latin typeface="Open Sans Semibold"/>
              <a:cs typeface="Open Sans Semibold"/>
            </a:endParaRPr>
          </a:p>
          <a:p>
            <a:endParaRPr lang="en-US" sz="2600" dirty="0">
              <a:latin typeface="Open Sans Semibold"/>
              <a:cs typeface="Open Sans Semibold"/>
            </a:endParaRPr>
          </a:p>
          <a:p>
            <a:endParaRPr lang="en-US" sz="2600" dirty="0">
              <a:latin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908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438400"/>
            <a:ext cx="2263196" cy="1201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878174"/>
            <a:ext cx="644258" cy="584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16" y="2865474"/>
            <a:ext cx="615684" cy="499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53100" y="2966498"/>
            <a:ext cx="184716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Algebird</a:t>
            </a:r>
            <a:endParaRPr lang="en-US" sz="3200" b="1" dirty="0">
              <a:solidFill>
                <a:schemeClr val="tx2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27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16" y="1916176"/>
            <a:ext cx="2310384" cy="24018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762000"/>
            <a:ext cx="409594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Calculate </a:t>
            </a:r>
            <a:r>
              <a:rPr lang="en-US" sz="2600" b="1" dirty="0" smtClean="0">
                <a:latin typeface="Open Sans Light"/>
                <a:cs typeface="Open Sans Light"/>
              </a:rPr>
              <a:t>the number of unique users in the views of all videos…</a:t>
            </a:r>
          </a:p>
          <a:p>
            <a:endParaRPr lang="en-US" sz="2200" b="1" dirty="0">
              <a:solidFill>
                <a:srgbClr val="7F7F7F"/>
              </a:solidFill>
              <a:latin typeface="Open Sans Light"/>
              <a:cs typeface="Open Sans Light"/>
            </a:endParaRPr>
          </a:p>
          <a:p>
            <a:r>
              <a:rPr lang="zh-TW" altLang="en-US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统计</a:t>
            </a:r>
            <a:r>
              <a:rPr lang="en-US" altLang="zh-TW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sz="2200" b="1" dirty="0" smtClean="0">
                <a:solidFill>
                  <a:srgbClr val="7F7F7F"/>
                </a:solidFill>
                <a:latin typeface="Open Sans Light"/>
                <a:cs typeface="Open Sans Light"/>
              </a:rPr>
              <a:t>views </a:t>
            </a:r>
            <a:r>
              <a:rPr lang="zh-TW" altLang="en-US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中去重后的用户数</a:t>
            </a:r>
            <a:endParaRPr lang="en-US" sz="2200" b="1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114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…in real time, with the </a:t>
            </a:r>
            <a:r>
              <a:rPr lang="en-US" sz="2600" b="1" dirty="0" err="1" smtClean="0">
                <a:latin typeface="Open Sans Light"/>
                <a:cs typeface="Open Sans Light"/>
              </a:rPr>
              <a:t>HyperLogLog</a:t>
            </a:r>
            <a:r>
              <a:rPr lang="en-US" sz="2600" dirty="0" smtClean="0">
                <a:latin typeface="Open Sans Light"/>
                <a:cs typeface="Open Sans Light"/>
              </a:rPr>
              <a:t> algorithm.</a:t>
            </a:r>
          </a:p>
          <a:p>
            <a:endParaRPr lang="en-US" sz="2600" dirty="0">
              <a:latin typeface="Open Sans Light"/>
              <a:cs typeface="Open Sans Light"/>
            </a:endParaRPr>
          </a:p>
          <a:p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利用 </a:t>
            </a:r>
            <a:r>
              <a:rPr lang="en-US" sz="2200" dirty="0" err="1" smtClean="0">
                <a:solidFill>
                  <a:srgbClr val="7F7F7F"/>
                </a:solidFill>
                <a:latin typeface="Open Sans Light"/>
                <a:cs typeface="Open Sans Light"/>
              </a:rPr>
              <a:t>HyperLogLog</a:t>
            </a:r>
            <a:r>
              <a:rPr 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 </a:t>
            </a:r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算法</a:t>
            </a:r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来实时计算</a:t>
            </a:r>
            <a:endParaRPr lang="en-US" sz="22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0276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0771" y="533400"/>
            <a:ext cx="7391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latin typeface="Open Sans Semibold"/>
                <a:cs typeface="Open Sans Semibold"/>
              </a:rPr>
              <a:t>HyperLogLog</a:t>
            </a:r>
            <a:endParaRPr lang="en-US" sz="3000" dirty="0">
              <a:latin typeface="Open Sans Semibold"/>
              <a:cs typeface="Open Sans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26" y="1676400"/>
            <a:ext cx="7391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Open Sans Light"/>
                <a:cs typeface="Open Sans Light"/>
              </a:rPr>
              <a:t>1. Similar to an approximate set</a:t>
            </a:r>
            <a:endParaRPr lang="en-US" altLang="zh-CN" sz="2400" dirty="0">
              <a:latin typeface="Open Sans Light"/>
              <a:cs typeface="Open Sans Light"/>
            </a:endParaRPr>
          </a:p>
          <a:p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近似集合相似</a:t>
            </a:r>
            <a:endParaRPr lang="en-US" altLang="zh-CN" sz="22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26" y="2812079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Light"/>
                <a:cs typeface="Open Sans Light"/>
              </a:rPr>
              <a:t>2. </a:t>
            </a:r>
            <a:r>
              <a:rPr lang="en-US" sz="2400" dirty="0" smtClean="0">
                <a:latin typeface="Open Sans Light"/>
                <a:cs typeface="Open Sans Light"/>
              </a:rPr>
              <a:t>Calculates approximation of cardinality of the set.</a:t>
            </a:r>
          </a:p>
          <a:p>
            <a:r>
              <a:rPr lang="en-US" altLang="zh-TW" sz="2400" dirty="0">
                <a:solidFill>
                  <a:srgbClr val="7F7F7F"/>
                </a:solidFill>
                <a:latin typeface="Open Sans Light"/>
                <a:cs typeface="Open Sans Light"/>
              </a:rPr>
              <a:t> </a:t>
            </a:r>
            <a:r>
              <a:rPr lang="en-US" altLang="zh-TW" sz="24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近似计算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集合的基数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26" y="3997644"/>
            <a:ext cx="65575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/>
                <a:cs typeface="Open Sans Light"/>
              </a:rPr>
              <a:t>3. </a:t>
            </a:r>
            <a:r>
              <a:rPr lang="en-US" sz="2400" dirty="0" smtClean="0">
                <a:latin typeface="Open Sans Light"/>
                <a:cs typeface="Open Sans Light"/>
              </a:rPr>
              <a:t>Can calculate with predictable error bounds</a:t>
            </a:r>
          </a:p>
          <a:p>
            <a:r>
              <a:rPr lang="en-US" altLang="zh-TW" sz="2400" dirty="0" smtClean="0"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可预见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的误差范围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225" y="5221309"/>
            <a:ext cx="115677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Open Sans Semibold"/>
                <a:cs typeface="Open Sans Semibold"/>
              </a:rPr>
              <a:t>98% </a:t>
            </a:r>
            <a:r>
              <a:rPr lang="en-US" sz="2800" dirty="0">
                <a:latin typeface="Open Sans Light"/>
                <a:cs typeface="Open Sans Light"/>
              </a:rPr>
              <a:t>accuracy with only </a:t>
            </a:r>
            <a:r>
              <a:rPr lang="en-US" sz="2800" dirty="0">
                <a:latin typeface="Open Sans Semibold"/>
                <a:cs typeface="Open Sans Semibold"/>
              </a:rPr>
              <a:t>1.5kb </a:t>
            </a:r>
            <a:r>
              <a:rPr lang="en-US" sz="2800" dirty="0">
                <a:latin typeface="Open Sans Light"/>
                <a:cs typeface="Open Sans Light"/>
              </a:rPr>
              <a:t>of </a:t>
            </a:r>
            <a:r>
              <a:rPr lang="en-US" sz="2800" dirty="0" smtClean="0">
                <a:latin typeface="Open Sans Light"/>
                <a:cs typeface="Open Sans Light"/>
              </a:rPr>
              <a:t>memory.</a:t>
            </a:r>
          </a:p>
          <a:p>
            <a:endParaRPr lang="en-US" sz="200" dirty="0" smtClean="0">
              <a:latin typeface="Open Sans Light"/>
              <a:cs typeface="Open Sans Light"/>
            </a:endParaRPr>
          </a:p>
          <a:p>
            <a:endParaRPr lang="en-US" sz="600" dirty="0" smtClean="0">
              <a:latin typeface="Open Sans Light"/>
              <a:cs typeface="Open Sans Light"/>
            </a:endParaRP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只需 </a:t>
            </a:r>
            <a:r>
              <a:rPr lang="en-US" altLang="zh-CN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1.5KB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的内存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TW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98</a:t>
            </a:r>
            <a:r>
              <a:rPr lang="en-US" altLang="zh-TW" sz="20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%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的准确率</a:t>
            </a:r>
            <a:r>
              <a:rPr lang="zh-CN" altLang="zh-TW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。</a:t>
            </a:r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8266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310384" cy="24018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76200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Task #2: Calculate </a:t>
            </a:r>
            <a:r>
              <a:rPr lang="en-US" sz="2600" b="1" dirty="0" smtClean="0">
                <a:latin typeface="Open Sans Light"/>
                <a:cs typeface="Open Sans Light"/>
              </a:rPr>
              <a:t>the number of views per unique users of all videos…</a:t>
            </a:r>
          </a:p>
          <a:p>
            <a:endParaRPr lang="en-US" sz="2200" b="1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200" b="1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任务</a:t>
            </a:r>
            <a:r>
              <a:rPr lang="en-US" altLang="zh-TW" sz="2200" b="1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TW" altLang="en-US" sz="2200" b="1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：计算去重后每个用户观看的视频的</a:t>
            </a:r>
            <a:r>
              <a:rPr lang="zh-TW" altLang="en-US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次数</a:t>
            </a:r>
            <a:r>
              <a:rPr lang="en-US" altLang="zh-TW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...</a:t>
            </a:r>
            <a:endParaRPr lang="en-US" sz="2200" b="1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055" y="3810000"/>
            <a:ext cx="4095945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…in real time, with the </a:t>
            </a:r>
            <a:r>
              <a:rPr lang="en-US" sz="2600" b="1" dirty="0" smtClean="0">
                <a:latin typeface="Open Sans Light"/>
                <a:cs typeface="Open Sans Light"/>
              </a:rPr>
              <a:t>Count-Min Sketch </a:t>
            </a:r>
            <a:r>
              <a:rPr lang="en-US" sz="2600" dirty="0" smtClean="0">
                <a:latin typeface="Open Sans Light"/>
                <a:cs typeface="Open Sans Light"/>
              </a:rPr>
              <a:t>algorithm.</a:t>
            </a:r>
          </a:p>
          <a:p>
            <a:endParaRPr lang="en-US" sz="2600" dirty="0">
              <a:latin typeface="Open Sans Light"/>
              <a:cs typeface="Open Sans Light"/>
            </a:endParaRPr>
          </a:p>
          <a:p>
            <a:r>
              <a:rPr 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…使用 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Count-Min Sketch 算法实时</a:t>
            </a:r>
            <a:r>
              <a:rPr 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计算</a:t>
            </a:r>
            <a:r>
              <a:rPr lang="zh-CN" alt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。</a:t>
            </a:r>
            <a:endParaRPr lang="en-US" sz="2200" dirty="0" smtClean="0">
              <a:solidFill>
                <a:srgbClr val="7F7F7F"/>
              </a:solidFill>
              <a:latin typeface="Open Sans Light"/>
              <a:cs typeface="Open Sans Light"/>
            </a:endParaRPr>
          </a:p>
          <a:p>
            <a:endParaRPr lang="en-US" sz="2600" dirty="0">
              <a:latin typeface="Open Sans Light"/>
              <a:cs typeface="Open Sans Light"/>
            </a:endParaRPr>
          </a:p>
          <a:p>
            <a:endParaRPr lang="en-US" sz="2600" dirty="0" smtClean="0">
              <a:latin typeface="Open Sans Light"/>
              <a:cs typeface="Open Sans Light"/>
            </a:endParaRPr>
          </a:p>
          <a:p>
            <a:endParaRPr lang="en-US" sz="26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987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696" y="533400"/>
            <a:ext cx="7391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Open Sans Semibold"/>
                <a:cs typeface="Open Sans Semibold"/>
              </a:rPr>
              <a:t>Count-Min Sketch</a:t>
            </a:r>
            <a:endParaRPr lang="en-US" sz="3000" dirty="0">
              <a:latin typeface="Open Sans Semibold"/>
              <a:cs typeface="Open Sans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51" y="1574800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 Light"/>
                <a:cs typeface="Open Sans Light"/>
              </a:rPr>
              <a:t>1. Keeps </a:t>
            </a:r>
            <a:r>
              <a:rPr lang="en-US" sz="2400" dirty="0">
                <a:latin typeface="Open Sans Light"/>
                <a:cs typeface="Open Sans Light"/>
              </a:rPr>
              <a:t>track of frequency of each element </a:t>
            </a:r>
            <a:r>
              <a:rPr lang="en-US" sz="2400" dirty="0" smtClean="0">
                <a:latin typeface="Open Sans Light"/>
                <a:cs typeface="Open Sans Light"/>
              </a:rPr>
              <a:t>in stream</a:t>
            </a:r>
          </a:p>
          <a:p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记录一连串数据中每个数据出现的频次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3451" y="2794000"/>
            <a:ext cx="7848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Light"/>
                <a:cs typeface="Open Sans Light"/>
              </a:rPr>
              <a:t>2. R</a:t>
            </a:r>
            <a:r>
              <a:rPr lang="en-US" sz="2400" dirty="0" smtClean="0">
                <a:latin typeface="Open Sans Light"/>
                <a:cs typeface="Open Sans Light"/>
              </a:rPr>
              <a:t>eturns </a:t>
            </a:r>
            <a:r>
              <a:rPr lang="en-US" sz="2400" dirty="0">
                <a:latin typeface="Open Sans Light"/>
                <a:cs typeface="Open Sans Light"/>
              </a:rPr>
              <a:t>an upper bound, but may </a:t>
            </a:r>
            <a:r>
              <a:rPr lang="en-US" sz="2400" dirty="0" smtClean="0">
                <a:latin typeface="Open Sans Light"/>
                <a:cs typeface="Open Sans Light"/>
              </a:rPr>
              <a:t>overestimate</a:t>
            </a:r>
          </a:p>
          <a:p>
            <a:r>
              <a:rPr lang="en-US" sz="2400" dirty="0">
                <a:latin typeface="Open Sans Light"/>
                <a:cs typeface="Open Sans Light"/>
              </a:rPr>
              <a:t> </a:t>
            </a:r>
            <a:r>
              <a:rPr lang="en-US" sz="2400" dirty="0" smtClean="0">
                <a:latin typeface="Open Sans Light"/>
                <a:cs typeface="Open Sans Light"/>
              </a:rPr>
              <a:t>  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具有上限，有可能会过高</a:t>
            </a:r>
            <a:endParaRPr lang="en-US" sz="22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endParaRPr lang="en-US" sz="24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25" y="40132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Light"/>
                <a:cs typeface="Open Sans Light"/>
              </a:rPr>
              <a:t>3. </a:t>
            </a:r>
            <a:r>
              <a:rPr lang="en-US" sz="2400" dirty="0" smtClean="0">
                <a:latin typeface="Open Sans Light"/>
                <a:cs typeface="Open Sans Light"/>
              </a:rPr>
              <a:t>Similar to a bloom filter</a:t>
            </a:r>
          </a:p>
          <a:p>
            <a:r>
              <a:rPr lang="en-US" altLang="zh-TW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与布隆过滤器类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似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696" y="5232400"/>
            <a:ext cx="9495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Open Sans Semibold"/>
                <a:cs typeface="Open Sans Semibold"/>
              </a:rPr>
              <a:t>x</a:t>
            </a:r>
            <a:r>
              <a:rPr lang="en-US" sz="2800" dirty="0" smtClean="0">
                <a:latin typeface="Open Sans Semibold"/>
                <a:cs typeface="Open Sans Semibold"/>
              </a:rPr>
              <a:t>% </a:t>
            </a:r>
            <a:r>
              <a:rPr lang="en-US" sz="2800" dirty="0">
                <a:latin typeface="Open Sans Light"/>
                <a:cs typeface="Open Sans Light"/>
              </a:rPr>
              <a:t>accuracy with only </a:t>
            </a:r>
            <a:r>
              <a:rPr lang="en-US" sz="2800" dirty="0" smtClean="0">
                <a:latin typeface="Open Sans Semibold"/>
                <a:cs typeface="Open Sans Semibold"/>
              </a:rPr>
              <a:t>y-kb </a:t>
            </a:r>
            <a:r>
              <a:rPr lang="en-US" sz="2800" dirty="0">
                <a:latin typeface="Open Sans Light"/>
                <a:cs typeface="Open Sans Light"/>
              </a:rPr>
              <a:t>of </a:t>
            </a:r>
            <a:r>
              <a:rPr lang="en-US" sz="2800" dirty="0" smtClean="0">
                <a:latin typeface="Open Sans Light"/>
                <a:cs typeface="Open Sans Light"/>
              </a:rPr>
              <a:t>memory.</a:t>
            </a:r>
          </a:p>
          <a:p>
            <a:endParaRPr lang="en-US" sz="600" dirty="0" smtClean="0">
              <a:latin typeface="Open Sans Light"/>
              <a:cs typeface="Open Sans Light"/>
            </a:endParaRP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只需 </a:t>
            </a:r>
            <a:r>
              <a:rPr lang="en-US" altLang="zh-TW" sz="2200" dirty="0">
                <a:solidFill>
                  <a:srgbClr val="7F7F7F"/>
                </a:solidFill>
                <a:latin typeface="Open Sans Light"/>
                <a:cs typeface="Open Sans Light"/>
              </a:rPr>
              <a:t>y kb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内存，拥有 </a:t>
            </a:r>
            <a:r>
              <a:rPr lang="en-US" altLang="zh-TW" sz="2200" dirty="0">
                <a:solidFill>
                  <a:srgbClr val="7F7F7F"/>
                </a:solidFill>
                <a:latin typeface="Open Sans Light"/>
                <a:cs typeface="Open Sans Light"/>
              </a:rPr>
              <a:t>x%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的准确率</a:t>
            </a:r>
            <a:r>
              <a:rPr lang="zh-CN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。</a:t>
            </a:r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75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0"/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1865376"/>
            <a:ext cx="2310384" cy="24018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762000"/>
            <a:ext cx="4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Task #3: Calculate </a:t>
            </a:r>
            <a:r>
              <a:rPr lang="en-US" sz="2600" b="1" dirty="0" smtClean="0">
                <a:latin typeface="Open Sans Light"/>
                <a:cs typeface="Open Sans Light"/>
              </a:rPr>
              <a:t>the number of views per video and top 10 videos...</a:t>
            </a:r>
          </a:p>
          <a:p>
            <a:endParaRPr lang="en-US" sz="2200" b="1" dirty="0">
              <a:solidFill>
                <a:srgbClr val="7F7F7F"/>
              </a:solidFill>
              <a:latin typeface="Open Sans Light"/>
              <a:cs typeface="Open Sans Light"/>
            </a:endParaRPr>
          </a:p>
          <a:p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任务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：</a:t>
            </a:r>
            <a:r>
              <a:rPr lang="zh-TW" altLang="en-US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zh-TW" altLang="en-US" sz="2200" b="1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所有视频中观看次数最多的 </a:t>
            </a:r>
            <a:r>
              <a:rPr lang="en-US" altLang="zh-TW" sz="2200" b="1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10 </a:t>
            </a:r>
            <a:r>
              <a:rPr lang="zh-TW" altLang="en-US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个视频</a:t>
            </a:r>
            <a:r>
              <a:rPr lang="en-US" altLang="zh-TW" sz="2200" b="1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...</a:t>
            </a:r>
            <a:endParaRPr lang="en-US" sz="2200" b="1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962400"/>
            <a:ext cx="40959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…in real time, with the </a:t>
            </a:r>
            <a:r>
              <a:rPr lang="en-US" sz="2600" b="1" dirty="0" smtClean="0">
                <a:latin typeface="Open Sans Light"/>
                <a:cs typeface="Open Sans Light"/>
              </a:rPr>
              <a:t>Sketch Map </a:t>
            </a:r>
            <a:r>
              <a:rPr lang="en-US" sz="2600" dirty="0" smtClean="0">
                <a:latin typeface="Open Sans Light"/>
                <a:cs typeface="Open Sans Light"/>
              </a:rPr>
              <a:t>algorithm.</a:t>
            </a:r>
          </a:p>
          <a:p>
            <a:endParaRPr lang="en-US" sz="2600" dirty="0">
              <a:latin typeface="Open Sans Light"/>
              <a:cs typeface="Open Sans Light"/>
            </a:endParaRPr>
          </a:p>
          <a:p>
            <a:r>
              <a:rPr 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…使用 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Sketch Map </a:t>
            </a:r>
            <a:r>
              <a:rPr 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算法</a:t>
            </a:r>
            <a:r>
              <a:rPr lang="zh-CN" alt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。</a:t>
            </a:r>
            <a:endParaRPr lang="en-US" sz="2200" dirty="0" smtClean="0">
              <a:solidFill>
                <a:srgbClr val="7F7F7F"/>
              </a:solidFill>
              <a:latin typeface="Open Sans Light"/>
              <a:cs typeface="Open Sans Light"/>
            </a:endParaRPr>
          </a:p>
          <a:p>
            <a:endParaRPr lang="en-US" sz="26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3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7445" y="533400"/>
            <a:ext cx="7391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Open Sans Semibold"/>
                <a:cs typeface="Open Sans Semibold"/>
              </a:rPr>
              <a:t>Sketch Map</a:t>
            </a:r>
            <a:endParaRPr lang="en-US" sz="3000" dirty="0">
              <a:latin typeface="Open Sans Semibold"/>
              <a:cs typeface="Open Sans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848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Open Sans Light"/>
                <a:cs typeface="Open Sans Light"/>
              </a:rPr>
              <a:t>1. Keeps </a:t>
            </a:r>
            <a:r>
              <a:rPr lang="en-US" sz="2200" dirty="0">
                <a:latin typeface="Open Sans Light"/>
                <a:cs typeface="Open Sans Light"/>
              </a:rPr>
              <a:t>track of frequency of each element in the </a:t>
            </a:r>
            <a:r>
              <a:rPr lang="en-US" sz="2200" dirty="0" smtClean="0">
                <a:latin typeface="Open Sans Light"/>
                <a:cs typeface="Open Sans Light"/>
              </a:rPr>
              <a:t>stream</a:t>
            </a:r>
          </a:p>
          <a:p>
            <a:r>
              <a:rPr lang="en-US" altLang="zh-TW" sz="2200" dirty="0" smtClean="0">
                <a:latin typeface="黑体"/>
                <a:ea typeface="黑体"/>
                <a:cs typeface="黑体"/>
              </a:rPr>
              <a:t>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记录一连串数据中每个数据出现的频次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438400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en Sans Light"/>
                <a:cs typeface="Open Sans Light"/>
              </a:rPr>
              <a:t>2. R</a:t>
            </a:r>
            <a:r>
              <a:rPr lang="en-US" sz="2200" dirty="0" smtClean="0">
                <a:latin typeface="Open Sans Light"/>
                <a:cs typeface="Open Sans Light"/>
              </a:rPr>
              <a:t>eturns </a:t>
            </a:r>
            <a:r>
              <a:rPr lang="en-US" sz="2200" dirty="0">
                <a:latin typeface="Open Sans Light"/>
                <a:cs typeface="Open Sans Light"/>
              </a:rPr>
              <a:t>an upper bound, but may </a:t>
            </a:r>
            <a:r>
              <a:rPr lang="en-US" sz="2200" dirty="0" smtClean="0">
                <a:latin typeface="Open Sans Light"/>
                <a:cs typeface="Open Sans Light"/>
              </a:rPr>
              <a:t>overestimat</a:t>
            </a:r>
            <a:r>
              <a:rPr lang="en-US" altLang="zh-CN" sz="2200" dirty="0" smtClean="0">
                <a:latin typeface="Open Sans Light"/>
                <a:cs typeface="Open Sans Light"/>
              </a:rPr>
              <a:t>e</a:t>
            </a:r>
            <a:endParaRPr lang="en-US" sz="2200" dirty="0" smtClean="0">
              <a:latin typeface="Open Sans Light"/>
              <a:cs typeface="Open Sans Light"/>
            </a:endParaRPr>
          </a:p>
          <a:p>
            <a:r>
              <a:rPr lang="en-US" altLang="zh-TW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具有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上限，有可能会过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高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3390900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pen Sans Light"/>
                <a:cs typeface="Open Sans Light"/>
              </a:rPr>
              <a:t>3. </a:t>
            </a:r>
            <a:r>
              <a:rPr lang="en-US" sz="2200" dirty="0" smtClean="0">
                <a:latin typeface="Open Sans Light"/>
                <a:cs typeface="Open Sans Light"/>
              </a:rPr>
              <a:t>Similar to a bloom filter</a:t>
            </a:r>
          </a:p>
          <a:p>
            <a:r>
              <a:rPr lang="en-US" altLang="zh-TW" sz="2200" dirty="0" smtClean="0"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与布隆过滤器类似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369713"/>
            <a:ext cx="777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Open Sans Light"/>
                <a:cs typeface="Open Sans Light"/>
              </a:rPr>
              <a:t>4. Includes running list of Top K heavy hitters</a:t>
            </a:r>
          </a:p>
          <a:p>
            <a:r>
              <a:rPr lang="en-US" altLang="zh-TW" sz="2200" dirty="0" smtClean="0"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能实时获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取当前所有元素中最频繁的 </a:t>
            </a:r>
            <a:r>
              <a:rPr lang="en-US" altLang="zh-TW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K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个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372100"/>
            <a:ext cx="949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Open Sans Semibold"/>
                <a:cs typeface="Open Sans Semibold"/>
              </a:rPr>
              <a:t>x</a:t>
            </a:r>
            <a:r>
              <a:rPr lang="en-US" sz="2200" dirty="0" smtClean="0">
                <a:latin typeface="Open Sans Semibold"/>
                <a:cs typeface="Open Sans Semibold"/>
              </a:rPr>
              <a:t>% </a:t>
            </a:r>
            <a:r>
              <a:rPr lang="en-US" sz="2200" dirty="0">
                <a:latin typeface="Open Sans Light"/>
                <a:cs typeface="Open Sans Light"/>
              </a:rPr>
              <a:t>accuracy with only </a:t>
            </a:r>
            <a:r>
              <a:rPr lang="en-US" sz="2200" dirty="0" smtClean="0">
                <a:latin typeface="Open Sans Semibold"/>
                <a:cs typeface="Open Sans Semibold"/>
              </a:rPr>
              <a:t>y-kb </a:t>
            </a:r>
            <a:r>
              <a:rPr lang="en-US" sz="2200" dirty="0">
                <a:latin typeface="Open Sans Light"/>
                <a:cs typeface="Open Sans Light"/>
              </a:rPr>
              <a:t>of </a:t>
            </a:r>
            <a:r>
              <a:rPr lang="en-US" sz="2200" dirty="0" smtClean="0">
                <a:latin typeface="Open Sans Light"/>
                <a:cs typeface="Open Sans Light"/>
              </a:rPr>
              <a:t>memory.</a:t>
            </a:r>
          </a:p>
          <a:p>
            <a:endParaRPr lang="en-US" altLang="zh-TW" sz="6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0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只需 </a:t>
            </a:r>
            <a:r>
              <a:rPr lang="en-US" altLang="zh-TW" sz="2000" dirty="0">
                <a:solidFill>
                  <a:srgbClr val="7F7F7F"/>
                </a:solidFill>
                <a:latin typeface="Open Sans Light"/>
                <a:ea typeface="黑体"/>
                <a:cs typeface="Open Sans Light"/>
              </a:rPr>
              <a:t>y kb </a:t>
            </a:r>
            <a:r>
              <a:rPr lang="zh-TW" altLang="en-US" sz="20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内存，拥有 </a:t>
            </a:r>
            <a:r>
              <a:rPr lang="en-US" altLang="zh-TW" sz="2000" dirty="0">
                <a:solidFill>
                  <a:srgbClr val="7F7F7F"/>
                </a:solidFill>
                <a:latin typeface="Open Sans Light"/>
                <a:ea typeface="黑体"/>
                <a:cs typeface="Open Sans Light"/>
              </a:rPr>
              <a:t>x% </a:t>
            </a:r>
            <a:r>
              <a:rPr lang="zh-TW" altLang="en-US" sz="20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的准确率</a:t>
            </a:r>
            <a:r>
              <a:rPr lang="zh-CN" altLang="zh-TW" sz="20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。</a:t>
            </a:r>
            <a:r>
              <a:rPr lang="en-US" sz="20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endParaRPr lang="en-US" sz="20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10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0"/>
      <p:bldP spid="3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700" y="2743200"/>
            <a:ext cx="25146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latin typeface="Open Sans Light"/>
                <a:cs typeface="Open Sans Light"/>
              </a:rPr>
              <a:t>Demo</a:t>
            </a:r>
            <a:endParaRPr lang="en-US" sz="3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9133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72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In addition to </a:t>
            </a:r>
            <a:r>
              <a:rPr lang="en-US" sz="2600" dirty="0" err="1" smtClean="0">
                <a:latin typeface="Open Sans Semibold"/>
                <a:cs typeface="Open Sans Semibold"/>
              </a:rPr>
              <a:t>HyperLogLog</a:t>
            </a:r>
            <a:r>
              <a:rPr lang="en-US" sz="2600" dirty="0" smtClean="0">
                <a:latin typeface="Open Sans Semibold"/>
                <a:cs typeface="Open Sans Semibold"/>
              </a:rPr>
              <a:t>, Count-min Sketch, and Sketch map</a:t>
            </a:r>
            <a:r>
              <a:rPr lang="en-US" sz="2600" dirty="0" smtClean="0">
                <a:latin typeface="Open Sans Light"/>
                <a:cs typeface="Open Sans Light"/>
              </a:rPr>
              <a:t>…</a:t>
            </a:r>
          </a:p>
          <a:p>
            <a:endParaRPr lang="en-US" sz="600" dirty="0" smtClean="0">
              <a:latin typeface="Open Sans Light"/>
              <a:cs typeface="Open Sans Light"/>
            </a:endParaRPr>
          </a:p>
          <a:p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除了</a:t>
            </a:r>
            <a:r>
              <a:rPr lang="en-US" sz="2200" dirty="0">
                <a:latin typeface="Open Sans Light"/>
                <a:cs typeface="Open Sans Light"/>
              </a:rPr>
              <a:t> </a:t>
            </a:r>
            <a:r>
              <a:rPr lang="en-US" sz="2200" dirty="0" err="1">
                <a:latin typeface="Open Sans Light"/>
                <a:cs typeface="Open Sans Light"/>
              </a:rPr>
              <a:t>HyperLogLog</a:t>
            </a:r>
            <a:r>
              <a:rPr lang="en-US" sz="2200" dirty="0">
                <a:latin typeface="Open Sans Light"/>
                <a:cs typeface="Open Sans Light"/>
              </a:rPr>
              <a:t>, Count-min Sketch </a:t>
            </a:r>
            <a:r>
              <a:rPr lang="en-US" sz="2200" dirty="0">
                <a:latin typeface="黑体"/>
                <a:ea typeface="黑体"/>
                <a:cs typeface="黑体"/>
              </a:rPr>
              <a:t>和 </a:t>
            </a:r>
            <a:r>
              <a:rPr lang="en-US" sz="2200" dirty="0">
                <a:latin typeface="Open Sans Light"/>
                <a:cs typeface="Open Sans Light"/>
              </a:rPr>
              <a:t>Sketch </a:t>
            </a:r>
            <a:r>
              <a:rPr lang="en-US" sz="2200" dirty="0" smtClean="0">
                <a:latin typeface="Open Sans Light"/>
                <a:cs typeface="Open Sans Light"/>
              </a:rPr>
              <a:t>map…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01900"/>
            <a:ext cx="7620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Twitter </a:t>
            </a:r>
            <a:r>
              <a:rPr lang="en-US" sz="2600" dirty="0" err="1" smtClean="0">
                <a:latin typeface="Open Sans Light"/>
                <a:cs typeface="Open Sans Light"/>
              </a:rPr>
              <a:t>Algebird</a:t>
            </a:r>
            <a:r>
              <a:rPr lang="en-US" sz="2600" dirty="0" smtClean="0">
                <a:latin typeface="Open Sans Light"/>
                <a:cs typeface="Open Sans Light"/>
              </a:rPr>
              <a:t> offers way more approximation algorithms based on </a:t>
            </a:r>
            <a:r>
              <a:rPr lang="en-US" sz="2600" dirty="0" err="1" smtClean="0">
                <a:latin typeface="Open Sans Light"/>
                <a:cs typeface="Open Sans Light"/>
              </a:rPr>
              <a:t>monoids</a:t>
            </a:r>
            <a:r>
              <a:rPr lang="en-US" sz="2600" dirty="0" smtClean="0">
                <a:latin typeface="Open Sans Light"/>
                <a:cs typeface="Open Sans Light"/>
              </a:rPr>
              <a:t>…</a:t>
            </a:r>
          </a:p>
          <a:p>
            <a:endParaRPr lang="en-US" sz="600" dirty="0" smtClean="0">
              <a:latin typeface="Open Sans Light"/>
              <a:cs typeface="Open Sans Light"/>
            </a:endParaRPr>
          </a:p>
          <a:p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Twitter </a:t>
            </a:r>
            <a:r>
              <a:rPr lang="en-US" sz="2200" dirty="0" err="1">
                <a:solidFill>
                  <a:srgbClr val="7F7F7F"/>
                </a:solidFill>
                <a:latin typeface="Open Sans Light"/>
                <a:cs typeface="Open Sans Light"/>
              </a:rPr>
              <a:t>Algebird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 </a:t>
            </a:r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还提供了更多基于 </a:t>
            </a:r>
            <a:r>
              <a:rPr lang="en-US" sz="2200" dirty="0" err="1">
                <a:solidFill>
                  <a:srgbClr val="7F7F7F"/>
                </a:solidFill>
                <a:latin typeface="Open Sans Light"/>
                <a:cs typeface="Open Sans Light"/>
              </a:rPr>
              <a:t>monoids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 </a:t>
            </a:r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的近似</a:t>
            </a:r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算法...</a:t>
            </a:r>
          </a:p>
          <a:p>
            <a:endParaRPr lang="en-US" sz="2600" dirty="0" smtClean="0">
              <a:latin typeface="Open Sans Light"/>
              <a:cs typeface="Open 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419600"/>
            <a:ext cx="6629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Open Sans Semibold"/>
                <a:cs typeface="Open Sans Semibold"/>
              </a:rPr>
              <a:t>BloomFilter</a:t>
            </a:r>
            <a:r>
              <a:rPr lang="en-US" sz="2600" dirty="0">
                <a:latin typeface="Open Sans Semibold"/>
                <a:cs typeface="Open Sans Semibold"/>
              </a:rPr>
              <a:t>, </a:t>
            </a:r>
            <a:r>
              <a:rPr lang="en-US" sz="2600" dirty="0" err="1">
                <a:latin typeface="Open Sans Semibold"/>
                <a:cs typeface="Open Sans Semibold"/>
              </a:rPr>
              <a:t>ExponentialMA</a:t>
            </a:r>
            <a:r>
              <a:rPr lang="en-US" sz="2600" dirty="0">
                <a:latin typeface="Open Sans Semibold"/>
                <a:cs typeface="Open Sans Semibold"/>
              </a:rPr>
              <a:t>, Moments, </a:t>
            </a:r>
            <a:r>
              <a:rPr lang="en-US" sz="2600" dirty="0" err="1">
                <a:latin typeface="Open Sans Semibold"/>
                <a:cs typeface="Open Sans Semibold"/>
              </a:rPr>
              <a:t>MinHash</a:t>
            </a:r>
            <a:r>
              <a:rPr lang="en-US" sz="2600" dirty="0">
                <a:latin typeface="Open Sans Semibold"/>
                <a:cs typeface="Open Sans Semibold"/>
              </a:rPr>
              <a:t>, </a:t>
            </a:r>
            <a:r>
              <a:rPr lang="en-US" sz="2600" dirty="0" err="1">
                <a:latin typeface="Open Sans Semibold"/>
                <a:cs typeface="Open Sans Semibold"/>
              </a:rPr>
              <a:t>QTree</a:t>
            </a:r>
            <a:r>
              <a:rPr lang="en-US" sz="2600" dirty="0">
                <a:latin typeface="Open Sans Semibold"/>
                <a:cs typeface="Open Sans Semibold"/>
              </a:rPr>
              <a:t>, </a:t>
            </a:r>
            <a:r>
              <a:rPr lang="en-US" sz="2600" dirty="0" err="1">
                <a:latin typeface="Open Sans Semibold"/>
                <a:cs typeface="Open Sans Semibold"/>
              </a:rPr>
              <a:t>TopK</a:t>
            </a:r>
            <a:r>
              <a:rPr lang="en-US" sz="2600" dirty="0">
                <a:latin typeface="Open Sans Light"/>
                <a:cs typeface="Open Sans Light"/>
              </a:rPr>
              <a:t>, just to name a </a:t>
            </a:r>
            <a:r>
              <a:rPr lang="en-US" sz="2600" dirty="0" smtClean="0">
                <a:latin typeface="Open Sans Light"/>
                <a:cs typeface="Open Sans Light"/>
              </a:rPr>
              <a:t>few.</a:t>
            </a:r>
            <a:endParaRPr lang="en-US" sz="2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3872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32788"/>
            <a:ext cx="2139696" cy="2401824"/>
          </a:xfrm>
          <a:prstGeom prst="rect">
            <a:avLst/>
          </a:prstGeom>
        </p:spPr>
      </p:pic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7055" y="2362200"/>
            <a:ext cx="409594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You are an engineer at a video-sharing website company. </a:t>
            </a: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  <a:latin typeface="Open Sans Light"/>
              <a:cs typeface="Open Sans Light"/>
            </a:endParaRPr>
          </a:p>
          <a:p>
            <a:r>
              <a:rPr lang="zh-TW" altLang="en-US" sz="24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你是一个在视频分享网站</a:t>
            </a:r>
            <a:r>
              <a:rPr lang="zh-TW" altLang="en-US" sz="24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工作的工程师。</a:t>
            </a:r>
            <a:endParaRPr lang="en-US" sz="24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Open Sans Light"/>
              <a:cs typeface="Open Sans Light"/>
            </a:endParaRPr>
          </a:p>
          <a:p>
            <a:endParaRPr lang="en-US" sz="2600" dirty="0">
              <a:latin typeface="Open Sans Light"/>
              <a:cs typeface="Open Sans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52" y="3784600"/>
            <a:ext cx="688848" cy="5303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931" y="5844293"/>
            <a:ext cx="72557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This is how you would solve it for small data.</a:t>
            </a:r>
            <a:endParaRPr lang="en-US" sz="2600" dirty="0">
              <a:latin typeface="Open Sans Light"/>
              <a:cs typeface="Open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25100" y="132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003_traintracks_lan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961"/>
            <a:ext cx="9144000" cy="4221956"/>
          </a:xfrm>
          <a:prstGeom prst="rect">
            <a:avLst/>
          </a:prstGeom>
        </p:spPr>
      </p:pic>
      <p:pic>
        <p:nvPicPr>
          <p:cNvPr id="3" name="Picture 2" descr="logo_header_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4386336"/>
            <a:ext cx="2659910" cy="531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00" y="474626"/>
            <a:ext cx="2263196" cy="1201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00" y="914400"/>
            <a:ext cx="644258" cy="584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216" y="901700"/>
            <a:ext cx="615684" cy="4994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53100" y="1002724"/>
            <a:ext cx="184716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Algebird</a:t>
            </a:r>
            <a:endParaRPr lang="en-US" sz="3200" b="1" dirty="0">
              <a:solidFill>
                <a:schemeClr val="tx2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7400" y="48768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www.traintracks.io</a:t>
            </a:r>
            <a:endParaRPr lang="en-US" sz="1400" dirty="0" smtClean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4" name="Picture 3" descr="ic_fb_48.png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50" y="5479684"/>
            <a:ext cx="387550" cy="387548"/>
          </a:xfrm>
          <a:prstGeom prst="rect">
            <a:avLst/>
          </a:prstGeom>
        </p:spPr>
      </p:pic>
      <p:pic>
        <p:nvPicPr>
          <p:cNvPr id="5" name="Picture 4" descr="ic_twitter_48.png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4981476"/>
            <a:ext cx="352693" cy="352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4280" y="3863876"/>
            <a:ext cx="391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 Light"/>
                <a:cs typeface="Open Sans Light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Traintracks</a:t>
            </a:r>
            <a:endParaRPr lang="en-US" b="1" dirty="0" smtClean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endParaRPr lang="en-US" b="1" dirty="0" smtClean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ryan@traintracks.io</a:t>
            </a:r>
            <a:endParaRPr lang="en-US" b="1" dirty="0" smtClean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endParaRPr lang="en-US" b="1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TraintracksTeam</a:t>
            </a:r>
            <a:endParaRPr lang="en-US" b="1" dirty="0" smtClean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endParaRPr lang="en-US" b="1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Open Sans Light"/>
                <a:cs typeface="Open Sans Light"/>
              </a:rPr>
              <a:t>f</a:t>
            </a:r>
            <a:r>
              <a:rPr lang="en-US" b="1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acebook.com</a:t>
            </a:r>
            <a:r>
              <a:rPr lang="en-US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/</a:t>
            </a:r>
            <a:r>
              <a:rPr lang="en-US" b="1" dirty="0" err="1" smtClean="0">
                <a:solidFill>
                  <a:schemeClr val="bg1"/>
                </a:solidFill>
                <a:latin typeface="Open Sans Light"/>
                <a:cs typeface="Open Sans Light"/>
              </a:rPr>
              <a:t>traintracks.io</a:t>
            </a:r>
            <a:endParaRPr lang="en-US" b="1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endParaRPr lang="en-US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6000" y="4460776"/>
            <a:ext cx="327293" cy="32729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18780" y="1879600"/>
            <a:ext cx="8129920" cy="629412"/>
            <a:chOff x="213980" y="1961388"/>
            <a:chExt cx="8129920" cy="629412"/>
          </a:xfrm>
        </p:grpSpPr>
        <p:pic>
          <p:nvPicPr>
            <p:cNvPr id="19" name="Picture 18" descr="Untitled.png"/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80" y="1961388"/>
              <a:ext cx="560720" cy="62941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00100" y="2105630"/>
              <a:ext cx="754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Open Sans Light"/>
                  <a:cs typeface="Open Sans Light"/>
                </a:rPr>
                <a:t>http://github.com</a:t>
              </a:r>
              <a:r>
                <a:rPr lang="en-US" dirty="0">
                  <a:latin typeface="Open Sans Light"/>
                  <a:cs typeface="Open Sans Light"/>
                </a:rPr>
                <a:t>/traintracks/sparkstreaming-algebird-algorithms-</a:t>
              </a:r>
              <a:r>
                <a:rPr lang="en-US" dirty="0" smtClean="0">
                  <a:latin typeface="Open Sans Light"/>
                  <a:cs typeface="Open Sans Light"/>
                </a:rPr>
                <a:t>demo</a:t>
              </a:r>
            </a:p>
          </p:txBody>
        </p:sp>
      </p:grpSp>
      <p:pic>
        <p:nvPicPr>
          <p:cNvPr id="9" name="Picture 8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74948"/>
            <a:ext cx="688848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2310384" cy="2401824"/>
          </a:xfrm>
          <a:prstGeom prst="rect">
            <a:avLst/>
          </a:prstGeom>
        </p:spPr>
      </p:pic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917138"/>
            <a:ext cx="4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Task: Calculate </a:t>
            </a:r>
            <a:r>
              <a:rPr lang="en-US" sz="2600" b="1" dirty="0" smtClean="0">
                <a:latin typeface="Open Sans Light"/>
                <a:cs typeface="Open Sans Light"/>
              </a:rPr>
              <a:t>the number of unique users in the views of all videos…</a:t>
            </a:r>
          </a:p>
          <a:p>
            <a:endParaRPr lang="en-US" sz="2200" b="1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任务</a:t>
            </a:r>
            <a:r>
              <a:rPr lang="en-US" altLang="zh-TW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: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对于所有观看了视频的用户，统计去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重后的用户数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...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297740"/>
            <a:ext cx="4095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…in real time.</a:t>
            </a:r>
          </a:p>
          <a:p>
            <a:r>
              <a:rPr lang="en-US" altLang="zh-CN" sz="2200" b="1" dirty="0">
                <a:latin typeface="Open Sans Light"/>
                <a:cs typeface="Open Sans Light"/>
              </a:rPr>
              <a:t> </a:t>
            </a:r>
          </a:p>
          <a:p>
            <a:r>
              <a:rPr lang="en-US" altLang="zh-TW" sz="2200" b="1" dirty="0" smtClean="0">
                <a:solidFill>
                  <a:srgbClr val="7F7F7F"/>
                </a:solidFill>
                <a:latin typeface="Open Sans Light"/>
                <a:ea typeface="黑体"/>
                <a:cs typeface="Open Sans Light"/>
              </a:rPr>
              <a:t>…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如何实时统计</a:t>
            </a:r>
            <a:r>
              <a:rPr lang="en-US" altLang="zh-TW" sz="2400" dirty="0">
                <a:solidFill>
                  <a:srgbClr val="7F7F7F"/>
                </a:solidFill>
                <a:latin typeface="Open Sans Light"/>
                <a:cs typeface="Open Sans Light"/>
              </a:rPr>
              <a:t>?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endParaRPr lang="en-US" sz="26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296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2487435"/>
            <a:ext cx="533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Small data, small problems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数据量小的时候，这个问题很容易解决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1" y="2514600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Big data?</a:t>
            </a:r>
          </a:p>
          <a:p>
            <a:endParaRPr lang="en-US" altLang="zh-TW" sz="22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数据量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非常大？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 descr="Untitle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54480"/>
            <a:ext cx="1828800" cy="2407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399" y="762000"/>
            <a:ext cx="4038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SELECT COUNT(</a:t>
            </a:r>
            <a:r>
              <a:rPr lang="en-US" sz="2400" dirty="0" smtClean="0">
                <a:latin typeface="Courier"/>
                <a:cs typeface="Courier"/>
              </a:rPr>
              <a:t>DISTINCT </a:t>
            </a:r>
            <a:r>
              <a:rPr lang="en-US" sz="2400" dirty="0">
                <a:latin typeface="Courier"/>
                <a:cs typeface="Courier"/>
              </a:rPr>
              <a:t>USER_ID) FROM VIEWS;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398" y="4102890"/>
            <a:ext cx="6858002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Semibold"/>
                <a:cs typeface="Open Sans Semibold"/>
              </a:rPr>
              <a:t>1 billion users. 1 </a:t>
            </a:r>
            <a:r>
              <a:rPr lang="en-US" sz="2600" dirty="0" err="1" smtClean="0">
                <a:latin typeface="Open Sans Semibold"/>
                <a:cs typeface="Open Sans Semibold"/>
              </a:rPr>
              <a:t>PetaByte</a:t>
            </a:r>
            <a:r>
              <a:rPr lang="en-US" sz="2600" dirty="0" smtClean="0">
                <a:latin typeface="Open Sans Semibold"/>
                <a:cs typeface="Open Sans Semibold"/>
              </a:rPr>
              <a:t>. Slow. </a:t>
            </a:r>
          </a:p>
          <a:p>
            <a:r>
              <a:rPr lang="en-US" sz="2200" dirty="0" smtClean="0">
                <a:latin typeface="黑体"/>
                <a:ea typeface="黑体"/>
                <a:cs typeface="黑体"/>
              </a:rPr>
              <a:t> </a:t>
            </a: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十亿用户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TW" sz="24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PB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级别数据，传统的解决方案将会很慢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3" name="Straight Connector 2"/>
          <p:cNvCxnSpPr>
            <a:endCxn id="6" idx="3"/>
          </p:cNvCxnSpPr>
          <p:nvPr/>
        </p:nvCxnSpPr>
        <p:spPr>
          <a:xfrm>
            <a:off x="914401" y="812801"/>
            <a:ext cx="4038599" cy="734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</p:cNvCxnSpPr>
          <p:nvPr/>
        </p:nvCxnSpPr>
        <p:spPr>
          <a:xfrm flipV="1">
            <a:off x="914399" y="812801"/>
            <a:ext cx="4038601" cy="734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8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0144" y="2286000"/>
            <a:ext cx="7664255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What if I told you that we could solve this same problem with </a:t>
            </a:r>
            <a:r>
              <a:rPr lang="en-US" sz="2600" dirty="0" smtClean="0">
                <a:latin typeface="Open Sans Semibold"/>
                <a:cs typeface="Open Sans Semibold"/>
              </a:rPr>
              <a:t>98% accuracy </a:t>
            </a:r>
            <a:r>
              <a:rPr lang="en-US" sz="2600" dirty="0">
                <a:latin typeface="Open Sans Light"/>
                <a:cs typeface="Open Sans Light"/>
              </a:rPr>
              <a:t>with </a:t>
            </a:r>
            <a:r>
              <a:rPr lang="en-US" sz="2600" dirty="0" smtClean="0">
                <a:latin typeface="Open Sans Light"/>
                <a:cs typeface="Open Sans Light"/>
              </a:rPr>
              <a:t>only </a:t>
            </a:r>
            <a:r>
              <a:rPr lang="en-US" sz="2600" dirty="0" smtClean="0">
                <a:latin typeface="Open Sans Semibold"/>
                <a:cs typeface="Open Sans Semibold"/>
              </a:rPr>
              <a:t>1.5kb </a:t>
            </a:r>
            <a:r>
              <a:rPr lang="en-US" sz="2600" dirty="0" smtClean="0">
                <a:latin typeface="Open Sans Light"/>
                <a:cs typeface="Open Sans Light"/>
              </a:rPr>
              <a:t>of memory? </a:t>
            </a:r>
          </a:p>
          <a:p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如果我告诉你只需使用 </a:t>
            </a:r>
            <a:r>
              <a:rPr lang="en-US" altLang="zh-TW" sz="24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1.5 </a:t>
            </a:r>
            <a:r>
              <a:rPr lang="en-US" altLang="zh-CN" sz="20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kb</a:t>
            </a:r>
            <a:r>
              <a:rPr lang="en-US" altLang="zh-TW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的内存，就可以将答案的准确率控制在 </a:t>
            </a:r>
            <a:r>
              <a:rPr lang="en-US" altLang="zh-TW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98%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左右，你是否会像我一样感到无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比的兴奋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?</a:t>
            </a:r>
            <a:endParaRPr lang="en-US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9584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7445" y="2514600"/>
            <a:ext cx="73914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Open Sans Light"/>
                <a:cs typeface="Open Sans Light"/>
              </a:rPr>
              <a:t>Approximation Algorithms </a:t>
            </a:r>
          </a:p>
          <a:p>
            <a:r>
              <a:rPr lang="en-US" sz="2600" dirty="0" smtClean="0">
                <a:latin typeface="Open Sans Light"/>
                <a:cs typeface="Open Sans Light"/>
              </a:rPr>
              <a:t>with Twitter </a:t>
            </a:r>
            <a:r>
              <a:rPr lang="en-US" sz="2600" dirty="0" err="1" smtClean="0">
                <a:latin typeface="Open Sans Light"/>
                <a:cs typeface="Open Sans Light"/>
              </a:rPr>
              <a:t>Algebird</a:t>
            </a:r>
            <a:r>
              <a:rPr lang="en-US" sz="2600" dirty="0" smtClean="0">
                <a:latin typeface="Open Sans Light"/>
                <a:cs typeface="Open Sans Light"/>
              </a:rPr>
              <a:t>.</a:t>
            </a:r>
          </a:p>
          <a:p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Open Sans Light"/>
              <a:cs typeface="Open Sans Light"/>
            </a:endParaRPr>
          </a:p>
          <a:p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当近似算法遇见 </a:t>
            </a:r>
            <a:r>
              <a:rPr lang="en-US" sz="2200" dirty="0">
                <a:solidFill>
                  <a:srgbClr val="7F7F7F"/>
                </a:solidFill>
                <a:latin typeface="Open Sans Light"/>
                <a:cs typeface="Open Sans Light"/>
              </a:rPr>
              <a:t>Twitter </a:t>
            </a:r>
            <a:r>
              <a:rPr lang="en-US" sz="2200" dirty="0" err="1" smtClean="0">
                <a:solidFill>
                  <a:srgbClr val="7F7F7F"/>
                </a:solidFill>
                <a:latin typeface="Open Sans Light"/>
                <a:cs typeface="Open Sans Light"/>
              </a:rPr>
              <a:t>Algebird</a:t>
            </a:r>
            <a:r>
              <a:rPr lang="zh-CN" altLang="en-US" sz="2200" dirty="0" smtClean="0">
                <a:solidFill>
                  <a:srgbClr val="7F7F7F"/>
                </a:solidFill>
                <a:latin typeface="Open Sans Light"/>
                <a:cs typeface="Open Sans Light"/>
              </a:rPr>
              <a:t>。</a:t>
            </a:r>
            <a:endParaRPr lang="en-US" sz="2200" dirty="0">
              <a:solidFill>
                <a:srgbClr val="7F7F7F"/>
              </a:solidFill>
              <a:latin typeface="Open Sans Light"/>
              <a:cs typeface="Open Sans Light"/>
            </a:endParaRPr>
          </a:p>
        </p:txBody>
      </p:sp>
      <p:pic>
        <p:nvPicPr>
          <p:cNvPr id="5" name="Picture 4" descr="Screen Shot 2014-09-05 at 3.34.5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5446" r="9861" b="4813"/>
          <a:stretch/>
        </p:blipFill>
        <p:spPr>
          <a:xfrm>
            <a:off x="5257800" y="589648"/>
            <a:ext cx="8571520" cy="50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7445" y="533400"/>
            <a:ext cx="7391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Open Sans Semibold"/>
                <a:cs typeface="Open Sans Semibold"/>
              </a:rPr>
              <a:t>A</a:t>
            </a:r>
            <a:r>
              <a:rPr lang="en-US" sz="3000" dirty="0" smtClean="0">
                <a:latin typeface="Open Sans Semibold"/>
                <a:cs typeface="Open Sans Semibold"/>
              </a:rPr>
              <a:t>pproximation algorithms  </a:t>
            </a:r>
            <a:r>
              <a:rPr lang="en-US" sz="3000" dirty="0">
                <a:latin typeface="黑体"/>
                <a:ea typeface="黑体"/>
                <a:cs typeface="黑体"/>
              </a:rPr>
              <a:t>近似算法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73914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latin typeface="Open Sans Light"/>
                <a:cs typeface="Open Sans Light"/>
              </a:rPr>
              <a:t>1. Usually based on hashing</a:t>
            </a:r>
          </a:p>
          <a:p>
            <a:r>
              <a:rPr lang="en-US" altLang="zh-TW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黑体"/>
                <a:cs typeface="Open Sans Light"/>
              </a:rPr>
              <a:t> </a:t>
            </a:r>
            <a:r>
              <a:rPr lang="en-US" altLang="zh-TW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黑体"/>
                <a:cs typeface="Open Sans Light"/>
              </a:rPr>
              <a:t>   </a:t>
            </a:r>
            <a:r>
              <a:rPr lang="zh-TW" altLang="en-US" sz="22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通常基于哈</a:t>
            </a: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希表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445" y="3048000"/>
            <a:ext cx="7772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Open Sans Light"/>
                <a:cs typeface="Open Sans Light"/>
              </a:rPr>
              <a:t>2. </a:t>
            </a:r>
            <a:r>
              <a:rPr lang="en-US" sz="2600" dirty="0" smtClean="0">
                <a:latin typeface="Open Sans Light"/>
                <a:cs typeface="Open Sans Light"/>
              </a:rPr>
              <a:t>Performance guarantee and provable accuracy</a:t>
            </a:r>
          </a:p>
          <a:p>
            <a:r>
              <a:rPr lang="en-US" altLang="zh-TW" sz="2600" dirty="0" smtClean="0">
                <a:latin typeface="Open Sans Light"/>
                <a:cs typeface="Open Sans Light"/>
              </a:rPr>
              <a:t>    </a:t>
            </a:r>
            <a:r>
              <a:rPr lang="zh-TW" altLang="en-US" sz="22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良好的性能与可证</a:t>
            </a:r>
            <a:r>
              <a:rPr lang="zh-TW" altLang="en-US" sz="22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明的准确性</a:t>
            </a:r>
            <a:endParaRPr lang="en-US" sz="2200" dirty="0" smtClean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  <a:p>
            <a:r>
              <a:rPr lang="en-US" sz="2600" dirty="0">
                <a:latin typeface="Open Sans Light"/>
                <a:cs typeface="Open Sans Light"/>
              </a:rPr>
              <a:t>	</a:t>
            </a:r>
            <a:r>
              <a:rPr lang="en-US" sz="2600" dirty="0" smtClean="0">
                <a:latin typeface="Open Sans Light"/>
                <a:cs typeface="Open Sans Light"/>
              </a:rPr>
              <a:t> </a:t>
            </a:r>
            <a:endParaRPr lang="en-US" sz="2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4419600"/>
            <a:ext cx="497210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Open Sans Light"/>
                <a:cs typeface="Open Sans Light"/>
              </a:rPr>
              <a:t>3. </a:t>
            </a:r>
            <a:r>
              <a:rPr lang="en-US" sz="2600" dirty="0" smtClean="0">
                <a:latin typeface="Open Sans Light"/>
                <a:cs typeface="Open Sans Light"/>
              </a:rPr>
              <a:t>Many are based on </a:t>
            </a:r>
            <a:r>
              <a:rPr lang="en-US" sz="2600" dirty="0" err="1" smtClean="0">
                <a:latin typeface="Open Sans Light"/>
                <a:cs typeface="Open Sans Light"/>
              </a:rPr>
              <a:t>Monoids</a:t>
            </a:r>
            <a:endParaRPr lang="en-US" sz="2600" dirty="0" smtClean="0">
              <a:latin typeface="Open Sans Light"/>
              <a:cs typeface="Open Sans Light"/>
            </a:endParaRPr>
          </a:p>
          <a:p>
            <a:r>
              <a:rPr lang="en-US" sz="2600" dirty="0" smtClean="0">
                <a:latin typeface="Open Sans Light"/>
                <a:cs typeface="Open Sans Light"/>
              </a:rPr>
              <a:t>    </a:t>
            </a:r>
            <a:r>
              <a:rPr 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很多</a:t>
            </a:r>
            <a:r>
              <a:rPr 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基于 </a:t>
            </a:r>
            <a:r>
              <a:rPr lang="en-US" sz="2600" dirty="0" err="1">
                <a:solidFill>
                  <a:srgbClr val="7F7F7F"/>
                </a:solidFill>
                <a:latin typeface="Open Sans Light"/>
                <a:cs typeface="Open Sans Light"/>
              </a:rPr>
              <a:t>Monoids</a:t>
            </a:r>
            <a:endParaRPr lang="en-US" sz="2600" dirty="0">
              <a:solidFill>
                <a:srgbClr val="7F7F7F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721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1246" y="533400"/>
            <a:ext cx="73914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latin typeface="Open Sans Semibold"/>
                <a:cs typeface="Open Sans Semibold"/>
              </a:rPr>
              <a:t>Monoids</a:t>
            </a:r>
            <a:endParaRPr lang="en-US" sz="3000" dirty="0">
              <a:latin typeface="Open Sans Semibold"/>
              <a:cs typeface="Open Sans Semi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46" y="1403052"/>
            <a:ext cx="7391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600" dirty="0" smtClean="0">
                <a:latin typeface="Open Sans Light"/>
                <a:cs typeface="Open Sans Light"/>
              </a:rPr>
              <a:t>Integers: </a:t>
            </a:r>
          </a:p>
          <a:p>
            <a:endParaRPr lang="en-US" sz="2000" dirty="0" smtClean="0">
              <a:latin typeface="Open Sans Light"/>
              <a:cs typeface="Open Sans Light"/>
            </a:endParaRPr>
          </a:p>
          <a:p>
            <a:r>
              <a:rPr lang="hr-HR" sz="2800" dirty="0" smtClean="0">
                <a:latin typeface="Open Sans Semibold"/>
                <a:cs typeface="Open Sans Semibold"/>
              </a:rPr>
              <a:t>(</a:t>
            </a:r>
            <a:r>
              <a:rPr lang="hr-HR" sz="2000" dirty="0">
                <a:latin typeface="Open Sans Light"/>
                <a:cs typeface="Open Sans Light"/>
              </a:rPr>
              <a:t>1 + 2</a:t>
            </a:r>
            <a:r>
              <a:rPr lang="hr-HR" sz="2800" dirty="0">
                <a:latin typeface="Open Sans Semibold"/>
                <a:cs typeface="Open Sans Semibold"/>
              </a:rPr>
              <a:t>)</a:t>
            </a:r>
            <a:r>
              <a:rPr lang="hr-HR" sz="2000" dirty="0">
                <a:latin typeface="Open Sans Light"/>
                <a:cs typeface="Open Sans Light"/>
              </a:rPr>
              <a:t> + 3 = 1 + </a:t>
            </a:r>
            <a:r>
              <a:rPr lang="hr-HR" sz="2800" dirty="0">
                <a:latin typeface="Open Sans Semibold"/>
                <a:cs typeface="Open Sans Semibold"/>
              </a:rPr>
              <a:t>(</a:t>
            </a:r>
            <a:r>
              <a:rPr lang="hr-HR" sz="2000" dirty="0">
                <a:latin typeface="Open Sans Light"/>
                <a:cs typeface="Open Sans Light"/>
              </a:rPr>
              <a:t>2 + 3</a:t>
            </a:r>
            <a:r>
              <a:rPr lang="hr-HR" sz="2800" dirty="0">
                <a:latin typeface="Open Sans Semibold"/>
                <a:cs typeface="Open Sans Semibold"/>
              </a:rPr>
              <a:t>)</a:t>
            </a:r>
          </a:p>
          <a:p>
            <a:r>
              <a:rPr lang="en-US" altLang="zh-CN" sz="2600" dirty="0" smtClean="0">
                <a:latin typeface="Open Sans Light"/>
                <a:cs typeface="Open Sans Light"/>
              </a:rPr>
              <a:t> </a:t>
            </a:r>
          </a:p>
          <a:p>
            <a:r>
              <a:rPr lang="en-US" altLang="zh-CN" sz="2600" dirty="0" smtClean="0">
                <a:latin typeface="Open Sans Light"/>
                <a:cs typeface="Open Sans Light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1246" y="287020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Open Sans Light"/>
                <a:cs typeface="Open Sans Light"/>
              </a:rPr>
              <a:t>2.   Strings: </a:t>
            </a:r>
            <a:endParaRPr lang="en-US" altLang="zh-CN" sz="2600" dirty="0">
              <a:latin typeface="Open Sans Light"/>
              <a:cs typeface="Open Sans Light"/>
            </a:endParaRPr>
          </a:p>
          <a:p>
            <a:endParaRPr lang="en-US" sz="2000" dirty="0">
              <a:latin typeface="Open Sans Light"/>
              <a:cs typeface="Open Sans Light"/>
            </a:endParaRPr>
          </a:p>
          <a:p>
            <a:r>
              <a:rPr lang="hr-HR" sz="2800" dirty="0">
                <a:latin typeface="Open Sans Semibold"/>
                <a:cs typeface="Open Sans Semibold"/>
              </a:rPr>
              <a:t>(</a:t>
            </a:r>
            <a:r>
              <a:rPr lang="hr-HR" sz="2000" dirty="0" smtClean="0">
                <a:latin typeface="Open Sans Light"/>
                <a:cs typeface="Open Sans Light"/>
              </a:rPr>
              <a:t>"</a:t>
            </a:r>
            <a:r>
              <a:rPr lang="hr-HR" sz="2000" dirty="0">
                <a:latin typeface="Open Sans Light"/>
                <a:cs typeface="Open Sans Light"/>
              </a:rPr>
              <a:t>spark" + "meetup</a:t>
            </a:r>
            <a:r>
              <a:rPr lang="hr-HR" sz="2000" dirty="0" smtClean="0">
                <a:latin typeface="Open Sans Light"/>
                <a:cs typeface="Open Sans Light"/>
              </a:rPr>
              <a:t>"</a:t>
            </a:r>
            <a:r>
              <a:rPr lang="hr-HR" sz="2800" dirty="0">
                <a:latin typeface="Open Sans Semibold"/>
                <a:cs typeface="Open Sans Semibold"/>
              </a:rPr>
              <a:t>)</a:t>
            </a:r>
            <a:r>
              <a:rPr lang="hr-HR" sz="2000" dirty="0" smtClean="0">
                <a:latin typeface="Open Sans Light"/>
                <a:cs typeface="Open Sans Light"/>
              </a:rPr>
              <a:t> </a:t>
            </a:r>
            <a:r>
              <a:rPr lang="hr-HR" sz="2000" dirty="0">
                <a:latin typeface="Open Sans Light"/>
                <a:cs typeface="Open Sans Light"/>
              </a:rPr>
              <a:t>+ "beijing" = "spark" + </a:t>
            </a:r>
            <a:r>
              <a:rPr lang="hr-HR" sz="2800" dirty="0">
                <a:latin typeface="Open Sans Semibold"/>
                <a:cs typeface="Open Sans Semibold"/>
              </a:rPr>
              <a:t>(</a:t>
            </a:r>
            <a:r>
              <a:rPr lang="hr-HR" sz="2000" dirty="0" smtClean="0">
                <a:latin typeface="Open Sans Light"/>
                <a:cs typeface="Open Sans Light"/>
              </a:rPr>
              <a:t>"</a:t>
            </a:r>
            <a:r>
              <a:rPr lang="hr-HR" sz="2000" dirty="0">
                <a:latin typeface="Open Sans Light"/>
                <a:cs typeface="Open Sans Light"/>
              </a:rPr>
              <a:t>meetup" + "beijing</a:t>
            </a:r>
            <a:r>
              <a:rPr lang="hr-HR" sz="2000" dirty="0" smtClean="0">
                <a:latin typeface="Open Sans Light"/>
                <a:cs typeface="Open Sans Light"/>
              </a:rPr>
              <a:t>"</a:t>
            </a:r>
            <a:r>
              <a:rPr lang="hr-HR" sz="2800" dirty="0">
                <a:latin typeface="Open Sans Semibold"/>
                <a:cs typeface="Open Sans Semibold"/>
              </a:rPr>
              <a:t>)</a:t>
            </a:r>
            <a:endParaRPr lang="hr-HR" sz="2800" dirty="0">
              <a:latin typeface="Open Sans Light"/>
              <a:cs typeface="Open Sans Light"/>
            </a:endParaRPr>
          </a:p>
          <a:p>
            <a:endParaRPr lang="en-US" sz="2600" dirty="0">
              <a:latin typeface="Open Sans Light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1" y="4394200"/>
            <a:ext cx="7924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Open Sans Light"/>
                <a:cs typeface="Open Sans Light"/>
              </a:rPr>
              <a:t>3</a:t>
            </a:r>
            <a:r>
              <a:rPr lang="en-US" altLang="zh-CN" sz="2600" dirty="0" smtClean="0">
                <a:latin typeface="Open Sans Light"/>
                <a:cs typeface="Open Sans Light"/>
              </a:rPr>
              <a:t>.   Set union:</a:t>
            </a:r>
            <a:endParaRPr lang="en-US" altLang="zh-CN" sz="2600" dirty="0">
              <a:latin typeface="Open Sans Light"/>
              <a:cs typeface="Open Sans Light"/>
            </a:endParaRPr>
          </a:p>
          <a:p>
            <a:endParaRPr lang="en-US" sz="2000" dirty="0">
              <a:latin typeface="Open Sans Light"/>
              <a:cs typeface="Open Sans Light"/>
            </a:endParaRPr>
          </a:p>
          <a:p>
            <a:r>
              <a:rPr lang="hr-HR" sz="2800" dirty="0">
                <a:latin typeface="Open Sans Semibold"/>
                <a:cs typeface="Open Sans Semibold"/>
              </a:rPr>
              <a:t>(</a:t>
            </a:r>
            <a:r>
              <a:rPr lang="hr-HR" sz="2000" dirty="0" smtClean="0">
                <a:latin typeface="Open Sans Light"/>
                <a:cs typeface="Open Sans Light"/>
              </a:rPr>
              <a:t>[“jeff”, “hsu”] </a:t>
            </a:r>
            <a:r>
              <a:rPr lang="hr-HR" sz="2000" dirty="0">
                <a:latin typeface="Open Sans Light"/>
                <a:cs typeface="Open Sans Light"/>
              </a:rPr>
              <a:t>u </a:t>
            </a:r>
            <a:r>
              <a:rPr lang="hr-HR" sz="2000" dirty="0" smtClean="0">
                <a:latin typeface="Open Sans Light"/>
                <a:cs typeface="Open Sans Light"/>
              </a:rPr>
              <a:t>[“ryan”, “braley”]</a:t>
            </a:r>
            <a:r>
              <a:rPr lang="hr-HR" sz="2800" dirty="0" smtClean="0">
                <a:latin typeface="Open Sans Semibold"/>
                <a:cs typeface="Open Sans Semibold"/>
              </a:rPr>
              <a:t>)</a:t>
            </a:r>
            <a:r>
              <a:rPr lang="hr-HR" sz="2000" dirty="0" smtClean="0">
                <a:latin typeface="Open Sans Light"/>
                <a:cs typeface="Open Sans Light"/>
              </a:rPr>
              <a:t> </a:t>
            </a:r>
            <a:r>
              <a:rPr lang="hr-HR" sz="2000" dirty="0">
                <a:latin typeface="Open Sans Light"/>
                <a:cs typeface="Open Sans Light"/>
              </a:rPr>
              <a:t>u </a:t>
            </a:r>
            <a:r>
              <a:rPr lang="hr-HR" sz="2000" dirty="0" smtClean="0">
                <a:latin typeface="Open Sans Light"/>
                <a:cs typeface="Open Sans Light"/>
              </a:rPr>
              <a:t>[“nils”, “pihl"</a:t>
            </a:r>
            <a:r>
              <a:rPr lang="hr-HR" sz="2000" dirty="0">
                <a:latin typeface="Open Sans Light"/>
                <a:cs typeface="Open Sans Light"/>
              </a:rPr>
              <a:t>] </a:t>
            </a:r>
            <a:r>
              <a:rPr lang="hr-HR" sz="2000" dirty="0" smtClean="0">
                <a:latin typeface="Open Sans Light"/>
                <a:cs typeface="Open Sans Light"/>
              </a:rPr>
              <a:t>=</a:t>
            </a:r>
          </a:p>
          <a:p>
            <a:r>
              <a:rPr lang="hr-HR" sz="2000" dirty="0">
                <a:latin typeface="Open Sans Light"/>
                <a:cs typeface="Open Sans Light"/>
              </a:rPr>
              <a:t>	</a:t>
            </a:r>
            <a:r>
              <a:rPr lang="hr-HR" sz="2000" dirty="0" smtClean="0">
                <a:latin typeface="Open Sans Light"/>
                <a:cs typeface="Open Sans Light"/>
              </a:rPr>
              <a:t> [</a:t>
            </a:r>
            <a:r>
              <a:rPr lang="hr-HR" sz="2000" dirty="0">
                <a:latin typeface="Open Sans Light"/>
                <a:cs typeface="Open Sans Light"/>
              </a:rPr>
              <a:t>“jeff”, “hsu”</a:t>
            </a:r>
            <a:r>
              <a:rPr lang="hr-HR" sz="2000" dirty="0" smtClean="0">
                <a:latin typeface="Open Sans Light"/>
                <a:cs typeface="Open Sans Light"/>
              </a:rPr>
              <a:t>] </a:t>
            </a:r>
            <a:r>
              <a:rPr lang="hr-HR" sz="2000" dirty="0">
                <a:latin typeface="Open Sans Light"/>
                <a:cs typeface="Open Sans Light"/>
              </a:rPr>
              <a:t>u</a:t>
            </a:r>
            <a:r>
              <a:rPr lang="hr-HR" sz="2800" dirty="0">
                <a:latin typeface="Open Sans Light"/>
                <a:cs typeface="Open Sans Light"/>
              </a:rPr>
              <a:t> </a:t>
            </a:r>
            <a:r>
              <a:rPr lang="hr-HR" sz="2800" dirty="0" smtClean="0">
                <a:latin typeface="Open Sans Semibold"/>
                <a:cs typeface="Open Sans Semibold"/>
              </a:rPr>
              <a:t>(</a:t>
            </a:r>
            <a:r>
              <a:rPr lang="hr-HR" sz="2000" dirty="0" smtClean="0">
                <a:latin typeface="Open Sans Light"/>
                <a:cs typeface="Open Sans Light"/>
              </a:rPr>
              <a:t>[</a:t>
            </a:r>
            <a:r>
              <a:rPr lang="hr-HR" sz="2000" dirty="0">
                <a:latin typeface="Open Sans Light"/>
                <a:cs typeface="Open Sans Light"/>
              </a:rPr>
              <a:t>“ryan”, “braley”</a:t>
            </a:r>
            <a:r>
              <a:rPr lang="hr-HR" sz="2000" dirty="0" smtClean="0">
                <a:latin typeface="Open Sans Light"/>
                <a:cs typeface="Open Sans Light"/>
              </a:rPr>
              <a:t>] </a:t>
            </a:r>
            <a:r>
              <a:rPr lang="hr-HR" sz="2000" dirty="0">
                <a:latin typeface="Open Sans Light"/>
                <a:cs typeface="Open Sans Light"/>
              </a:rPr>
              <a:t>u </a:t>
            </a:r>
            <a:r>
              <a:rPr lang="hr-HR" sz="2000" dirty="0" smtClean="0">
                <a:latin typeface="Open Sans Light"/>
                <a:cs typeface="Open Sans Light"/>
              </a:rPr>
              <a:t>[</a:t>
            </a:r>
            <a:r>
              <a:rPr lang="hr-HR" sz="2000" dirty="0">
                <a:latin typeface="Open Sans Light"/>
                <a:cs typeface="Open Sans Light"/>
              </a:rPr>
              <a:t>“nils”, “</a:t>
            </a:r>
            <a:r>
              <a:rPr lang="hr-HR" sz="2000" dirty="0" smtClean="0">
                <a:latin typeface="Open Sans Light"/>
                <a:cs typeface="Open Sans Light"/>
              </a:rPr>
              <a:t>pihl”</a:t>
            </a:r>
            <a:r>
              <a:rPr lang="hr-HR" sz="2800" dirty="0" smtClean="0">
                <a:latin typeface="Open Sans Light"/>
                <a:cs typeface="Open Sans Light"/>
              </a:rPr>
              <a:t>]</a:t>
            </a:r>
            <a:r>
              <a:rPr lang="hr-HR" sz="2800" dirty="0" smtClean="0">
                <a:latin typeface="Open Sans Semibold"/>
                <a:cs typeface="Open Sans Semibold"/>
              </a:rPr>
              <a:t>)</a:t>
            </a:r>
            <a:endParaRPr lang="en-US" sz="28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01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_header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5" y="4680482"/>
            <a:ext cx="1905000" cy="381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6" y="6455907"/>
            <a:ext cx="9145925" cy="4147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1981200"/>
            <a:ext cx="6172200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600" dirty="0" err="1" smtClean="0">
                <a:latin typeface="Open Sans Light"/>
                <a:cs typeface="Open Sans Light"/>
              </a:rPr>
              <a:t>Monoids</a:t>
            </a:r>
            <a:r>
              <a:rPr lang="en-US" altLang="zh-CN" sz="2600" dirty="0" smtClean="0">
                <a:latin typeface="Open Sans Light"/>
                <a:cs typeface="Open Sans Light"/>
              </a:rPr>
              <a:t> are great because they are </a:t>
            </a:r>
            <a:r>
              <a:rPr lang="en-US" altLang="zh-CN" sz="2600" dirty="0" smtClean="0">
                <a:latin typeface="Open Sans Semibold"/>
                <a:cs typeface="Open Sans Semibold"/>
              </a:rPr>
              <a:t>associative and parallelizable. </a:t>
            </a:r>
          </a:p>
          <a:p>
            <a:endParaRPr lang="en-US" altLang="zh-CN" sz="2600" dirty="0" smtClean="0">
              <a:latin typeface="Open Sans Semibold"/>
              <a:cs typeface="Open Sans Semibold"/>
            </a:endParaRPr>
          </a:p>
          <a:p>
            <a:r>
              <a:rPr lang="en-US" altLang="zh-TW" sz="2200" dirty="0" err="1">
                <a:solidFill>
                  <a:srgbClr val="7F7F7F"/>
                </a:solidFill>
                <a:latin typeface="Open Sans Semibold"/>
                <a:cs typeface="Open Sans Semibold"/>
              </a:rPr>
              <a:t>Monoids</a:t>
            </a:r>
            <a:r>
              <a:rPr lang="en-US" altLang="zh-TW" sz="2200" dirty="0">
                <a:solidFill>
                  <a:srgbClr val="7F7F7F"/>
                </a:solidFill>
                <a:latin typeface="Open Sans Semibold"/>
                <a:cs typeface="Open Sans Semibold"/>
              </a:rPr>
              <a:t> </a:t>
            </a:r>
            <a:r>
              <a:rPr lang="zh-TW" altLang="en-US" sz="22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是极好的因为它具有结合律和并发</a:t>
            </a:r>
            <a:r>
              <a:rPr lang="zh-TW" altLang="en-US" sz="22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性。</a:t>
            </a:r>
            <a:endParaRPr lang="en-US" altLang="zh-CN" sz="22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  <a:p>
            <a:endParaRPr lang="en-US" altLang="zh-CN" sz="2600" dirty="0" smtClean="0">
              <a:latin typeface="Open Sans Semibold"/>
              <a:cs typeface="Open Sans Semibold"/>
            </a:endParaRPr>
          </a:p>
          <a:p>
            <a:endParaRPr lang="en-US" altLang="zh-CN" sz="2600" dirty="0">
              <a:latin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8613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793</Words>
  <Application>Microsoft Macintosh PowerPoint</Application>
  <PresentationFormat>On-screen Show (4:3)</PresentationFormat>
  <Paragraphs>141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Hsu</dc:creator>
  <cp:lastModifiedBy>Jeff Hsu</cp:lastModifiedBy>
  <cp:revision>263</cp:revision>
  <dcterms:created xsi:type="dcterms:W3CDTF">2014-09-04T14:07:23Z</dcterms:created>
  <dcterms:modified xsi:type="dcterms:W3CDTF">2014-09-05T13:51:29Z</dcterms:modified>
</cp:coreProperties>
</file>