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6" r:id="rId2"/>
    <p:sldId id="310" r:id="rId3"/>
    <p:sldId id="257" r:id="rId4"/>
    <p:sldId id="287" r:id="rId5"/>
    <p:sldId id="280" r:id="rId6"/>
    <p:sldId id="258" r:id="rId7"/>
    <p:sldId id="282" r:id="rId8"/>
    <p:sldId id="281" r:id="rId9"/>
    <p:sldId id="296" r:id="rId10"/>
    <p:sldId id="297" r:id="rId11"/>
    <p:sldId id="298" r:id="rId12"/>
    <p:sldId id="259" r:id="rId13"/>
    <p:sldId id="302" r:id="rId14"/>
    <p:sldId id="306" r:id="rId15"/>
    <p:sldId id="261" r:id="rId16"/>
    <p:sldId id="303" r:id="rId17"/>
    <p:sldId id="307" r:id="rId18"/>
    <p:sldId id="260" r:id="rId19"/>
    <p:sldId id="304" r:id="rId20"/>
    <p:sldId id="308" r:id="rId21"/>
    <p:sldId id="262" r:id="rId22"/>
    <p:sldId id="305" r:id="rId23"/>
    <p:sldId id="309" r:id="rId24"/>
    <p:sldId id="294" r:id="rId25"/>
    <p:sldId id="288" r:id="rId26"/>
    <p:sldId id="267" r:id="rId27"/>
    <p:sldId id="268" r:id="rId28"/>
    <p:sldId id="279" r:id="rId29"/>
    <p:sldId id="278" r:id="rId30"/>
    <p:sldId id="269" r:id="rId31"/>
    <p:sldId id="292" r:id="rId32"/>
    <p:sldId id="270" r:id="rId33"/>
    <p:sldId id="272"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3B7618A-89F6-4D69-9411-98A52954E91C}">
          <p14:sldIdLst>
            <p14:sldId id="256"/>
            <p14:sldId id="310"/>
            <p14:sldId id="257"/>
            <p14:sldId id="287"/>
            <p14:sldId id="280"/>
            <p14:sldId id="258"/>
            <p14:sldId id="282"/>
            <p14:sldId id="281"/>
            <p14:sldId id="296"/>
            <p14:sldId id="297"/>
            <p14:sldId id="298"/>
            <p14:sldId id="259"/>
            <p14:sldId id="302"/>
            <p14:sldId id="306"/>
            <p14:sldId id="261"/>
            <p14:sldId id="303"/>
            <p14:sldId id="307"/>
            <p14:sldId id="260"/>
            <p14:sldId id="304"/>
            <p14:sldId id="308"/>
            <p14:sldId id="262"/>
            <p14:sldId id="305"/>
            <p14:sldId id="309"/>
            <p14:sldId id="294"/>
            <p14:sldId id="288"/>
            <p14:sldId id="267"/>
            <p14:sldId id="268"/>
            <p14:sldId id="279"/>
            <p14:sldId id="278"/>
            <p14:sldId id="269"/>
            <p14:sldId id="292"/>
            <p14:sldId id="270"/>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04" autoAdjust="0"/>
  </p:normalViewPr>
  <p:slideViewPr>
    <p:cSldViewPr>
      <p:cViewPr varScale="1">
        <p:scale>
          <a:sx n="93" d="100"/>
          <a:sy n="93" d="100"/>
        </p:scale>
        <p:origin x="-2088"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5DCBF0-266C-4987-93BA-096BDCE2438A}" type="datetimeFigureOut">
              <a:rPr lang="zh-CN" altLang="en-US" smtClean="0"/>
              <a:t>14-10-26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2FCB4-F812-4177-B31B-B2A3F14CAA82}" type="slidenum">
              <a:rPr lang="zh-CN" altLang="en-US" smtClean="0"/>
              <a:t>‹#›</a:t>
            </a:fld>
            <a:endParaRPr lang="zh-CN" altLang="en-US"/>
          </a:p>
        </p:txBody>
      </p:sp>
    </p:spTree>
    <p:extLst>
      <p:ext uri="{BB962C8B-B14F-4D97-AF65-F5344CB8AC3E}">
        <p14:creationId xmlns:p14="http://schemas.microsoft.com/office/powerpoint/2010/main" val="7803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今天我们演讲</a:t>
            </a:r>
            <a:r>
              <a:rPr kumimoji="1" lang="zh-CN" altLang="en-US" dirty="0" smtClean="0"/>
              <a:t>的主题是，</a:t>
            </a:r>
            <a:r>
              <a:rPr kumimoji="1" lang="en-US" altLang="zh-CN" dirty="0" err="1" smtClean="0"/>
              <a:t>Mllib</a:t>
            </a:r>
            <a:r>
              <a:rPr kumimoji="1" lang="zh-CN" altLang="en-US" dirty="0" smtClean="0"/>
              <a:t>在淘宝的应用和改进。正如甘沙兄在前面一个主题提到的，大数据在企业中已经起到越来越重要的作用。那作为淘宝拥有如此大的数据量，如何使用分布式机器学习算法，对数据进行有效的挖掘和使用，就更加重要了。所以我们对</a:t>
            </a:r>
            <a:r>
              <a:rPr kumimoji="1" lang="en-US" altLang="zh-CN" dirty="0" err="1" smtClean="0"/>
              <a:t>Mllib</a:t>
            </a:r>
            <a:r>
              <a:rPr kumimoji="1" lang="zh-CN" altLang="en-US" dirty="0" smtClean="0"/>
              <a:t>，其实是有非常强的需求。去年在</a:t>
            </a:r>
            <a:r>
              <a:rPr kumimoji="1" lang="en-US" altLang="zh-CN" dirty="0" smtClean="0"/>
              <a:t>Spark</a:t>
            </a:r>
            <a:r>
              <a:rPr kumimoji="1" lang="zh-CN" altLang="en-US" dirty="0" smtClean="0"/>
              <a:t> </a:t>
            </a:r>
            <a:r>
              <a:rPr kumimoji="1" lang="en-US" altLang="zh-CN" dirty="0" smtClean="0"/>
              <a:t>0.8</a:t>
            </a:r>
            <a:r>
              <a:rPr kumimoji="1" lang="zh-CN" altLang="en-US" dirty="0" smtClean="0"/>
              <a:t>的时候，我在</a:t>
            </a:r>
            <a:r>
              <a:rPr kumimoji="1" lang="en-US" altLang="zh-CN" dirty="0" err="1" smtClean="0"/>
              <a:t>hadoop</a:t>
            </a:r>
            <a:r>
              <a:rPr kumimoji="1" lang="zh-CN" altLang="en-US" dirty="0" smtClean="0"/>
              <a:t> </a:t>
            </a:r>
            <a:r>
              <a:rPr kumimoji="1" lang="en-US" altLang="zh-CN" dirty="0" smtClean="0"/>
              <a:t>summit</a:t>
            </a:r>
            <a:r>
              <a:rPr kumimoji="1" lang="zh-CN" altLang="en-US" dirty="0" smtClean="0"/>
              <a:t>，已经对我们使用</a:t>
            </a:r>
            <a:r>
              <a:rPr kumimoji="1" lang="en-US" altLang="zh-CN" dirty="0" err="1" smtClean="0"/>
              <a:t>mllib</a:t>
            </a:r>
            <a:r>
              <a:rPr kumimoji="1" lang="zh-CN" altLang="en-US" dirty="0" smtClean="0"/>
              <a:t>，进行推荐相关算法的开发，做了简单的介绍。那这次，我们就针对，我们使用</a:t>
            </a:r>
            <a:r>
              <a:rPr kumimoji="1" lang="en-US" altLang="zh-CN" dirty="0" err="1" smtClean="0"/>
              <a:t>mllib</a:t>
            </a:r>
            <a:r>
              <a:rPr kumimoji="1" lang="zh-CN" altLang="en-US" dirty="0" smtClean="0"/>
              <a:t>，进行预测相关的分类和回归算法的使用和改进，做比较详细的介绍。下面有请我们团队的洪奇同学，来介绍一下决策树和线性模型的多分类。</a:t>
            </a:r>
            <a:endParaRPr kumimoji="1" lang="zh-CN" altLang="en-US" dirty="0"/>
          </a:p>
        </p:txBody>
      </p:sp>
      <p:sp>
        <p:nvSpPr>
          <p:cNvPr id="4" name="幻灯片编号占位符 3"/>
          <p:cNvSpPr>
            <a:spLocks noGrp="1"/>
          </p:cNvSpPr>
          <p:nvPr>
            <p:ph type="sldNum" sz="quarter" idx="10"/>
          </p:nvPr>
        </p:nvSpPr>
        <p:spPr/>
        <p:txBody>
          <a:bodyPr/>
          <a:lstStyle/>
          <a:p>
            <a:fld id="{A5E2FCB4-F812-4177-B31B-B2A3F14CAA82}" type="slidenum">
              <a:rPr lang="zh-CN" altLang="en-US" smtClean="0"/>
              <a:t>2</a:t>
            </a:fld>
            <a:endParaRPr lang="zh-CN" altLang="en-US"/>
          </a:p>
        </p:txBody>
      </p:sp>
    </p:spTree>
    <p:extLst>
      <p:ext uri="{BB962C8B-B14F-4D97-AF65-F5344CB8AC3E}">
        <p14:creationId xmlns:p14="http://schemas.microsoft.com/office/powerpoint/2010/main" val="2696587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实现代码就是这些，对应于我上面讲到的方法。</a:t>
            </a:r>
          </a:p>
        </p:txBody>
      </p:sp>
      <p:sp>
        <p:nvSpPr>
          <p:cNvPr id="4" name="灯片编号占位符 3"/>
          <p:cNvSpPr>
            <a:spLocks noGrp="1"/>
          </p:cNvSpPr>
          <p:nvPr>
            <p:ph type="sldNum" sz="quarter" idx="10"/>
          </p:nvPr>
        </p:nvSpPr>
        <p:spPr/>
        <p:txBody>
          <a:bodyPr/>
          <a:lstStyle/>
          <a:p>
            <a:fld id="{A5E2FCB4-F812-4177-B31B-B2A3F14CAA82}" type="slidenum">
              <a:rPr lang="zh-CN" altLang="en-US" smtClean="0"/>
              <a:t>11</a:t>
            </a:fld>
            <a:endParaRPr lang="zh-CN" altLang="en-US"/>
          </a:p>
        </p:txBody>
      </p:sp>
    </p:spTree>
    <p:extLst>
      <p:ext uri="{BB962C8B-B14F-4D97-AF65-F5344CB8AC3E}">
        <p14:creationId xmlns:p14="http://schemas.microsoft.com/office/powerpoint/2010/main" val="3906899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下面我们来讲一下另外一个改进，</a:t>
            </a:r>
          </a:p>
          <a:p>
            <a:r>
              <a:rPr lang="zh-CN" altLang="en-US" dirty="0" smtClean="0"/>
              <a:t>这个改进对应于上面的确定每一个样本应该被划分到每一个桶。</a:t>
            </a:r>
          </a:p>
          <a:p>
            <a:r>
              <a:rPr lang="zh-CN" altLang="en-US" dirty="0" smtClean="0"/>
              <a:t>在样本的分割确定好之后，每一个样本应该被划分到哪一个桶也已经确定了，</a:t>
            </a:r>
          </a:p>
          <a:p>
            <a:r>
              <a:rPr lang="zh-CN" altLang="en-US" dirty="0" smtClean="0"/>
              <a:t>所以这个步骤只需要进行一次，而不用每层计算的时候都执行一次。</a:t>
            </a:r>
          </a:p>
          <a:p>
            <a:r>
              <a:rPr lang="zh-CN" altLang="en-US" dirty="0" smtClean="0"/>
              <a:t>也就相当于这个操作移到了逐层训练的外面。</a:t>
            </a:r>
          </a:p>
          <a:p>
            <a:endParaRPr lang="zh-CN" altLang="en-US" dirty="0" smtClean="0"/>
          </a:p>
          <a:p>
            <a:r>
              <a:rPr lang="zh-CN" altLang="en-US" dirty="0" smtClean="0"/>
              <a:t>这次的</a:t>
            </a:r>
            <a:r>
              <a:rPr lang="en-US" altLang="zh-CN" dirty="0" smtClean="0"/>
              <a:t>PR</a:t>
            </a:r>
            <a:r>
              <a:rPr lang="zh-CN" altLang="en-US" dirty="0" smtClean="0"/>
              <a:t>与社区的工作重合，没有被合并进</a:t>
            </a:r>
            <a:r>
              <a:rPr lang="en-US" altLang="zh-CN" dirty="0" smtClean="0"/>
              <a:t>master</a:t>
            </a:r>
            <a:r>
              <a:rPr lang="zh-CN" altLang="en-US" dirty="0" smtClean="0"/>
              <a:t>。</a:t>
            </a:r>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12</a:t>
            </a:fld>
            <a:endParaRPr lang="zh-CN" altLang="en-US"/>
          </a:p>
        </p:txBody>
      </p:sp>
    </p:spTree>
    <p:extLst>
      <p:ext uri="{BB962C8B-B14F-4D97-AF65-F5344CB8AC3E}">
        <p14:creationId xmlns:p14="http://schemas.microsoft.com/office/powerpoint/2010/main" val="1239404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上面是一个单机的实现版本，在数据量大的情况下，</a:t>
            </a:r>
          </a:p>
          <a:p>
            <a:pPr marL="0" indent="0">
              <a:buNone/>
            </a:pPr>
            <a:r>
              <a:rPr lang="zh-CN" altLang="en-US" dirty="0" smtClean="0"/>
              <a:t>我们需要一个分布式的算法来满足我们的需求。</a:t>
            </a:r>
          </a:p>
          <a:p>
            <a:pPr marL="0" indent="0">
              <a:buNone/>
            </a:pPr>
            <a:r>
              <a:rPr lang="zh-CN" altLang="en-US" dirty="0" smtClean="0"/>
              <a:t>依赖于</a:t>
            </a:r>
            <a:r>
              <a:rPr lang="en-US" altLang="zh-CN" dirty="0" smtClean="0"/>
              <a:t>Spark</a:t>
            </a:r>
            <a:r>
              <a:rPr lang="zh-CN" altLang="en-US" dirty="0" smtClean="0"/>
              <a:t>，我们可以开发出上面算法的分布式版本。</a:t>
            </a:r>
          </a:p>
          <a:p>
            <a:pPr marL="0" indent="0">
              <a:buNone/>
            </a:pPr>
            <a:r>
              <a:rPr lang="zh-CN" altLang="en-US" dirty="0" smtClean="0"/>
              <a:t>需要注意的是，在</a:t>
            </a:r>
            <a:r>
              <a:rPr lang="en-US" altLang="zh-CN" dirty="0" smtClean="0"/>
              <a:t>Spark</a:t>
            </a:r>
            <a:r>
              <a:rPr lang="zh-CN" altLang="en-US" dirty="0" smtClean="0"/>
              <a:t>中决策树的训练采用逐层训练的方式，</a:t>
            </a:r>
          </a:p>
          <a:p>
            <a:pPr marL="0" indent="0">
              <a:buNone/>
            </a:pPr>
            <a:r>
              <a:rPr lang="zh-CN" altLang="en-US" dirty="0" smtClean="0"/>
              <a:t>一次确定一层所有节点的最好划分，这样减少需要对数据的遍历次数和聚合的开销，</a:t>
            </a:r>
          </a:p>
          <a:p>
            <a:pPr marL="0" indent="0">
              <a:buNone/>
            </a:pPr>
            <a:r>
              <a:rPr lang="zh-CN" altLang="en-US" dirty="0" smtClean="0"/>
              <a:t>这点我们接下来会详细说明。</a:t>
            </a:r>
          </a:p>
          <a:p>
            <a:pPr marL="0" indent="0">
              <a:buNone/>
            </a:pPr>
            <a:endParaRPr lang="zh-CN" altLang="en-US" dirty="0" smtClean="0"/>
          </a:p>
          <a:p>
            <a:pPr marL="0" indent="0">
              <a:buNone/>
            </a:pPr>
            <a:r>
              <a:rPr lang="zh-CN" altLang="en-US" dirty="0" smtClean="0"/>
              <a:t>在</a:t>
            </a:r>
            <a:r>
              <a:rPr lang="en-US" altLang="zh-CN" dirty="0" smtClean="0"/>
              <a:t>Spark</a:t>
            </a:r>
            <a:r>
              <a:rPr lang="zh-CN" altLang="en-US" dirty="0" smtClean="0"/>
              <a:t>中，训练决策树分为以下几个步骤，</a:t>
            </a:r>
          </a:p>
          <a:p>
            <a:pPr marL="0" indent="0">
              <a:buNone/>
            </a:pPr>
            <a:r>
              <a:rPr lang="zh-CN" altLang="en-US" dirty="0" smtClean="0"/>
              <a:t>首先是对特征进行划分，也就是得到对于每一个特征，有哪些可能的分割点。</a:t>
            </a:r>
          </a:p>
          <a:p>
            <a:pPr marL="0" indent="0">
              <a:buNone/>
            </a:pPr>
            <a:r>
              <a:rPr lang="zh-CN" altLang="en-US" dirty="0" smtClean="0"/>
              <a:t>比如说一个连续的特征，它的范围是</a:t>
            </a:r>
            <a:r>
              <a:rPr lang="en-US" altLang="zh-CN" dirty="0" smtClean="0"/>
              <a:t>1</a:t>
            </a:r>
            <a:r>
              <a:rPr lang="zh-CN" altLang="en-US" dirty="0" smtClean="0"/>
              <a:t>到</a:t>
            </a:r>
            <a:r>
              <a:rPr lang="en-US" altLang="zh-CN" dirty="0" smtClean="0"/>
              <a:t>10</a:t>
            </a:r>
            <a:r>
              <a:rPr lang="zh-CN" altLang="en-US" dirty="0" smtClean="0"/>
              <a:t>，我们可以选取</a:t>
            </a:r>
            <a:r>
              <a:rPr lang="en-US" altLang="zh-CN" dirty="0" smtClean="0"/>
              <a:t>3,6</a:t>
            </a:r>
            <a:r>
              <a:rPr lang="zh-CN" altLang="en-US" dirty="0" smtClean="0"/>
              <a:t>这两个值作为分割点，</a:t>
            </a:r>
          </a:p>
          <a:p>
            <a:pPr marL="0" indent="0">
              <a:buNone/>
            </a:pPr>
            <a:r>
              <a:rPr lang="zh-CN" altLang="en-US" dirty="0" smtClean="0"/>
              <a:t>把样本按在这个特征下是属于</a:t>
            </a:r>
            <a:r>
              <a:rPr lang="en-US" altLang="zh-CN" dirty="0" smtClean="0"/>
              <a:t>0</a:t>
            </a:r>
            <a:r>
              <a:rPr lang="zh-CN" altLang="en-US" dirty="0" smtClean="0"/>
              <a:t>到</a:t>
            </a:r>
            <a:r>
              <a:rPr lang="en-US" altLang="zh-CN" dirty="0" smtClean="0"/>
              <a:t>3,</a:t>
            </a:r>
            <a:r>
              <a:rPr lang="zh-CN" altLang="en-US" dirty="0" smtClean="0"/>
              <a:t>还是</a:t>
            </a:r>
            <a:r>
              <a:rPr lang="en-US" altLang="zh-CN" dirty="0" smtClean="0"/>
              <a:t>3</a:t>
            </a:r>
            <a:r>
              <a:rPr lang="zh-CN" altLang="en-US" dirty="0" smtClean="0"/>
              <a:t>到</a:t>
            </a:r>
            <a:r>
              <a:rPr lang="en-US" altLang="zh-CN" dirty="0" smtClean="0"/>
              <a:t>6,</a:t>
            </a:r>
            <a:r>
              <a:rPr lang="zh-CN" altLang="en-US" dirty="0" smtClean="0"/>
              <a:t>还是</a:t>
            </a:r>
            <a:r>
              <a:rPr lang="en-US" altLang="zh-CN" dirty="0" smtClean="0"/>
              <a:t>6</a:t>
            </a:r>
            <a:r>
              <a:rPr lang="zh-CN" altLang="en-US" dirty="0" smtClean="0"/>
              <a:t>到</a:t>
            </a:r>
            <a:r>
              <a:rPr lang="en-US" altLang="zh-CN" dirty="0" smtClean="0"/>
              <a:t>10</a:t>
            </a:r>
            <a:r>
              <a:rPr lang="zh-CN" altLang="en-US" dirty="0" smtClean="0"/>
              <a:t>进行划分。特征划分就是确定每一个特征的分割点的过程。</a:t>
            </a:r>
          </a:p>
          <a:p>
            <a:pPr marL="0" indent="0">
              <a:buNone/>
            </a:pPr>
            <a:r>
              <a:rPr lang="zh-CN" altLang="en-US" dirty="0" smtClean="0"/>
              <a:t>每一种可能的划分，对应一个和多个桶，用来统计样本的数据，从而计算信息增量。</a:t>
            </a:r>
          </a:p>
          <a:p>
            <a:pPr marL="0" indent="0">
              <a:buNone/>
            </a:pPr>
            <a:endParaRPr lang="zh-CN" altLang="en-US" dirty="0" smtClean="0"/>
          </a:p>
          <a:p>
            <a:pPr marL="0" indent="0">
              <a:buNone/>
            </a:pPr>
            <a:r>
              <a:rPr lang="zh-CN" altLang="en-US" dirty="0" smtClean="0"/>
              <a:t>在划分好特征之后，就开始逐层训练的过程。在每层训练时，我们需要找到当前层所有节点的最好分割，</a:t>
            </a:r>
          </a:p>
          <a:p>
            <a:pPr marL="0" indent="0">
              <a:buNone/>
            </a:pPr>
            <a:r>
              <a:rPr lang="zh-CN" altLang="en-US" dirty="0" smtClean="0"/>
              <a:t>首先确定每一个样本应该被放入哪一个桶，</a:t>
            </a:r>
          </a:p>
          <a:p>
            <a:pPr marL="0" indent="0">
              <a:buNone/>
            </a:pPr>
            <a:r>
              <a:rPr lang="zh-CN" altLang="en-US" dirty="0" smtClean="0"/>
              <a:t>然后聚合每一个桶的统计信息，</a:t>
            </a:r>
          </a:p>
          <a:p>
            <a:pPr marL="0" indent="0">
              <a:buNone/>
            </a:pPr>
            <a:r>
              <a:rPr lang="zh-CN" altLang="en-US" dirty="0" smtClean="0"/>
              <a:t>通过这些统计信息可以计算每一个分割的信息增量，</a:t>
            </a:r>
          </a:p>
          <a:p>
            <a:pPr marL="0" indent="0">
              <a:buNone/>
            </a:pPr>
            <a:r>
              <a:rPr lang="zh-CN" altLang="en-US" dirty="0" smtClean="0"/>
              <a:t>为每一个节点选择一个信息增量最大的分割，按照这个分割对节点进行分割，</a:t>
            </a:r>
          </a:p>
          <a:p>
            <a:pPr marL="0" indent="0">
              <a:buNone/>
            </a:pPr>
            <a:r>
              <a:rPr lang="zh-CN" altLang="en-US" dirty="0" smtClean="0"/>
              <a:t>然后看是否满足终止条件，不满足终止条件就进入下一层。</a:t>
            </a:r>
          </a:p>
          <a:p>
            <a:pPr marL="0" indent="0">
              <a:buNone/>
            </a:pPr>
            <a:endParaRPr lang="zh-CN" altLang="en-US" dirty="0" smtClean="0"/>
          </a:p>
          <a:p>
            <a:pPr marL="0" indent="0">
              <a:buNone/>
            </a:pPr>
            <a:r>
              <a:rPr lang="zh-CN" altLang="en-US" dirty="0" smtClean="0"/>
              <a:t>其中</a:t>
            </a:r>
            <a:r>
              <a:rPr lang="en-US" altLang="zh-CN" dirty="0" smtClean="0"/>
              <a:t>a</a:t>
            </a:r>
            <a:r>
              <a:rPr lang="zh-CN" altLang="en-US" dirty="0" smtClean="0"/>
              <a:t>对应于</a:t>
            </a:r>
            <a:r>
              <a:rPr lang="en-US" altLang="zh-CN" dirty="0" smtClean="0"/>
              <a:t>RDD</a:t>
            </a:r>
            <a:r>
              <a:rPr lang="zh-CN" altLang="en-US" dirty="0" smtClean="0"/>
              <a:t>的</a:t>
            </a:r>
            <a:r>
              <a:rPr lang="en-US" altLang="zh-CN" dirty="0" smtClean="0"/>
              <a:t>map</a:t>
            </a:r>
            <a:r>
              <a:rPr lang="zh-CN" altLang="en-US" dirty="0" smtClean="0"/>
              <a:t>操作，在各个</a:t>
            </a:r>
            <a:r>
              <a:rPr lang="en-US" altLang="zh-CN" dirty="0" smtClean="0"/>
              <a:t>executor</a:t>
            </a:r>
            <a:r>
              <a:rPr lang="zh-CN" altLang="en-US" dirty="0" smtClean="0"/>
              <a:t>完成，</a:t>
            </a:r>
            <a:r>
              <a:rPr lang="en-US" altLang="zh-CN" dirty="0" smtClean="0"/>
              <a:t>b</a:t>
            </a:r>
            <a:r>
              <a:rPr lang="zh-CN" altLang="en-US" dirty="0" smtClean="0"/>
              <a:t>对应于</a:t>
            </a:r>
            <a:r>
              <a:rPr lang="en-US" altLang="zh-CN" dirty="0" err="1" smtClean="0"/>
              <a:t>aggreate</a:t>
            </a:r>
            <a:r>
              <a:rPr lang="zh-CN" altLang="en-US" dirty="0" smtClean="0"/>
              <a:t>操作，</a:t>
            </a:r>
          </a:p>
          <a:p>
            <a:pPr marL="0" indent="0">
              <a:buNone/>
            </a:pPr>
            <a:r>
              <a:rPr lang="zh-CN" altLang="en-US" dirty="0" smtClean="0"/>
              <a:t>把统计信息从</a:t>
            </a:r>
            <a:r>
              <a:rPr lang="en-US" altLang="zh-CN" dirty="0" smtClean="0"/>
              <a:t>executor</a:t>
            </a:r>
            <a:r>
              <a:rPr lang="zh-CN" altLang="en-US" dirty="0" smtClean="0"/>
              <a:t>聚合到</a:t>
            </a:r>
            <a:r>
              <a:rPr lang="en-US" altLang="zh-CN" dirty="0" smtClean="0"/>
              <a:t>driver</a:t>
            </a:r>
            <a:r>
              <a:rPr lang="zh-CN" altLang="en-US" dirty="0" smtClean="0"/>
              <a:t>，然后</a:t>
            </a:r>
            <a:r>
              <a:rPr lang="en-US" altLang="zh-CN" dirty="0" err="1" smtClean="0"/>
              <a:t>c,d</a:t>
            </a:r>
            <a:r>
              <a:rPr lang="zh-CN" altLang="en-US" dirty="0" smtClean="0"/>
              <a:t>步骤在</a:t>
            </a:r>
            <a:r>
              <a:rPr lang="en-US" altLang="zh-CN" dirty="0" smtClean="0"/>
              <a:t>driver</a:t>
            </a:r>
            <a:r>
              <a:rPr lang="zh-CN" altLang="en-US" dirty="0" smtClean="0"/>
              <a:t>上完成。</a:t>
            </a:r>
          </a:p>
          <a:p>
            <a:pPr marL="0" indent="0">
              <a:buNone/>
            </a:pPr>
            <a:endParaRPr lang="zh-CN" altLang="en-US"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13</a:t>
            </a:fld>
            <a:endParaRPr lang="zh-CN" altLang="en-US"/>
          </a:p>
        </p:txBody>
      </p:sp>
    </p:spTree>
    <p:extLst>
      <p:ext uri="{BB962C8B-B14F-4D97-AF65-F5344CB8AC3E}">
        <p14:creationId xmlns:p14="http://schemas.microsoft.com/office/powerpoint/2010/main" val="333144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下面我们来讲一下另外一个改进，</a:t>
            </a:r>
          </a:p>
          <a:p>
            <a:r>
              <a:rPr lang="zh-CN" altLang="en-US" dirty="0" smtClean="0"/>
              <a:t>这个改进对应于上面的确定每一个样本应该被划分到每一个桶。</a:t>
            </a:r>
          </a:p>
          <a:p>
            <a:r>
              <a:rPr lang="zh-CN" altLang="en-US" dirty="0" smtClean="0"/>
              <a:t>在样本的分割确定好之后，每一个样本应该被划分到哪一个桶也已经确定了，</a:t>
            </a:r>
          </a:p>
          <a:p>
            <a:r>
              <a:rPr lang="zh-CN" altLang="en-US" dirty="0" smtClean="0"/>
              <a:t>所以这个步骤只需要进行一次，而不用每层计算的时候都执行一次。</a:t>
            </a:r>
          </a:p>
          <a:p>
            <a:r>
              <a:rPr lang="zh-CN" altLang="en-US" dirty="0" smtClean="0"/>
              <a:t>也就相当于这个操作移到了逐层训练的外面。</a:t>
            </a:r>
          </a:p>
          <a:p>
            <a:endParaRPr lang="zh-CN" altLang="en-US" dirty="0" smtClean="0"/>
          </a:p>
          <a:p>
            <a:r>
              <a:rPr lang="zh-CN" altLang="en-US" dirty="0" smtClean="0"/>
              <a:t>这次的</a:t>
            </a:r>
            <a:r>
              <a:rPr lang="en-US" altLang="zh-CN" dirty="0" smtClean="0"/>
              <a:t>PR</a:t>
            </a:r>
            <a:r>
              <a:rPr lang="zh-CN" altLang="en-US" dirty="0" smtClean="0"/>
              <a:t>与社区的工作重合，没有被合并进</a:t>
            </a:r>
            <a:r>
              <a:rPr lang="en-US" altLang="zh-CN" dirty="0" smtClean="0"/>
              <a:t>master</a:t>
            </a:r>
            <a:r>
              <a:rPr lang="zh-CN" altLang="en-US" dirty="0" smtClean="0"/>
              <a:t>。</a:t>
            </a:r>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14</a:t>
            </a:fld>
            <a:endParaRPr lang="zh-CN" altLang="en-US"/>
          </a:p>
        </p:txBody>
      </p:sp>
    </p:spTree>
    <p:extLst>
      <p:ext uri="{BB962C8B-B14F-4D97-AF65-F5344CB8AC3E}">
        <p14:creationId xmlns:p14="http://schemas.microsoft.com/office/powerpoint/2010/main" val="1239404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另外一个改进是并行计算最好分割。</a:t>
            </a:r>
          </a:p>
          <a:p>
            <a:r>
              <a:rPr lang="zh-CN" altLang="en-US" dirty="0" smtClean="0"/>
              <a:t>在原来的实现中，计算每一个节点最好分割是在</a:t>
            </a:r>
            <a:r>
              <a:rPr lang="en-US" altLang="zh-CN" dirty="0" smtClean="0"/>
              <a:t>driver</a:t>
            </a:r>
            <a:r>
              <a:rPr lang="zh-CN" altLang="en-US" dirty="0" smtClean="0"/>
              <a:t>上做的，</a:t>
            </a:r>
          </a:p>
          <a:p>
            <a:r>
              <a:rPr lang="zh-CN" altLang="en-US" dirty="0" smtClean="0"/>
              <a:t>每一个</a:t>
            </a:r>
            <a:r>
              <a:rPr lang="en-US" altLang="zh-CN" dirty="0" smtClean="0"/>
              <a:t>executor</a:t>
            </a:r>
            <a:r>
              <a:rPr lang="zh-CN" altLang="en-US" dirty="0" smtClean="0"/>
              <a:t>把统计信息通过</a:t>
            </a:r>
            <a:r>
              <a:rPr lang="en-US" altLang="zh-CN" dirty="0" err="1" smtClean="0"/>
              <a:t>aggreate</a:t>
            </a:r>
            <a:r>
              <a:rPr lang="zh-CN" altLang="en-US" dirty="0" smtClean="0"/>
              <a:t>操作发给</a:t>
            </a:r>
            <a:r>
              <a:rPr lang="en-US" altLang="zh-CN" dirty="0" smtClean="0"/>
              <a:t>driver</a:t>
            </a:r>
            <a:r>
              <a:rPr lang="zh-CN" altLang="en-US" dirty="0" smtClean="0"/>
              <a:t>，</a:t>
            </a:r>
          </a:p>
          <a:p>
            <a:r>
              <a:rPr lang="zh-CN" altLang="en-US" dirty="0" smtClean="0"/>
              <a:t>然后</a:t>
            </a:r>
            <a:r>
              <a:rPr lang="en-US" altLang="zh-CN" dirty="0" smtClean="0"/>
              <a:t>driver</a:t>
            </a:r>
            <a:r>
              <a:rPr lang="zh-CN" altLang="en-US" dirty="0" smtClean="0"/>
              <a:t>计算每一个可能分割的信息增量，然后再来确定最好的分割。</a:t>
            </a:r>
          </a:p>
          <a:p>
            <a:r>
              <a:rPr lang="zh-CN" altLang="en-US" dirty="0" smtClean="0"/>
              <a:t>这样的话，</a:t>
            </a:r>
            <a:r>
              <a:rPr lang="en-US" altLang="zh-CN" dirty="0" smtClean="0"/>
              <a:t>driver</a:t>
            </a:r>
            <a:r>
              <a:rPr lang="zh-CN" altLang="en-US" dirty="0" smtClean="0"/>
              <a:t>会成为通信和计算的瓶颈。</a:t>
            </a:r>
          </a:p>
          <a:p>
            <a:endParaRPr lang="zh-CN" altLang="en-US" dirty="0" smtClean="0"/>
          </a:p>
          <a:p>
            <a:r>
              <a:rPr lang="zh-CN" altLang="en-US" dirty="0" smtClean="0"/>
              <a:t>我们的改进是以</a:t>
            </a:r>
            <a:r>
              <a:rPr lang="en-US" altLang="zh-CN" dirty="0" err="1" smtClean="0"/>
              <a:t>nodeId</a:t>
            </a:r>
            <a:r>
              <a:rPr lang="zh-CN" altLang="en-US" dirty="0" smtClean="0"/>
              <a:t>为</a:t>
            </a:r>
            <a:r>
              <a:rPr lang="en-US" altLang="zh-CN" dirty="0" smtClean="0"/>
              <a:t>key</a:t>
            </a:r>
            <a:r>
              <a:rPr lang="zh-CN" altLang="en-US" dirty="0" smtClean="0"/>
              <a:t>，通过</a:t>
            </a:r>
            <a:r>
              <a:rPr lang="en-US" altLang="zh-CN" dirty="0" err="1" smtClean="0"/>
              <a:t>reduceByKey</a:t>
            </a:r>
            <a:r>
              <a:rPr lang="zh-CN" altLang="en-US" dirty="0" smtClean="0"/>
              <a:t>操作把每一个</a:t>
            </a:r>
            <a:r>
              <a:rPr lang="en-US" altLang="zh-CN" dirty="0" smtClean="0"/>
              <a:t>node</a:t>
            </a:r>
            <a:r>
              <a:rPr lang="zh-CN" altLang="en-US" dirty="0" smtClean="0"/>
              <a:t>的统计信息</a:t>
            </a:r>
            <a:r>
              <a:rPr lang="en-US" altLang="zh-CN" dirty="0" smtClean="0"/>
              <a:t>shuffle</a:t>
            </a:r>
            <a:r>
              <a:rPr lang="zh-CN" altLang="en-US" dirty="0" smtClean="0"/>
              <a:t>到各个</a:t>
            </a:r>
            <a:r>
              <a:rPr lang="en-US" altLang="zh-CN" dirty="0" smtClean="0"/>
              <a:t>executor</a:t>
            </a:r>
            <a:r>
              <a:rPr lang="zh-CN" altLang="en-US" dirty="0" smtClean="0"/>
              <a:t>，</a:t>
            </a:r>
          </a:p>
          <a:p>
            <a:r>
              <a:rPr lang="zh-CN" altLang="en-US" dirty="0" smtClean="0"/>
              <a:t>然后再各个</a:t>
            </a:r>
            <a:r>
              <a:rPr lang="en-US" altLang="zh-CN" dirty="0" smtClean="0"/>
              <a:t>executor</a:t>
            </a:r>
            <a:r>
              <a:rPr lang="zh-CN" altLang="en-US" dirty="0" smtClean="0"/>
              <a:t>完成相应</a:t>
            </a:r>
            <a:r>
              <a:rPr lang="en-US" altLang="zh-CN" dirty="0" smtClean="0"/>
              <a:t>node</a:t>
            </a:r>
            <a:r>
              <a:rPr lang="zh-CN" altLang="en-US" dirty="0" smtClean="0"/>
              <a:t>的最好分割计算，</a:t>
            </a:r>
          </a:p>
          <a:p>
            <a:r>
              <a:rPr lang="zh-CN" altLang="en-US" dirty="0" smtClean="0"/>
              <a:t>最后发给</a:t>
            </a:r>
            <a:r>
              <a:rPr lang="en-US" altLang="zh-CN" dirty="0" smtClean="0"/>
              <a:t>driver</a:t>
            </a:r>
            <a:r>
              <a:rPr lang="zh-CN" altLang="en-US" dirty="0" smtClean="0"/>
              <a:t>的只有最佳分割的信息。</a:t>
            </a:r>
          </a:p>
          <a:p>
            <a:r>
              <a:rPr lang="zh-CN" altLang="en-US" dirty="0" smtClean="0"/>
              <a:t>这样，计算最佳分割被分布到各个</a:t>
            </a:r>
            <a:r>
              <a:rPr lang="en-US" altLang="zh-CN" dirty="0" err="1" smtClean="0"/>
              <a:t>exectutor</a:t>
            </a:r>
            <a:r>
              <a:rPr lang="zh-CN" altLang="en-US" dirty="0" smtClean="0"/>
              <a:t>进行并行计算。</a:t>
            </a:r>
          </a:p>
          <a:p>
            <a:endParaRPr lang="zh-CN" altLang="en-US" dirty="0" smtClean="0"/>
          </a:p>
          <a:p>
            <a:r>
              <a:rPr lang="zh-CN" altLang="en-US" dirty="0" smtClean="0"/>
              <a:t>这次改进已经被合并到了</a:t>
            </a:r>
            <a:r>
              <a:rPr lang="en-US" altLang="zh-CN" dirty="0" smtClean="0"/>
              <a:t>master</a:t>
            </a:r>
            <a:r>
              <a:rPr lang="zh-CN" altLang="en-US" dirty="0" smtClean="0"/>
              <a:t>。</a:t>
            </a:r>
          </a:p>
          <a:p>
            <a:endParaRPr lang="zh-CN" altLang="en-US"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15</a:t>
            </a:fld>
            <a:endParaRPr lang="zh-CN" altLang="en-US"/>
          </a:p>
        </p:txBody>
      </p:sp>
    </p:spTree>
    <p:extLst>
      <p:ext uri="{BB962C8B-B14F-4D97-AF65-F5344CB8AC3E}">
        <p14:creationId xmlns:p14="http://schemas.microsoft.com/office/powerpoint/2010/main" val="3330158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上面是一个单机的实现版本，在数据量大的情况下，</a:t>
            </a:r>
          </a:p>
          <a:p>
            <a:pPr marL="0" indent="0">
              <a:buNone/>
            </a:pPr>
            <a:r>
              <a:rPr lang="zh-CN" altLang="en-US" dirty="0" smtClean="0"/>
              <a:t>我们需要一个分布式的算法来满足我们的需求。</a:t>
            </a:r>
          </a:p>
          <a:p>
            <a:pPr marL="0" indent="0">
              <a:buNone/>
            </a:pPr>
            <a:r>
              <a:rPr lang="zh-CN" altLang="en-US" dirty="0" smtClean="0"/>
              <a:t>依赖于</a:t>
            </a:r>
            <a:r>
              <a:rPr lang="en-US" altLang="zh-CN" dirty="0" smtClean="0"/>
              <a:t>Spark</a:t>
            </a:r>
            <a:r>
              <a:rPr lang="zh-CN" altLang="en-US" dirty="0" smtClean="0"/>
              <a:t>，我们可以开发出上面算法的分布式版本。</a:t>
            </a:r>
          </a:p>
          <a:p>
            <a:pPr marL="0" indent="0">
              <a:buNone/>
            </a:pPr>
            <a:r>
              <a:rPr lang="zh-CN" altLang="en-US" dirty="0" smtClean="0"/>
              <a:t>需要注意的是，在</a:t>
            </a:r>
            <a:r>
              <a:rPr lang="en-US" altLang="zh-CN" dirty="0" smtClean="0"/>
              <a:t>Spark</a:t>
            </a:r>
            <a:r>
              <a:rPr lang="zh-CN" altLang="en-US" dirty="0" smtClean="0"/>
              <a:t>中决策树的训练采用逐层训练的方式，</a:t>
            </a:r>
          </a:p>
          <a:p>
            <a:pPr marL="0" indent="0">
              <a:buNone/>
            </a:pPr>
            <a:r>
              <a:rPr lang="zh-CN" altLang="en-US" dirty="0" smtClean="0"/>
              <a:t>一次确定一层所有节点的最好划分，这样减少需要对数据的遍历次数和聚合的开销，</a:t>
            </a:r>
          </a:p>
          <a:p>
            <a:pPr marL="0" indent="0">
              <a:buNone/>
            </a:pPr>
            <a:r>
              <a:rPr lang="zh-CN" altLang="en-US" dirty="0" smtClean="0"/>
              <a:t>这点我们接下来会详细说明。</a:t>
            </a:r>
          </a:p>
          <a:p>
            <a:pPr marL="0" indent="0">
              <a:buNone/>
            </a:pPr>
            <a:endParaRPr lang="zh-CN" altLang="en-US" dirty="0" smtClean="0"/>
          </a:p>
          <a:p>
            <a:pPr marL="0" indent="0">
              <a:buNone/>
            </a:pPr>
            <a:r>
              <a:rPr lang="zh-CN" altLang="en-US" dirty="0" smtClean="0"/>
              <a:t>在</a:t>
            </a:r>
            <a:r>
              <a:rPr lang="en-US" altLang="zh-CN" dirty="0" smtClean="0"/>
              <a:t>Spark</a:t>
            </a:r>
            <a:r>
              <a:rPr lang="zh-CN" altLang="en-US" dirty="0" smtClean="0"/>
              <a:t>中，训练决策树分为以下几个步骤，</a:t>
            </a:r>
          </a:p>
          <a:p>
            <a:pPr marL="0" indent="0">
              <a:buNone/>
            </a:pPr>
            <a:r>
              <a:rPr lang="zh-CN" altLang="en-US" dirty="0" smtClean="0"/>
              <a:t>首先是对特征进行划分，也就是得到对于每一个特征，有哪些可能的分割点。</a:t>
            </a:r>
          </a:p>
          <a:p>
            <a:pPr marL="0" indent="0">
              <a:buNone/>
            </a:pPr>
            <a:r>
              <a:rPr lang="zh-CN" altLang="en-US" dirty="0" smtClean="0"/>
              <a:t>比如说一个连续的特征，它的范围是</a:t>
            </a:r>
            <a:r>
              <a:rPr lang="en-US" altLang="zh-CN" dirty="0" smtClean="0"/>
              <a:t>1</a:t>
            </a:r>
            <a:r>
              <a:rPr lang="zh-CN" altLang="en-US" dirty="0" smtClean="0"/>
              <a:t>到</a:t>
            </a:r>
            <a:r>
              <a:rPr lang="en-US" altLang="zh-CN" dirty="0" smtClean="0"/>
              <a:t>10</a:t>
            </a:r>
            <a:r>
              <a:rPr lang="zh-CN" altLang="en-US" dirty="0" smtClean="0"/>
              <a:t>，我们可以选取</a:t>
            </a:r>
            <a:r>
              <a:rPr lang="en-US" altLang="zh-CN" dirty="0" smtClean="0"/>
              <a:t>3,6</a:t>
            </a:r>
            <a:r>
              <a:rPr lang="zh-CN" altLang="en-US" dirty="0" smtClean="0"/>
              <a:t>这两个值作为分割点，</a:t>
            </a:r>
          </a:p>
          <a:p>
            <a:pPr marL="0" indent="0">
              <a:buNone/>
            </a:pPr>
            <a:r>
              <a:rPr lang="zh-CN" altLang="en-US" dirty="0" smtClean="0"/>
              <a:t>把样本按在这个特征下是属于</a:t>
            </a:r>
            <a:r>
              <a:rPr lang="en-US" altLang="zh-CN" dirty="0" smtClean="0"/>
              <a:t>0</a:t>
            </a:r>
            <a:r>
              <a:rPr lang="zh-CN" altLang="en-US" dirty="0" smtClean="0"/>
              <a:t>到</a:t>
            </a:r>
            <a:r>
              <a:rPr lang="en-US" altLang="zh-CN" dirty="0" smtClean="0"/>
              <a:t>3,</a:t>
            </a:r>
            <a:r>
              <a:rPr lang="zh-CN" altLang="en-US" dirty="0" smtClean="0"/>
              <a:t>还是</a:t>
            </a:r>
            <a:r>
              <a:rPr lang="en-US" altLang="zh-CN" dirty="0" smtClean="0"/>
              <a:t>3</a:t>
            </a:r>
            <a:r>
              <a:rPr lang="zh-CN" altLang="en-US" dirty="0" smtClean="0"/>
              <a:t>到</a:t>
            </a:r>
            <a:r>
              <a:rPr lang="en-US" altLang="zh-CN" dirty="0" smtClean="0"/>
              <a:t>6,</a:t>
            </a:r>
            <a:r>
              <a:rPr lang="zh-CN" altLang="en-US" dirty="0" smtClean="0"/>
              <a:t>还是</a:t>
            </a:r>
            <a:r>
              <a:rPr lang="en-US" altLang="zh-CN" dirty="0" smtClean="0"/>
              <a:t>6</a:t>
            </a:r>
            <a:r>
              <a:rPr lang="zh-CN" altLang="en-US" dirty="0" smtClean="0"/>
              <a:t>到</a:t>
            </a:r>
            <a:r>
              <a:rPr lang="en-US" altLang="zh-CN" dirty="0" smtClean="0"/>
              <a:t>10</a:t>
            </a:r>
            <a:r>
              <a:rPr lang="zh-CN" altLang="en-US" dirty="0" smtClean="0"/>
              <a:t>进行划分。特征划分就是确定每一个特征的分割点的过程。</a:t>
            </a:r>
          </a:p>
          <a:p>
            <a:pPr marL="0" indent="0">
              <a:buNone/>
            </a:pPr>
            <a:r>
              <a:rPr lang="zh-CN" altLang="en-US" dirty="0" smtClean="0"/>
              <a:t>每一种可能的划分，对应一个和多个桶，用来统计样本的数据，从而计算信息增量。</a:t>
            </a:r>
          </a:p>
          <a:p>
            <a:pPr marL="0" indent="0">
              <a:buNone/>
            </a:pPr>
            <a:endParaRPr lang="zh-CN" altLang="en-US" dirty="0" smtClean="0"/>
          </a:p>
          <a:p>
            <a:pPr marL="0" indent="0">
              <a:buNone/>
            </a:pPr>
            <a:r>
              <a:rPr lang="zh-CN" altLang="en-US" dirty="0" smtClean="0"/>
              <a:t>在划分好特征之后，就开始逐层训练的过程。在每层训练时，我们需要找到当前层所有节点的最好分割，</a:t>
            </a:r>
          </a:p>
          <a:p>
            <a:pPr marL="0" indent="0">
              <a:buNone/>
            </a:pPr>
            <a:r>
              <a:rPr lang="zh-CN" altLang="en-US" dirty="0" smtClean="0"/>
              <a:t>首先确定每一个样本应该被放入哪一个桶，</a:t>
            </a:r>
          </a:p>
          <a:p>
            <a:pPr marL="0" indent="0">
              <a:buNone/>
            </a:pPr>
            <a:r>
              <a:rPr lang="zh-CN" altLang="en-US" dirty="0" smtClean="0"/>
              <a:t>然后聚合每一个桶的统计信息，</a:t>
            </a:r>
          </a:p>
          <a:p>
            <a:pPr marL="0" indent="0">
              <a:buNone/>
            </a:pPr>
            <a:r>
              <a:rPr lang="zh-CN" altLang="en-US" dirty="0" smtClean="0"/>
              <a:t>通过这些统计信息可以计算每一个分割的信息增量，</a:t>
            </a:r>
          </a:p>
          <a:p>
            <a:pPr marL="0" indent="0">
              <a:buNone/>
            </a:pPr>
            <a:r>
              <a:rPr lang="zh-CN" altLang="en-US" dirty="0" smtClean="0"/>
              <a:t>为每一个节点选择一个信息增量最大的分割，按照这个分割对节点进行分割，</a:t>
            </a:r>
          </a:p>
          <a:p>
            <a:pPr marL="0" indent="0">
              <a:buNone/>
            </a:pPr>
            <a:r>
              <a:rPr lang="zh-CN" altLang="en-US" dirty="0" smtClean="0"/>
              <a:t>然后看是否满足终止条件，不满足终止条件就进入下一层。</a:t>
            </a:r>
          </a:p>
          <a:p>
            <a:pPr marL="0" indent="0">
              <a:buNone/>
            </a:pPr>
            <a:endParaRPr lang="zh-CN" altLang="en-US" dirty="0" smtClean="0"/>
          </a:p>
          <a:p>
            <a:pPr marL="0" indent="0">
              <a:buNone/>
            </a:pPr>
            <a:r>
              <a:rPr lang="zh-CN" altLang="en-US" dirty="0" smtClean="0"/>
              <a:t>其中</a:t>
            </a:r>
            <a:r>
              <a:rPr lang="en-US" altLang="zh-CN" dirty="0" smtClean="0"/>
              <a:t>a</a:t>
            </a:r>
            <a:r>
              <a:rPr lang="zh-CN" altLang="en-US" dirty="0" smtClean="0"/>
              <a:t>对应于</a:t>
            </a:r>
            <a:r>
              <a:rPr lang="en-US" altLang="zh-CN" dirty="0" smtClean="0"/>
              <a:t>RDD</a:t>
            </a:r>
            <a:r>
              <a:rPr lang="zh-CN" altLang="en-US" dirty="0" smtClean="0"/>
              <a:t>的</a:t>
            </a:r>
            <a:r>
              <a:rPr lang="en-US" altLang="zh-CN" dirty="0" smtClean="0"/>
              <a:t>map</a:t>
            </a:r>
            <a:r>
              <a:rPr lang="zh-CN" altLang="en-US" dirty="0" smtClean="0"/>
              <a:t>操作，在各个</a:t>
            </a:r>
            <a:r>
              <a:rPr lang="en-US" altLang="zh-CN" dirty="0" smtClean="0"/>
              <a:t>executor</a:t>
            </a:r>
            <a:r>
              <a:rPr lang="zh-CN" altLang="en-US" dirty="0" smtClean="0"/>
              <a:t>完成，</a:t>
            </a:r>
            <a:r>
              <a:rPr lang="en-US" altLang="zh-CN" dirty="0" smtClean="0"/>
              <a:t>b</a:t>
            </a:r>
            <a:r>
              <a:rPr lang="zh-CN" altLang="en-US" dirty="0" smtClean="0"/>
              <a:t>对应于</a:t>
            </a:r>
            <a:r>
              <a:rPr lang="en-US" altLang="zh-CN" dirty="0" err="1" smtClean="0"/>
              <a:t>aggreate</a:t>
            </a:r>
            <a:r>
              <a:rPr lang="zh-CN" altLang="en-US" dirty="0" smtClean="0"/>
              <a:t>操作，</a:t>
            </a:r>
          </a:p>
          <a:p>
            <a:pPr marL="0" indent="0">
              <a:buNone/>
            </a:pPr>
            <a:r>
              <a:rPr lang="zh-CN" altLang="en-US" dirty="0" smtClean="0"/>
              <a:t>把统计信息从</a:t>
            </a:r>
            <a:r>
              <a:rPr lang="en-US" altLang="zh-CN" dirty="0" smtClean="0"/>
              <a:t>executor</a:t>
            </a:r>
            <a:r>
              <a:rPr lang="zh-CN" altLang="en-US" dirty="0" smtClean="0"/>
              <a:t>聚合到</a:t>
            </a:r>
            <a:r>
              <a:rPr lang="en-US" altLang="zh-CN" dirty="0" smtClean="0"/>
              <a:t>driver</a:t>
            </a:r>
            <a:r>
              <a:rPr lang="zh-CN" altLang="en-US" dirty="0" smtClean="0"/>
              <a:t>，然后</a:t>
            </a:r>
            <a:r>
              <a:rPr lang="en-US" altLang="zh-CN" dirty="0" err="1" smtClean="0"/>
              <a:t>c,d</a:t>
            </a:r>
            <a:r>
              <a:rPr lang="zh-CN" altLang="en-US" dirty="0" smtClean="0"/>
              <a:t>步骤在</a:t>
            </a:r>
            <a:r>
              <a:rPr lang="en-US" altLang="zh-CN" dirty="0" smtClean="0"/>
              <a:t>driver</a:t>
            </a:r>
            <a:r>
              <a:rPr lang="zh-CN" altLang="en-US" dirty="0" smtClean="0"/>
              <a:t>上完成。</a:t>
            </a:r>
          </a:p>
          <a:p>
            <a:pPr marL="0" indent="0">
              <a:buNone/>
            </a:pPr>
            <a:endParaRPr lang="zh-CN" altLang="en-US"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16</a:t>
            </a:fld>
            <a:endParaRPr lang="zh-CN" altLang="en-US"/>
          </a:p>
        </p:txBody>
      </p:sp>
    </p:spTree>
    <p:extLst>
      <p:ext uri="{BB962C8B-B14F-4D97-AF65-F5344CB8AC3E}">
        <p14:creationId xmlns:p14="http://schemas.microsoft.com/office/powerpoint/2010/main" val="3331444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另外一个改进是并行计算最好分割。</a:t>
            </a:r>
          </a:p>
          <a:p>
            <a:r>
              <a:rPr lang="zh-CN" altLang="en-US" dirty="0" smtClean="0"/>
              <a:t>在原来的实现中，计算每一个节点最好分割是在</a:t>
            </a:r>
            <a:r>
              <a:rPr lang="en-US" altLang="zh-CN" dirty="0" smtClean="0"/>
              <a:t>driver</a:t>
            </a:r>
            <a:r>
              <a:rPr lang="zh-CN" altLang="en-US" dirty="0" smtClean="0"/>
              <a:t>上做的，</a:t>
            </a:r>
          </a:p>
          <a:p>
            <a:r>
              <a:rPr lang="zh-CN" altLang="en-US" dirty="0" smtClean="0"/>
              <a:t>每一个</a:t>
            </a:r>
            <a:r>
              <a:rPr lang="en-US" altLang="zh-CN" dirty="0" smtClean="0"/>
              <a:t>executor</a:t>
            </a:r>
            <a:r>
              <a:rPr lang="zh-CN" altLang="en-US" dirty="0" smtClean="0"/>
              <a:t>把统计信息通过</a:t>
            </a:r>
            <a:r>
              <a:rPr lang="en-US" altLang="zh-CN" dirty="0" err="1" smtClean="0"/>
              <a:t>aggreate</a:t>
            </a:r>
            <a:r>
              <a:rPr lang="zh-CN" altLang="en-US" dirty="0" smtClean="0"/>
              <a:t>操作发给</a:t>
            </a:r>
            <a:r>
              <a:rPr lang="en-US" altLang="zh-CN" dirty="0" smtClean="0"/>
              <a:t>driver</a:t>
            </a:r>
            <a:r>
              <a:rPr lang="zh-CN" altLang="en-US" dirty="0" smtClean="0"/>
              <a:t>，</a:t>
            </a:r>
          </a:p>
          <a:p>
            <a:r>
              <a:rPr lang="zh-CN" altLang="en-US" dirty="0" smtClean="0"/>
              <a:t>然后</a:t>
            </a:r>
            <a:r>
              <a:rPr lang="en-US" altLang="zh-CN" dirty="0" smtClean="0"/>
              <a:t>driver</a:t>
            </a:r>
            <a:r>
              <a:rPr lang="zh-CN" altLang="en-US" dirty="0" smtClean="0"/>
              <a:t>计算每一个可能分割的信息增量，然后再来确定最好的分割。</a:t>
            </a:r>
          </a:p>
          <a:p>
            <a:r>
              <a:rPr lang="zh-CN" altLang="en-US" dirty="0" smtClean="0"/>
              <a:t>这样的话，</a:t>
            </a:r>
            <a:r>
              <a:rPr lang="en-US" altLang="zh-CN" dirty="0" smtClean="0"/>
              <a:t>driver</a:t>
            </a:r>
            <a:r>
              <a:rPr lang="zh-CN" altLang="en-US" dirty="0" smtClean="0"/>
              <a:t>会成为通信和计算的瓶颈。</a:t>
            </a:r>
          </a:p>
          <a:p>
            <a:endParaRPr lang="zh-CN" altLang="en-US" dirty="0" smtClean="0"/>
          </a:p>
          <a:p>
            <a:r>
              <a:rPr lang="zh-CN" altLang="en-US" dirty="0" smtClean="0"/>
              <a:t>我们的改进是以</a:t>
            </a:r>
            <a:r>
              <a:rPr lang="en-US" altLang="zh-CN" dirty="0" err="1" smtClean="0"/>
              <a:t>nodeId</a:t>
            </a:r>
            <a:r>
              <a:rPr lang="zh-CN" altLang="en-US" dirty="0" smtClean="0"/>
              <a:t>为</a:t>
            </a:r>
            <a:r>
              <a:rPr lang="en-US" altLang="zh-CN" dirty="0" smtClean="0"/>
              <a:t>key</a:t>
            </a:r>
            <a:r>
              <a:rPr lang="zh-CN" altLang="en-US" dirty="0" smtClean="0"/>
              <a:t>，通过</a:t>
            </a:r>
            <a:r>
              <a:rPr lang="en-US" altLang="zh-CN" dirty="0" err="1" smtClean="0"/>
              <a:t>reduceByKey</a:t>
            </a:r>
            <a:r>
              <a:rPr lang="zh-CN" altLang="en-US" dirty="0" smtClean="0"/>
              <a:t>操作把每一个</a:t>
            </a:r>
            <a:r>
              <a:rPr lang="en-US" altLang="zh-CN" dirty="0" smtClean="0"/>
              <a:t>node</a:t>
            </a:r>
            <a:r>
              <a:rPr lang="zh-CN" altLang="en-US" dirty="0" smtClean="0"/>
              <a:t>的统计信息</a:t>
            </a:r>
            <a:r>
              <a:rPr lang="en-US" altLang="zh-CN" dirty="0" smtClean="0"/>
              <a:t>shuffle</a:t>
            </a:r>
            <a:r>
              <a:rPr lang="zh-CN" altLang="en-US" dirty="0" smtClean="0"/>
              <a:t>到各个</a:t>
            </a:r>
            <a:r>
              <a:rPr lang="en-US" altLang="zh-CN" dirty="0" smtClean="0"/>
              <a:t>executor</a:t>
            </a:r>
            <a:r>
              <a:rPr lang="zh-CN" altLang="en-US" dirty="0" smtClean="0"/>
              <a:t>，</a:t>
            </a:r>
          </a:p>
          <a:p>
            <a:r>
              <a:rPr lang="zh-CN" altLang="en-US" dirty="0" smtClean="0"/>
              <a:t>然后再各个</a:t>
            </a:r>
            <a:r>
              <a:rPr lang="en-US" altLang="zh-CN" dirty="0" smtClean="0"/>
              <a:t>executor</a:t>
            </a:r>
            <a:r>
              <a:rPr lang="zh-CN" altLang="en-US" dirty="0" smtClean="0"/>
              <a:t>完成相应</a:t>
            </a:r>
            <a:r>
              <a:rPr lang="en-US" altLang="zh-CN" dirty="0" smtClean="0"/>
              <a:t>node</a:t>
            </a:r>
            <a:r>
              <a:rPr lang="zh-CN" altLang="en-US" dirty="0" smtClean="0"/>
              <a:t>的最好分割计算，</a:t>
            </a:r>
          </a:p>
          <a:p>
            <a:r>
              <a:rPr lang="zh-CN" altLang="en-US" dirty="0" smtClean="0"/>
              <a:t>最后发给</a:t>
            </a:r>
            <a:r>
              <a:rPr lang="en-US" altLang="zh-CN" dirty="0" smtClean="0"/>
              <a:t>driver</a:t>
            </a:r>
            <a:r>
              <a:rPr lang="zh-CN" altLang="en-US" dirty="0" smtClean="0"/>
              <a:t>的只有最佳分割的信息。</a:t>
            </a:r>
          </a:p>
          <a:p>
            <a:r>
              <a:rPr lang="zh-CN" altLang="en-US" dirty="0" smtClean="0"/>
              <a:t>这样，计算最佳分割被分布到各个</a:t>
            </a:r>
            <a:r>
              <a:rPr lang="en-US" altLang="zh-CN" dirty="0" err="1" smtClean="0"/>
              <a:t>exectutor</a:t>
            </a:r>
            <a:r>
              <a:rPr lang="zh-CN" altLang="en-US" dirty="0" smtClean="0"/>
              <a:t>进行并行计算。</a:t>
            </a:r>
          </a:p>
          <a:p>
            <a:endParaRPr lang="zh-CN" altLang="en-US" dirty="0" smtClean="0"/>
          </a:p>
          <a:p>
            <a:r>
              <a:rPr lang="zh-CN" altLang="en-US" dirty="0" smtClean="0"/>
              <a:t>这次改进已经被合并到了</a:t>
            </a:r>
            <a:r>
              <a:rPr lang="en-US" altLang="zh-CN" dirty="0" smtClean="0"/>
              <a:t>master</a:t>
            </a:r>
            <a:r>
              <a:rPr lang="zh-CN" altLang="en-US" dirty="0" smtClean="0"/>
              <a:t>。</a:t>
            </a:r>
          </a:p>
          <a:p>
            <a:endParaRPr lang="zh-CN" altLang="en-US"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17</a:t>
            </a:fld>
            <a:endParaRPr lang="zh-CN" altLang="en-US"/>
          </a:p>
        </p:txBody>
      </p:sp>
    </p:spTree>
    <p:extLst>
      <p:ext uri="{BB962C8B-B14F-4D97-AF65-F5344CB8AC3E}">
        <p14:creationId xmlns:p14="http://schemas.microsoft.com/office/powerpoint/2010/main" val="3330158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下面我们再来看另一个改进。</a:t>
            </a:r>
          </a:p>
          <a:p>
            <a:endParaRPr lang="zh-CN" altLang="en-US" dirty="0" smtClean="0"/>
          </a:p>
          <a:p>
            <a:r>
              <a:rPr lang="zh-CN" altLang="en-US" dirty="0" smtClean="0"/>
              <a:t>这个改进的目的是为了防止训练的树太复杂，</a:t>
            </a:r>
          </a:p>
          <a:p>
            <a:r>
              <a:rPr lang="zh-CN" altLang="en-US" dirty="0" smtClean="0"/>
              <a:t>防止</a:t>
            </a:r>
            <a:r>
              <a:rPr lang="en-US" altLang="zh-CN" dirty="0" err="1" smtClean="0"/>
              <a:t>overfitting</a:t>
            </a:r>
            <a:r>
              <a:rPr lang="zh-CN" altLang="en-US" dirty="0" smtClean="0"/>
              <a:t>。同时尽早结束分割也能计算计算量。</a:t>
            </a:r>
          </a:p>
          <a:p>
            <a:r>
              <a:rPr lang="zh-CN" altLang="en-US" dirty="0" smtClean="0"/>
              <a:t>实现也就是加了两个终止条件，如果分割不满足这两个条件则不对节点进行分割了。</a:t>
            </a:r>
          </a:p>
          <a:p>
            <a:r>
              <a:rPr lang="zh-CN" altLang="en-US" dirty="0" smtClean="0"/>
              <a:t>这两个终止条件，一个是，一个是。。。</a:t>
            </a:r>
          </a:p>
          <a:p>
            <a:endParaRPr lang="zh-CN" altLang="en-US" dirty="0" smtClean="0"/>
          </a:p>
          <a:p>
            <a:r>
              <a:rPr lang="zh-CN" altLang="en-US" dirty="0" smtClean="0"/>
              <a:t>这个改进也已经被合并到了</a:t>
            </a:r>
            <a:r>
              <a:rPr lang="en-US" altLang="zh-CN" dirty="0" smtClean="0"/>
              <a:t>master</a:t>
            </a:r>
            <a:r>
              <a:rPr lang="zh-CN" altLang="en-US" dirty="0" smtClean="0"/>
              <a:t>。</a:t>
            </a:r>
          </a:p>
          <a:p>
            <a:endParaRPr lang="zh-CN" altLang="en-US"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18</a:t>
            </a:fld>
            <a:endParaRPr lang="zh-CN" altLang="en-US"/>
          </a:p>
        </p:txBody>
      </p:sp>
    </p:spTree>
    <p:extLst>
      <p:ext uri="{BB962C8B-B14F-4D97-AF65-F5344CB8AC3E}">
        <p14:creationId xmlns:p14="http://schemas.microsoft.com/office/powerpoint/2010/main" val="2070365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上面是一个单机的实现版本，在数据量大的情况下，</a:t>
            </a:r>
          </a:p>
          <a:p>
            <a:pPr marL="0" indent="0">
              <a:buNone/>
            </a:pPr>
            <a:r>
              <a:rPr lang="zh-CN" altLang="en-US" dirty="0" smtClean="0"/>
              <a:t>我们需要一个分布式的算法来满足我们的需求。</a:t>
            </a:r>
          </a:p>
          <a:p>
            <a:pPr marL="0" indent="0">
              <a:buNone/>
            </a:pPr>
            <a:r>
              <a:rPr lang="zh-CN" altLang="en-US" dirty="0" smtClean="0"/>
              <a:t>依赖于</a:t>
            </a:r>
            <a:r>
              <a:rPr lang="en-US" altLang="zh-CN" dirty="0" smtClean="0"/>
              <a:t>Spark</a:t>
            </a:r>
            <a:r>
              <a:rPr lang="zh-CN" altLang="en-US" dirty="0" smtClean="0"/>
              <a:t>，我们可以开发出上面算法的分布式版本。</a:t>
            </a:r>
          </a:p>
          <a:p>
            <a:pPr marL="0" indent="0">
              <a:buNone/>
            </a:pPr>
            <a:r>
              <a:rPr lang="zh-CN" altLang="en-US" dirty="0" smtClean="0"/>
              <a:t>需要注意的是，在</a:t>
            </a:r>
            <a:r>
              <a:rPr lang="en-US" altLang="zh-CN" dirty="0" smtClean="0"/>
              <a:t>Spark</a:t>
            </a:r>
            <a:r>
              <a:rPr lang="zh-CN" altLang="en-US" dirty="0" smtClean="0"/>
              <a:t>中决策树的训练采用逐层训练的方式，</a:t>
            </a:r>
          </a:p>
          <a:p>
            <a:pPr marL="0" indent="0">
              <a:buNone/>
            </a:pPr>
            <a:r>
              <a:rPr lang="zh-CN" altLang="en-US" dirty="0" smtClean="0"/>
              <a:t>一次确定一层所有节点的最好划分，这样减少需要对数据的遍历次数和聚合的开销，</a:t>
            </a:r>
          </a:p>
          <a:p>
            <a:pPr marL="0" indent="0">
              <a:buNone/>
            </a:pPr>
            <a:r>
              <a:rPr lang="zh-CN" altLang="en-US" dirty="0" smtClean="0"/>
              <a:t>这点我们接下来会详细说明。</a:t>
            </a:r>
          </a:p>
          <a:p>
            <a:pPr marL="0" indent="0">
              <a:buNone/>
            </a:pPr>
            <a:endParaRPr lang="zh-CN" altLang="en-US" dirty="0" smtClean="0"/>
          </a:p>
          <a:p>
            <a:pPr marL="0" indent="0">
              <a:buNone/>
            </a:pPr>
            <a:r>
              <a:rPr lang="zh-CN" altLang="en-US" dirty="0" smtClean="0"/>
              <a:t>在</a:t>
            </a:r>
            <a:r>
              <a:rPr lang="en-US" altLang="zh-CN" dirty="0" smtClean="0"/>
              <a:t>Spark</a:t>
            </a:r>
            <a:r>
              <a:rPr lang="zh-CN" altLang="en-US" dirty="0" smtClean="0"/>
              <a:t>中，训练决策树分为以下几个步骤，</a:t>
            </a:r>
          </a:p>
          <a:p>
            <a:pPr marL="0" indent="0">
              <a:buNone/>
            </a:pPr>
            <a:r>
              <a:rPr lang="zh-CN" altLang="en-US" dirty="0" smtClean="0"/>
              <a:t>首先是对特征进行划分，也就是得到对于每一个特征，有哪些可能的分割点。</a:t>
            </a:r>
          </a:p>
          <a:p>
            <a:pPr marL="0" indent="0">
              <a:buNone/>
            </a:pPr>
            <a:r>
              <a:rPr lang="zh-CN" altLang="en-US" dirty="0" smtClean="0"/>
              <a:t>比如说一个连续的特征，它的范围是</a:t>
            </a:r>
            <a:r>
              <a:rPr lang="en-US" altLang="zh-CN" dirty="0" smtClean="0"/>
              <a:t>1</a:t>
            </a:r>
            <a:r>
              <a:rPr lang="zh-CN" altLang="en-US" dirty="0" smtClean="0"/>
              <a:t>到</a:t>
            </a:r>
            <a:r>
              <a:rPr lang="en-US" altLang="zh-CN" dirty="0" smtClean="0"/>
              <a:t>10</a:t>
            </a:r>
            <a:r>
              <a:rPr lang="zh-CN" altLang="en-US" dirty="0" smtClean="0"/>
              <a:t>，我们可以选取</a:t>
            </a:r>
            <a:r>
              <a:rPr lang="en-US" altLang="zh-CN" dirty="0" smtClean="0"/>
              <a:t>3,6</a:t>
            </a:r>
            <a:r>
              <a:rPr lang="zh-CN" altLang="en-US" dirty="0" smtClean="0"/>
              <a:t>这两个值作为分割点，</a:t>
            </a:r>
          </a:p>
          <a:p>
            <a:pPr marL="0" indent="0">
              <a:buNone/>
            </a:pPr>
            <a:r>
              <a:rPr lang="zh-CN" altLang="en-US" dirty="0" smtClean="0"/>
              <a:t>把样本按在这个特征下是属于</a:t>
            </a:r>
            <a:r>
              <a:rPr lang="en-US" altLang="zh-CN" dirty="0" smtClean="0"/>
              <a:t>0</a:t>
            </a:r>
            <a:r>
              <a:rPr lang="zh-CN" altLang="en-US" dirty="0" smtClean="0"/>
              <a:t>到</a:t>
            </a:r>
            <a:r>
              <a:rPr lang="en-US" altLang="zh-CN" dirty="0" smtClean="0"/>
              <a:t>3,</a:t>
            </a:r>
            <a:r>
              <a:rPr lang="zh-CN" altLang="en-US" dirty="0" smtClean="0"/>
              <a:t>还是</a:t>
            </a:r>
            <a:r>
              <a:rPr lang="en-US" altLang="zh-CN" dirty="0" smtClean="0"/>
              <a:t>3</a:t>
            </a:r>
            <a:r>
              <a:rPr lang="zh-CN" altLang="en-US" dirty="0" smtClean="0"/>
              <a:t>到</a:t>
            </a:r>
            <a:r>
              <a:rPr lang="en-US" altLang="zh-CN" dirty="0" smtClean="0"/>
              <a:t>6,</a:t>
            </a:r>
            <a:r>
              <a:rPr lang="zh-CN" altLang="en-US" dirty="0" smtClean="0"/>
              <a:t>还是</a:t>
            </a:r>
            <a:r>
              <a:rPr lang="en-US" altLang="zh-CN" dirty="0" smtClean="0"/>
              <a:t>6</a:t>
            </a:r>
            <a:r>
              <a:rPr lang="zh-CN" altLang="en-US" dirty="0" smtClean="0"/>
              <a:t>到</a:t>
            </a:r>
            <a:r>
              <a:rPr lang="en-US" altLang="zh-CN" dirty="0" smtClean="0"/>
              <a:t>10</a:t>
            </a:r>
            <a:r>
              <a:rPr lang="zh-CN" altLang="en-US" dirty="0" smtClean="0"/>
              <a:t>进行划分。特征划分就是确定每一个特征的分割点的过程。</a:t>
            </a:r>
          </a:p>
          <a:p>
            <a:pPr marL="0" indent="0">
              <a:buNone/>
            </a:pPr>
            <a:r>
              <a:rPr lang="zh-CN" altLang="en-US" dirty="0" smtClean="0"/>
              <a:t>每一种可能的划分，对应一个和多个桶，用来统计样本的数据，从而计算信息增量。</a:t>
            </a:r>
          </a:p>
          <a:p>
            <a:pPr marL="0" indent="0">
              <a:buNone/>
            </a:pPr>
            <a:endParaRPr lang="zh-CN" altLang="en-US" dirty="0" smtClean="0"/>
          </a:p>
          <a:p>
            <a:pPr marL="0" indent="0">
              <a:buNone/>
            </a:pPr>
            <a:r>
              <a:rPr lang="zh-CN" altLang="en-US" dirty="0" smtClean="0"/>
              <a:t>在划分好特征之后，就开始逐层训练的过程。在每层训练时，我们需要找到当前层所有节点的最好分割，</a:t>
            </a:r>
          </a:p>
          <a:p>
            <a:pPr marL="0" indent="0">
              <a:buNone/>
            </a:pPr>
            <a:r>
              <a:rPr lang="zh-CN" altLang="en-US" dirty="0" smtClean="0"/>
              <a:t>首先确定每一个样本应该被放入哪一个桶，</a:t>
            </a:r>
          </a:p>
          <a:p>
            <a:pPr marL="0" indent="0">
              <a:buNone/>
            </a:pPr>
            <a:r>
              <a:rPr lang="zh-CN" altLang="en-US" dirty="0" smtClean="0"/>
              <a:t>然后聚合每一个桶的统计信息，</a:t>
            </a:r>
          </a:p>
          <a:p>
            <a:pPr marL="0" indent="0">
              <a:buNone/>
            </a:pPr>
            <a:r>
              <a:rPr lang="zh-CN" altLang="en-US" dirty="0" smtClean="0"/>
              <a:t>通过这些统计信息可以计算每一个分割的信息增量，</a:t>
            </a:r>
          </a:p>
          <a:p>
            <a:pPr marL="0" indent="0">
              <a:buNone/>
            </a:pPr>
            <a:r>
              <a:rPr lang="zh-CN" altLang="en-US" dirty="0" smtClean="0"/>
              <a:t>为每一个节点选择一个信息增量最大的分割，按照这个分割对节点进行分割，</a:t>
            </a:r>
          </a:p>
          <a:p>
            <a:pPr marL="0" indent="0">
              <a:buNone/>
            </a:pPr>
            <a:r>
              <a:rPr lang="zh-CN" altLang="en-US" dirty="0" smtClean="0"/>
              <a:t>然后看是否满足终止条件，不满足终止条件就进入下一层。</a:t>
            </a:r>
          </a:p>
          <a:p>
            <a:pPr marL="0" indent="0">
              <a:buNone/>
            </a:pPr>
            <a:endParaRPr lang="zh-CN" altLang="en-US" dirty="0" smtClean="0"/>
          </a:p>
          <a:p>
            <a:pPr marL="0" indent="0">
              <a:buNone/>
            </a:pPr>
            <a:r>
              <a:rPr lang="zh-CN" altLang="en-US" dirty="0" smtClean="0"/>
              <a:t>其中</a:t>
            </a:r>
            <a:r>
              <a:rPr lang="en-US" altLang="zh-CN" dirty="0" smtClean="0"/>
              <a:t>a</a:t>
            </a:r>
            <a:r>
              <a:rPr lang="zh-CN" altLang="en-US" dirty="0" smtClean="0"/>
              <a:t>对应于</a:t>
            </a:r>
            <a:r>
              <a:rPr lang="en-US" altLang="zh-CN" dirty="0" smtClean="0"/>
              <a:t>RDD</a:t>
            </a:r>
            <a:r>
              <a:rPr lang="zh-CN" altLang="en-US" dirty="0" smtClean="0"/>
              <a:t>的</a:t>
            </a:r>
            <a:r>
              <a:rPr lang="en-US" altLang="zh-CN" dirty="0" smtClean="0"/>
              <a:t>map</a:t>
            </a:r>
            <a:r>
              <a:rPr lang="zh-CN" altLang="en-US" dirty="0" smtClean="0"/>
              <a:t>操作，在各个</a:t>
            </a:r>
            <a:r>
              <a:rPr lang="en-US" altLang="zh-CN" dirty="0" smtClean="0"/>
              <a:t>executor</a:t>
            </a:r>
            <a:r>
              <a:rPr lang="zh-CN" altLang="en-US" dirty="0" smtClean="0"/>
              <a:t>完成，</a:t>
            </a:r>
            <a:r>
              <a:rPr lang="en-US" altLang="zh-CN" dirty="0" smtClean="0"/>
              <a:t>b</a:t>
            </a:r>
            <a:r>
              <a:rPr lang="zh-CN" altLang="en-US" dirty="0" smtClean="0"/>
              <a:t>对应于</a:t>
            </a:r>
            <a:r>
              <a:rPr lang="en-US" altLang="zh-CN" dirty="0" err="1" smtClean="0"/>
              <a:t>aggreate</a:t>
            </a:r>
            <a:r>
              <a:rPr lang="zh-CN" altLang="en-US" dirty="0" smtClean="0"/>
              <a:t>操作，</a:t>
            </a:r>
          </a:p>
          <a:p>
            <a:pPr marL="0" indent="0">
              <a:buNone/>
            </a:pPr>
            <a:r>
              <a:rPr lang="zh-CN" altLang="en-US" dirty="0" smtClean="0"/>
              <a:t>把统计信息从</a:t>
            </a:r>
            <a:r>
              <a:rPr lang="en-US" altLang="zh-CN" dirty="0" smtClean="0"/>
              <a:t>executor</a:t>
            </a:r>
            <a:r>
              <a:rPr lang="zh-CN" altLang="en-US" dirty="0" smtClean="0"/>
              <a:t>聚合到</a:t>
            </a:r>
            <a:r>
              <a:rPr lang="en-US" altLang="zh-CN" dirty="0" smtClean="0"/>
              <a:t>driver</a:t>
            </a:r>
            <a:r>
              <a:rPr lang="zh-CN" altLang="en-US" dirty="0" smtClean="0"/>
              <a:t>，然后</a:t>
            </a:r>
            <a:r>
              <a:rPr lang="en-US" altLang="zh-CN" dirty="0" err="1" smtClean="0"/>
              <a:t>c,d</a:t>
            </a:r>
            <a:r>
              <a:rPr lang="zh-CN" altLang="en-US" dirty="0" smtClean="0"/>
              <a:t>步骤在</a:t>
            </a:r>
            <a:r>
              <a:rPr lang="en-US" altLang="zh-CN" dirty="0" smtClean="0"/>
              <a:t>driver</a:t>
            </a:r>
            <a:r>
              <a:rPr lang="zh-CN" altLang="en-US" dirty="0" smtClean="0"/>
              <a:t>上完成。</a:t>
            </a:r>
          </a:p>
          <a:p>
            <a:pPr marL="0" indent="0">
              <a:buNone/>
            </a:pPr>
            <a:endParaRPr lang="zh-CN" altLang="en-US"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19</a:t>
            </a:fld>
            <a:endParaRPr lang="zh-CN" altLang="en-US"/>
          </a:p>
        </p:txBody>
      </p:sp>
    </p:spTree>
    <p:extLst>
      <p:ext uri="{BB962C8B-B14F-4D97-AF65-F5344CB8AC3E}">
        <p14:creationId xmlns:p14="http://schemas.microsoft.com/office/powerpoint/2010/main" val="3331444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下面我们再来看另一个改进。</a:t>
            </a:r>
          </a:p>
          <a:p>
            <a:endParaRPr lang="zh-CN" altLang="en-US" dirty="0" smtClean="0"/>
          </a:p>
          <a:p>
            <a:r>
              <a:rPr lang="zh-CN" altLang="en-US" dirty="0" smtClean="0"/>
              <a:t>这个改进的目的是为了防止训练的树太复杂，</a:t>
            </a:r>
          </a:p>
          <a:p>
            <a:r>
              <a:rPr lang="zh-CN" altLang="en-US" dirty="0" smtClean="0"/>
              <a:t>防止</a:t>
            </a:r>
            <a:r>
              <a:rPr lang="en-US" altLang="zh-CN" dirty="0" err="1" smtClean="0"/>
              <a:t>overfitting</a:t>
            </a:r>
            <a:r>
              <a:rPr lang="zh-CN" altLang="en-US" dirty="0" smtClean="0"/>
              <a:t>。同时尽早结束分割也能计算计算量。</a:t>
            </a:r>
          </a:p>
          <a:p>
            <a:r>
              <a:rPr lang="zh-CN" altLang="en-US" dirty="0" smtClean="0"/>
              <a:t>实现也就是加了两个终止条件，如果分割不满足这两个条件则不对节点进行分割了。</a:t>
            </a:r>
          </a:p>
          <a:p>
            <a:r>
              <a:rPr lang="zh-CN" altLang="en-US" dirty="0" smtClean="0"/>
              <a:t>这两个终止条件，一个是，一个是。。。</a:t>
            </a:r>
          </a:p>
          <a:p>
            <a:endParaRPr lang="zh-CN" altLang="en-US" dirty="0" smtClean="0"/>
          </a:p>
          <a:p>
            <a:r>
              <a:rPr lang="zh-CN" altLang="en-US" dirty="0" smtClean="0"/>
              <a:t>这个改进也已经被合并到了</a:t>
            </a:r>
            <a:r>
              <a:rPr lang="en-US" altLang="zh-CN" dirty="0" smtClean="0"/>
              <a:t>master</a:t>
            </a:r>
            <a:r>
              <a:rPr lang="zh-CN" altLang="en-US" dirty="0" smtClean="0"/>
              <a:t>。</a:t>
            </a:r>
          </a:p>
          <a:p>
            <a:endParaRPr lang="zh-CN" altLang="en-US"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20</a:t>
            </a:fld>
            <a:endParaRPr lang="zh-CN" altLang="en-US"/>
          </a:p>
        </p:txBody>
      </p:sp>
    </p:spTree>
    <p:extLst>
      <p:ext uri="{BB962C8B-B14F-4D97-AF65-F5344CB8AC3E}">
        <p14:creationId xmlns:p14="http://schemas.microsoft.com/office/powerpoint/2010/main" val="2070365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大家好，我几天主要介绍一下我们对于决策树的使用和改进，</a:t>
            </a:r>
          </a:p>
          <a:p>
            <a:pPr marL="0" indent="0">
              <a:buNone/>
            </a:pPr>
            <a:r>
              <a:rPr lang="zh-CN" altLang="en-US" dirty="0" smtClean="0"/>
              <a:t>以及我们是如何在</a:t>
            </a:r>
            <a:r>
              <a:rPr lang="en-US" altLang="zh-CN" dirty="0" err="1" smtClean="0"/>
              <a:t>MLLib</a:t>
            </a:r>
            <a:r>
              <a:rPr lang="zh-CN" altLang="en-US" dirty="0" smtClean="0"/>
              <a:t>的二分类的基础上实现多分类的。</a:t>
            </a:r>
          </a:p>
          <a:p>
            <a:pPr marL="0" indent="0">
              <a:buNone/>
            </a:pPr>
            <a:endParaRPr lang="zh-CN" altLang="en-US" dirty="0" smtClean="0"/>
          </a:p>
          <a:p>
            <a:pPr marL="0" indent="0">
              <a:buNone/>
            </a:pPr>
            <a:endParaRPr lang="zh-CN" altLang="en-US" dirty="0"/>
          </a:p>
        </p:txBody>
      </p:sp>
      <p:sp>
        <p:nvSpPr>
          <p:cNvPr id="4" name="灯片编号占位符 3"/>
          <p:cNvSpPr>
            <a:spLocks noGrp="1"/>
          </p:cNvSpPr>
          <p:nvPr>
            <p:ph type="sldNum" sz="quarter" idx="10"/>
          </p:nvPr>
        </p:nvSpPr>
        <p:spPr/>
        <p:txBody>
          <a:bodyPr/>
          <a:lstStyle/>
          <a:p>
            <a:fld id="{A5E2FCB4-F812-4177-B31B-B2A3F14CAA82}" type="slidenum">
              <a:rPr lang="zh-CN" altLang="en-US" smtClean="0"/>
              <a:t>3</a:t>
            </a:fld>
            <a:endParaRPr lang="zh-CN" altLang="en-US"/>
          </a:p>
        </p:txBody>
      </p:sp>
    </p:spTree>
    <p:extLst>
      <p:ext uri="{BB962C8B-B14F-4D97-AF65-F5344CB8AC3E}">
        <p14:creationId xmlns:p14="http://schemas.microsoft.com/office/powerpoint/2010/main" val="176955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下面我们来看最后一个改进</a:t>
            </a:r>
          </a:p>
          <a:p>
            <a:endParaRPr lang="zh-CN" altLang="en-US" dirty="0" smtClean="0"/>
          </a:p>
          <a:p>
            <a:r>
              <a:rPr lang="zh-CN" altLang="en-US" dirty="0" smtClean="0"/>
              <a:t>如果一个节点是叶子节点，也就是它是最后一层的节点，</a:t>
            </a:r>
          </a:p>
          <a:p>
            <a:r>
              <a:rPr lang="zh-CN" altLang="en-US" dirty="0" smtClean="0"/>
              <a:t>或者它的</a:t>
            </a:r>
            <a:r>
              <a:rPr lang="en-US" altLang="zh-CN" dirty="0" smtClean="0"/>
              <a:t>Impurity</a:t>
            </a:r>
            <a:r>
              <a:rPr lang="zh-CN" altLang="en-US" dirty="0" smtClean="0"/>
              <a:t>为</a:t>
            </a:r>
            <a:r>
              <a:rPr lang="en-US" altLang="zh-CN" dirty="0" smtClean="0"/>
              <a:t>0</a:t>
            </a:r>
            <a:r>
              <a:rPr lang="zh-CN" altLang="en-US" dirty="0" smtClean="0"/>
              <a:t>，那么在逐层训练的时候就可以不去计算这些节点的最佳分割了，</a:t>
            </a:r>
          </a:p>
          <a:p>
            <a:r>
              <a:rPr lang="zh-CN" altLang="en-US" dirty="0" smtClean="0"/>
              <a:t>因为这些节点不能再继续分割了。</a:t>
            </a:r>
          </a:p>
          <a:p>
            <a:endParaRPr lang="zh-CN" altLang="en-US" dirty="0" smtClean="0"/>
          </a:p>
          <a:p>
            <a:r>
              <a:rPr lang="zh-CN" altLang="en-US" dirty="0" smtClean="0"/>
              <a:t>一个节点是不是叶子节点，在它的父节点进行分割的时候就已经知道了，</a:t>
            </a:r>
          </a:p>
          <a:p>
            <a:r>
              <a:rPr lang="zh-CN" altLang="en-US" dirty="0" smtClean="0"/>
              <a:t>因为我们知道它的层数，也会计算它的</a:t>
            </a:r>
            <a:r>
              <a:rPr lang="en-US" altLang="zh-CN" dirty="0" smtClean="0"/>
              <a:t>Impurity</a:t>
            </a:r>
            <a:r>
              <a:rPr lang="zh-CN" altLang="en-US" dirty="0" smtClean="0"/>
              <a:t>。</a:t>
            </a:r>
          </a:p>
          <a:p>
            <a:r>
              <a:rPr lang="zh-CN" altLang="en-US" dirty="0" smtClean="0"/>
              <a:t>在父节点找到最好分割时候就可以确定要不要把它的自己点放入下一层继续训练。</a:t>
            </a:r>
          </a:p>
          <a:p>
            <a:endParaRPr lang="zh-CN" altLang="en-US" dirty="0" smtClean="0"/>
          </a:p>
          <a:p>
            <a:r>
              <a:rPr lang="zh-CN" altLang="en-US" dirty="0" smtClean="0"/>
              <a:t>这个改进也已经被合并好了</a:t>
            </a:r>
            <a:r>
              <a:rPr lang="en-US" altLang="zh-CN" dirty="0" smtClean="0"/>
              <a:t>master</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A5E2FCB4-F812-4177-B31B-B2A3F14CAA82}" type="slidenum">
              <a:rPr lang="zh-CN" altLang="en-US" smtClean="0"/>
              <a:t>21</a:t>
            </a:fld>
            <a:endParaRPr lang="zh-CN" altLang="en-US"/>
          </a:p>
        </p:txBody>
      </p:sp>
    </p:spTree>
    <p:extLst>
      <p:ext uri="{BB962C8B-B14F-4D97-AF65-F5344CB8AC3E}">
        <p14:creationId xmlns:p14="http://schemas.microsoft.com/office/powerpoint/2010/main" val="2855336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上面是一个单机的实现版本，在数据量大的情况下，</a:t>
            </a:r>
          </a:p>
          <a:p>
            <a:pPr marL="0" indent="0">
              <a:buNone/>
            </a:pPr>
            <a:r>
              <a:rPr lang="zh-CN" altLang="en-US" dirty="0" smtClean="0"/>
              <a:t>我们需要一个分布式的算法来满足我们的需求。</a:t>
            </a:r>
          </a:p>
          <a:p>
            <a:pPr marL="0" indent="0">
              <a:buNone/>
            </a:pPr>
            <a:r>
              <a:rPr lang="zh-CN" altLang="en-US" dirty="0" smtClean="0"/>
              <a:t>依赖于</a:t>
            </a:r>
            <a:r>
              <a:rPr lang="en-US" altLang="zh-CN" dirty="0" smtClean="0"/>
              <a:t>Spark</a:t>
            </a:r>
            <a:r>
              <a:rPr lang="zh-CN" altLang="en-US" dirty="0" smtClean="0"/>
              <a:t>，我们可以开发出上面算法的分布式版本。</a:t>
            </a:r>
          </a:p>
          <a:p>
            <a:pPr marL="0" indent="0">
              <a:buNone/>
            </a:pPr>
            <a:r>
              <a:rPr lang="zh-CN" altLang="en-US" dirty="0" smtClean="0"/>
              <a:t>需要注意的是，在</a:t>
            </a:r>
            <a:r>
              <a:rPr lang="en-US" altLang="zh-CN" dirty="0" smtClean="0"/>
              <a:t>Spark</a:t>
            </a:r>
            <a:r>
              <a:rPr lang="zh-CN" altLang="en-US" dirty="0" smtClean="0"/>
              <a:t>中决策树的训练采用逐层训练的方式，</a:t>
            </a:r>
          </a:p>
          <a:p>
            <a:pPr marL="0" indent="0">
              <a:buNone/>
            </a:pPr>
            <a:r>
              <a:rPr lang="zh-CN" altLang="en-US" dirty="0" smtClean="0"/>
              <a:t>一次确定一层所有节点的最好划分，这样减少需要对数据的遍历次数和聚合的开销，</a:t>
            </a:r>
          </a:p>
          <a:p>
            <a:pPr marL="0" indent="0">
              <a:buNone/>
            </a:pPr>
            <a:r>
              <a:rPr lang="zh-CN" altLang="en-US" dirty="0" smtClean="0"/>
              <a:t>这点我们接下来会详细说明。</a:t>
            </a:r>
          </a:p>
          <a:p>
            <a:pPr marL="0" indent="0">
              <a:buNone/>
            </a:pPr>
            <a:endParaRPr lang="zh-CN" altLang="en-US" dirty="0" smtClean="0"/>
          </a:p>
          <a:p>
            <a:pPr marL="0" indent="0">
              <a:buNone/>
            </a:pPr>
            <a:r>
              <a:rPr lang="zh-CN" altLang="en-US" dirty="0" smtClean="0"/>
              <a:t>在</a:t>
            </a:r>
            <a:r>
              <a:rPr lang="en-US" altLang="zh-CN" dirty="0" smtClean="0"/>
              <a:t>Spark</a:t>
            </a:r>
            <a:r>
              <a:rPr lang="zh-CN" altLang="en-US" dirty="0" smtClean="0"/>
              <a:t>中，训练决策树分为以下几个步骤，</a:t>
            </a:r>
          </a:p>
          <a:p>
            <a:pPr marL="0" indent="0">
              <a:buNone/>
            </a:pPr>
            <a:r>
              <a:rPr lang="zh-CN" altLang="en-US" dirty="0" smtClean="0"/>
              <a:t>首先是对特征进行划分，也就是得到对于每一个特征，有哪些可能的分割点。</a:t>
            </a:r>
          </a:p>
          <a:p>
            <a:pPr marL="0" indent="0">
              <a:buNone/>
            </a:pPr>
            <a:r>
              <a:rPr lang="zh-CN" altLang="en-US" dirty="0" smtClean="0"/>
              <a:t>比如说一个连续的特征，它的范围是</a:t>
            </a:r>
            <a:r>
              <a:rPr lang="en-US" altLang="zh-CN" dirty="0" smtClean="0"/>
              <a:t>1</a:t>
            </a:r>
            <a:r>
              <a:rPr lang="zh-CN" altLang="en-US" dirty="0" smtClean="0"/>
              <a:t>到</a:t>
            </a:r>
            <a:r>
              <a:rPr lang="en-US" altLang="zh-CN" dirty="0" smtClean="0"/>
              <a:t>10</a:t>
            </a:r>
            <a:r>
              <a:rPr lang="zh-CN" altLang="en-US" dirty="0" smtClean="0"/>
              <a:t>，我们可以选取</a:t>
            </a:r>
            <a:r>
              <a:rPr lang="en-US" altLang="zh-CN" dirty="0" smtClean="0"/>
              <a:t>3,6</a:t>
            </a:r>
            <a:r>
              <a:rPr lang="zh-CN" altLang="en-US" dirty="0" smtClean="0"/>
              <a:t>这两个值作为分割点，</a:t>
            </a:r>
          </a:p>
          <a:p>
            <a:pPr marL="0" indent="0">
              <a:buNone/>
            </a:pPr>
            <a:r>
              <a:rPr lang="zh-CN" altLang="en-US" dirty="0" smtClean="0"/>
              <a:t>把样本按在这个特征下是属于</a:t>
            </a:r>
            <a:r>
              <a:rPr lang="en-US" altLang="zh-CN" dirty="0" smtClean="0"/>
              <a:t>0</a:t>
            </a:r>
            <a:r>
              <a:rPr lang="zh-CN" altLang="en-US" dirty="0" smtClean="0"/>
              <a:t>到</a:t>
            </a:r>
            <a:r>
              <a:rPr lang="en-US" altLang="zh-CN" dirty="0" smtClean="0"/>
              <a:t>3,</a:t>
            </a:r>
            <a:r>
              <a:rPr lang="zh-CN" altLang="en-US" dirty="0" smtClean="0"/>
              <a:t>还是</a:t>
            </a:r>
            <a:r>
              <a:rPr lang="en-US" altLang="zh-CN" dirty="0" smtClean="0"/>
              <a:t>3</a:t>
            </a:r>
            <a:r>
              <a:rPr lang="zh-CN" altLang="en-US" dirty="0" smtClean="0"/>
              <a:t>到</a:t>
            </a:r>
            <a:r>
              <a:rPr lang="en-US" altLang="zh-CN" dirty="0" smtClean="0"/>
              <a:t>6,</a:t>
            </a:r>
            <a:r>
              <a:rPr lang="zh-CN" altLang="en-US" dirty="0" smtClean="0"/>
              <a:t>还是</a:t>
            </a:r>
            <a:r>
              <a:rPr lang="en-US" altLang="zh-CN" dirty="0" smtClean="0"/>
              <a:t>6</a:t>
            </a:r>
            <a:r>
              <a:rPr lang="zh-CN" altLang="en-US" dirty="0" smtClean="0"/>
              <a:t>到</a:t>
            </a:r>
            <a:r>
              <a:rPr lang="en-US" altLang="zh-CN" dirty="0" smtClean="0"/>
              <a:t>10</a:t>
            </a:r>
            <a:r>
              <a:rPr lang="zh-CN" altLang="en-US" dirty="0" smtClean="0"/>
              <a:t>进行划分。特征划分就是确定每一个特征的分割点的过程。</a:t>
            </a:r>
          </a:p>
          <a:p>
            <a:pPr marL="0" indent="0">
              <a:buNone/>
            </a:pPr>
            <a:r>
              <a:rPr lang="zh-CN" altLang="en-US" dirty="0" smtClean="0"/>
              <a:t>每一种可能的划分，对应一个和多个桶，用来统计样本的数据，从而计算信息增量。</a:t>
            </a:r>
          </a:p>
          <a:p>
            <a:pPr marL="0" indent="0">
              <a:buNone/>
            </a:pPr>
            <a:endParaRPr lang="zh-CN" altLang="en-US" dirty="0" smtClean="0"/>
          </a:p>
          <a:p>
            <a:pPr marL="0" indent="0">
              <a:buNone/>
            </a:pPr>
            <a:r>
              <a:rPr lang="zh-CN" altLang="en-US" dirty="0" smtClean="0"/>
              <a:t>在划分好特征之后，就开始逐层训练的过程。在每层训练时，我们需要找到当前层所有节点的最好分割，</a:t>
            </a:r>
          </a:p>
          <a:p>
            <a:pPr marL="0" indent="0">
              <a:buNone/>
            </a:pPr>
            <a:r>
              <a:rPr lang="zh-CN" altLang="en-US" dirty="0" smtClean="0"/>
              <a:t>首先确定每一个样本应该被放入哪一个桶，</a:t>
            </a:r>
          </a:p>
          <a:p>
            <a:pPr marL="0" indent="0">
              <a:buNone/>
            </a:pPr>
            <a:r>
              <a:rPr lang="zh-CN" altLang="en-US" dirty="0" smtClean="0"/>
              <a:t>然后聚合每一个桶的统计信息，</a:t>
            </a:r>
          </a:p>
          <a:p>
            <a:pPr marL="0" indent="0">
              <a:buNone/>
            </a:pPr>
            <a:r>
              <a:rPr lang="zh-CN" altLang="en-US" dirty="0" smtClean="0"/>
              <a:t>通过这些统计信息可以计算每一个分割的信息增量，</a:t>
            </a:r>
          </a:p>
          <a:p>
            <a:pPr marL="0" indent="0">
              <a:buNone/>
            </a:pPr>
            <a:r>
              <a:rPr lang="zh-CN" altLang="en-US" dirty="0" smtClean="0"/>
              <a:t>为每一个节点选择一个信息增量最大的分割，按照这个分割对节点进行分割，</a:t>
            </a:r>
          </a:p>
          <a:p>
            <a:pPr marL="0" indent="0">
              <a:buNone/>
            </a:pPr>
            <a:r>
              <a:rPr lang="zh-CN" altLang="en-US" dirty="0" smtClean="0"/>
              <a:t>然后看是否满足终止条件，不满足终止条件就进入下一层。</a:t>
            </a:r>
          </a:p>
          <a:p>
            <a:pPr marL="0" indent="0">
              <a:buNone/>
            </a:pPr>
            <a:endParaRPr lang="zh-CN" altLang="en-US" dirty="0" smtClean="0"/>
          </a:p>
          <a:p>
            <a:pPr marL="0" indent="0">
              <a:buNone/>
            </a:pPr>
            <a:r>
              <a:rPr lang="zh-CN" altLang="en-US" dirty="0" smtClean="0"/>
              <a:t>其中</a:t>
            </a:r>
            <a:r>
              <a:rPr lang="en-US" altLang="zh-CN" dirty="0" smtClean="0"/>
              <a:t>a</a:t>
            </a:r>
            <a:r>
              <a:rPr lang="zh-CN" altLang="en-US" dirty="0" smtClean="0"/>
              <a:t>对应于</a:t>
            </a:r>
            <a:r>
              <a:rPr lang="en-US" altLang="zh-CN" dirty="0" smtClean="0"/>
              <a:t>RDD</a:t>
            </a:r>
            <a:r>
              <a:rPr lang="zh-CN" altLang="en-US" dirty="0" smtClean="0"/>
              <a:t>的</a:t>
            </a:r>
            <a:r>
              <a:rPr lang="en-US" altLang="zh-CN" dirty="0" smtClean="0"/>
              <a:t>map</a:t>
            </a:r>
            <a:r>
              <a:rPr lang="zh-CN" altLang="en-US" dirty="0" smtClean="0"/>
              <a:t>操作，在各个</a:t>
            </a:r>
            <a:r>
              <a:rPr lang="en-US" altLang="zh-CN" dirty="0" smtClean="0"/>
              <a:t>executor</a:t>
            </a:r>
            <a:r>
              <a:rPr lang="zh-CN" altLang="en-US" dirty="0" smtClean="0"/>
              <a:t>完成，</a:t>
            </a:r>
            <a:r>
              <a:rPr lang="en-US" altLang="zh-CN" dirty="0" smtClean="0"/>
              <a:t>b</a:t>
            </a:r>
            <a:r>
              <a:rPr lang="zh-CN" altLang="en-US" dirty="0" smtClean="0"/>
              <a:t>对应于</a:t>
            </a:r>
            <a:r>
              <a:rPr lang="en-US" altLang="zh-CN" dirty="0" err="1" smtClean="0"/>
              <a:t>aggreate</a:t>
            </a:r>
            <a:r>
              <a:rPr lang="zh-CN" altLang="en-US" dirty="0" smtClean="0"/>
              <a:t>操作，</a:t>
            </a:r>
          </a:p>
          <a:p>
            <a:pPr marL="0" indent="0">
              <a:buNone/>
            </a:pPr>
            <a:r>
              <a:rPr lang="zh-CN" altLang="en-US" dirty="0" smtClean="0"/>
              <a:t>把统计信息从</a:t>
            </a:r>
            <a:r>
              <a:rPr lang="en-US" altLang="zh-CN" dirty="0" smtClean="0"/>
              <a:t>executor</a:t>
            </a:r>
            <a:r>
              <a:rPr lang="zh-CN" altLang="en-US" dirty="0" smtClean="0"/>
              <a:t>聚合到</a:t>
            </a:r>
            <a:r>
              <a:rPr lang="en-US" altLang="zh-CN" dirty="0" smtClean="0"/>
              <a:t>driver</a:t>
            </a:r>
            <a:r>
              <a:rPr lang="zh-CN" altLang="en-US" dirty="0" smtClean="0"/>
              <a:t>，然后</a:t>
            </a:r>
            <a:r>
              <a:rPr lang="en-US" altLang="zh-CN" dirty="0" err="1" smtClean="0"/>
              <a:t>c,d</a:t>
            </a:r>
            <a:r>
              <a:rPr lang="zh-CN" altLang="en-US" dirty="0" smtClean="0"/>
              <a:t>步骤在</a:t>
            </a:r>
            <a:r>
              <a:rPr lang="en-US" altLang="zh-CN" dirty="0" smtClean="0"/>
              <a:t>driver</a:t>
            </a:r>
            <a:r>
              <a:rPr lang="zh-CN" altLang="en-US" dirty="0" smtClean="0"/>
              <a:t>上完成。</a:t>
            </a:r>
          </a:p>
          <a:p>
            <a:pPr marL="0" indent="0">
              <a:buNone/>
            </a:pPr>
            <a:endParaRPr lang="zh-CN" altLang="en-US"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22</a:t>
            </a:fld>
            <a:endParaRPr lang="zh-CN" altLang="en-US"/>
          </a:p>
        </p:txBody>
      </p:sp>
    </p:spTree>
    <p:extLst>
      <p:ext uri="{BB962C8B-B14F-4D97-AF65-F5344CB8AC3E}">
        <p14:creationId xmlns:p14="http://schemas.microsoft.com/office/powerpoint/2010/main" val="3331444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下面我们来看最后一个改进</a:t>
            </a:r>
          </a:p>
          <a:p>
            <a:endParaRPr lang="zh-CN" altLang="en-US" dirty="0" smtClean="0"/>
          </a:p>
          <a:p>
            <a:r>
              <a:rPr lang="zh-CN" altLang="en-US" dirty="0" smtClean="0"/>
              <a:t>如果一个节点是叶子节点，也就是它是最后一层的节点，</a:t>
            </a:r>
          </a:p>
          <a:p>
            <a:r>
              <a:rPr lang="zh-CN" altLang="en-US" dirty="0" smtClean="0"/>
              <a:t>或者它的</a:t>
            </a:r>
            <a:r>
              <a:rPr lang="en-US" altLang="zh-CN" dirty="0" smtClean="0"/>
              <a:t>Impurity</a:t>
            </a:r>
            <a:r>
              <a:rPr lang="zh-CN" altLang="en-US" dirty="0" smtClean="0"/>
              <a:t>为</a:t>
            </a:r>
            <a:r>
              <a:rPr lang="en-US" altLang="zh-CN" dirty="0" smtClean="0"/>
              <a:t>0</a:t>
            </a:r>
            <a:r>
              <a:rPr lang="zh-CN" altLang="en-US" dirty="0" smtClean="0"/>
              <a:t>，那么在逐层训练的时候就可以不去计算这些节点的最佳分割了，</a:t>
            </a:r>
          </a:p>
          <a:p>
            <a:r>
              <a:rPr lang="zh-CN" altLang="en-US" dirty="0" smtClean="0"/>
              <a:t>因为这些节点不能再继续分割了。</a:t>
            </a:r>
          </a:p>
          <a:p>
            <a:endParaRPr lang="zh-CN" altLang="en-US" dirty="0" smtClean="0"/>
          </a:p>
          <a:p>
            <a:r>
              <a:rPr lang="zh-CN" altLang="en-US" dirty="0" smtClean="0"/>
              <a:t>一个节点是不是叶子节点，在它的父节点进行分割的时候就已经知道了，</a:t>
            </a:r>
          </a:p>
          <a:p>
            <a:r>
              <a:rPr lang="zh-CN" altLang="en-US" dirty="0" smtClean="0"/>
              <a:t>因为我们知道它的层数，也会计算它的</a:t>
            </a:r>
            <a:r>
              <a:rPr lang="en-US" altLang="zh-CN" dirty="0" smtClean="0"/>
              <a:t>Impurity</a:t>
            </a:r>
            <a:r>
              <a:rPr lang="zh-CN" altLang="en-US" dirty="0" smtClean="0"/>
              <a:t>。</a:t>
            </a:r>
          </a:p>
          <a:p>
            <a:r>
              <a:rPr lang="zh-CN" altLang="en-US" dirty="0" smtClean="0"/>
              <a:t>在父节点找到最好分割时候就可以确定要不要把它的自己点放入下一层继续训练。</a:t>
            </a:r>
          </a:p>
          <a:p>
            <a:endParaRPr lang="zh-CN" altLang="en-US" dirty="0" smtClean="0"/>
          </a:p>
          <a:p>
            <a:r>
              <a:rPr lang="zh-CN" altLang="en-US" dirty="0" smtClean="0"/>
              <a:t>这个改进也已经被合并好了</a:t>
            </a:r>
            <a:r>
              <a:rPr lang="en-US" altLang="zh-CN" dirty="0" smtClean="0"/>
              <a:t>master</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A5E2FCB4-F812-4177-B31B-B2A3F14CAA82}" type="slidenum">
              <a:rPr lang="zh-CN" altLang="en-US" smtClean="0"/>
              <a:t>23</a:t>
            </a:fld>
            <a:endParaRPr lang="zh-CN" altLang="en-US"/>
          </a:p>
        </p:txBody>
      </p:sp>
    </p:spTree>
    <p:extLst>
      <p:ext uri="{BB962C8B-B14F-4D97-AF65-F5344CB8AC3E}">
        <p14:creationId xmlns:p14="http://schemas.microsoft.com/office/powerpoint/2010/main" val="2855336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目前社区正在实现，优先级很高，</a:t>
            </a:r>
            <a:r>
              <a:rPr lang="en-US" altLang="zh-CN" dirty="0" smtClean="0"/>
              <a:t>1.2</a:t>
            </a:r>
            <a:r>
              <a:rPr lang="zh-CN" altLang="en-US" dirty="0" smtClean="0"/>
              <a:t>版本会发布</a:t>
            </a:r>
            <a:endParaRPr lang="zh-CN" altLang="en-US" dirty="0"/>
          </a:p>
        </p:txBody>
      </p:sp>
      <p:sp>
        <p:nvSpPr>
          <p:cNvPr id="4" name="灯片编号占位符 3"/>
          <p:cNvSpPr>
            <a:spLocks noGrp="1"/>
          </p:cNvSpPr>
          <p:nvPr>
            <p:ph type="sldNum" sz="quarter" idx="10"/>
          </p:nvPr>
        </p:nvSpPr>
        <p:spPr/>
        <p:txBody>
          <a:bodyPr/>
          <a:lstStyle/>
          <a:p>
            <a:fld id="{A5E2FCB4-F812-4177-B31B-B2A3F14CAA82}" type="slidenum">
              <a:rPr lang="zh-CN" altLang="en-US" smtClean="0"/>
              <a:t>24</a:t>
            </a:fld>
            <a:endParaRPr lang="zh-CN" altLang="en-US"/>
          </a:p>
        </p:txBody>
      </p:sp>
    </p:spTree>
    <p:extLst>
      <p:ext uri="{BB962C8B-B14F-4D97-AF65-F5344CB8AC3E}">
        <p14:creationId xmlns:p14="http://schemas.microsoft.com/office/powerpoint/2010/main" val="1568700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5E2FCB4-F812-4177-B31B-B2A3F14CAA82}" type="slidenum">
              <a:rPr lang="zh-CN" altLang="en-US" smtClean="0"/>
              <a:t>25</a:t>
            </a:fld>
            <a:endParaRPr lang="zh-CN" altLang="en-US"/>
          </a:p>
        </p:txBody>
      </p:sp>
    </p:spTree>
    <p:extLst>
      <p:ext uri="{BB962C8B-B14F-4D97-AF65-F5344CB8AC3E}">
        <p14:creationId xmlns:p14="http://schemas.microsoft.com/office/powerpoint/2010/main" val="1767916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E2FCB4-F812-4177-B31B-B2A3F14CAA82}" type="slidenum">
              <a:rPr lang="zh-CN" altLang="en-US" smtClean="0"/>
              <a:t>26</a:t>
            </a:fld>
            <a:endParaRPr lang="zh-CN" altLang="en-US"/>
          </a:p>
        </p:txBody>
      </p:sp>
    </p:spTree>
    <p:extLst>
      <p:ext uri="{BB962C8B-B14F-4D97-AF65-F5344CB8AC3E}">
        <p14:creationId xmlns:p14="http://schemas.microsoft.com/office/powerpoint/2010/main" val="1237304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E2FCB4-F812-4177-B31B-B2A3F14CAA82}" type="slidenum">
              <a:rPr lang="zh-CN" altLang="en-US" smtClean="0"/>
              <a:t>27</a:t>
            </a:fld>
            <a:endParaRPr lang="zh-CN" altLang="en-US"/>
          </a:p>
        </p:txBody>
      </p:sp>
    </p:spTree>
    <p:extLst>
      <p:ext uri="{BB962C8B-B14F-4D97-AF65-F5344CB8AC3E}">
        <p14:creationId xmlns:p14="http://schemas.microsoft.com/office/powerpoint/2010/main" val="3897124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i="0" dirty="0" smtClean="0">
                <a:solidFill>
                  <a:srgbClr val="408080"/>
                </a:solidFill>
                <a:latin typeface="+mn-ea"/>
                <a:ea typeface="+mn-ea"/>
              </a:rPr>
              <a:t>为每一个类训练一个二分类器，调用</a:t>
            </a:r>
            <a:r>
              <a:rPr lang="en-US" altLang="zh-CN" i="0" dirty="0" smtClean="0">
                <a:solidFill>
                  <a:srgbClr val="408080"/>
                </a:solidFill>
                <a:latin typeface="+mn-ea"/>
                <a:ea typeface="+mn-ea"/>
              </a:rPr>
              <a:t>Estimator</a:t>
            </a:r>
            <a:r>
              <a:rPr lang="zh-CN" altLang="en-US" i="0" dirty="0" smtClean="0">
                <a:solidFill>
                  <a:srgbClr val="408080"/>
                </a:solidFill>
                <a:latin typeface="+mn-ea"/>
                <a:ea typeface="+mn-ea"/>
              </a:rPr>
              <a:t>的</a:t>
            </a:r>
            <a:r>
              <a:rPr lang="en-US" altLang="zh-CN" b="1" i="0" dirty="0" smtClean="0">
                <a:solidFill>
                  <a:srgbClr val="408080"/>
                </a:solidFill>
                <a:latin typeface="+mn-ea"/>
                <a:ea typeface="+mn-ea"/>
              </a:rPr>
              <a:t>fit</a:t>
            </a:r>
            <a:r>
              <a:rPr lang="zh-CN" altLang="en-US" i="0" dirty="0" smtClean="0">
                <a:solidFill>
                  <a:srgbClr val="408080"/>
                </a:solidFill>
                <a:latin typeface="+mn-ea"/>
                <a:ea typeface="+mn-ea"/>
              </a:rPr>
              <a:t>方法，组合成</a:t>
            </a:r>
            <a:r>
              <a:rPr lang="en-US" altLang="zh-CN" i="0" dirty="0" err="1" smtClean="0">
                <a:solidFill>
                  <a:srgbClr val="408080"/>
                </a:solidFill>
                <a:latin typeface="+mn-ea"/>
                <a:ea typeface="+mn-ea"/>
              </a:rPr>
              <a:t>MultiClassificationModel</a:t>
            </a:r>
            <a:endParaRPr lang="en-US" altLang="zh-CN" dirty="0" smtClean="0">
              <a:solidFill>
                <a:srgbClr val="666666"/>
              </a:solidFill>
              <a:latin typeface="Consolas"/>
            </a:endParaRPr>
          </a:p>
          <a:p>
            <a:endParaRPr lang="en-US" altLang="zh-CN" dirty="0" smtClean="0">
              <a:solidFill>
                <a:srgbClr val="666666"/>
              </a:solidFill>
              <a:latin typeface="Consolas"/>
            </a:endParaRPr>
          </a:p>
        </p:txBody>
      </p:sp>
      <p:sp>
        <p:nvSpPr>
          <p:cNvPr id="4" name="灯片编号占位符 3"/>
          <p:cNvSpPr>
            <a:spLocks noGrp="1"/>
          </p:cNvSpPr>
          <p:nvPr>
            <p:ph type="sldNum" sz="quarter" idx="10"/>
          </p:nvPr>
        </p:nvSpPr>
        <p:spPr/>
        <p:txBody>
          <a:bodyPr/>
          <a:lstStyle/>
          <a:p>
            <a:fld id="{A5E2FCB4-F812-4177-B31B-B2A3F14CAA82}" type="slidenum">
              <a:rPr lang="zh-CN" altLang="en-US" smtClean="0"/>
              <a:t>28</a:t>
            </a:fld>
            <a:endParaRPr lang="zh-CN" altLang="en-US"/>
          </a:p>
        </p:txBody>
      </p:sp>
    </p:spTree>
    <p:extLst>
      <p:ext uri="{BB962C8B-B14F-4D97-AF65-F5344CB8AC3E}">
        <p14:creationId xmlns:p14="http://schemas.microsoft.com/office/powerpoint/2010/main" val="1247359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预测时，调用每一个</a:t>
            </a:r>
            <a:r>
              <a:rPr lang="en-US" altLang="zh-CN" sz="1200" kern="1200" dirty="0" smtClean="0">
                <a:solidFill>
                  <a:schemeClr val="tx1"/>
                </a:solidFill>
                <a:latin typeface="+mn-lt"/>
                <a:ea typeface="+mn-ea"/>
                <a:cs typeface="+mn-cs"/>
              </a:rPr>
              <a:t>Predictor</a:t>
            </a:r>
            <a:r>
              <a:rPr lang="zh-CN" altLang="en-US" sz="1200" kern="1200" dirty="0" smtClean="0">
                <a:solidFill>
                  <a:schemeClr val="tx1"/>
                </a:solidFill>
                <a:latin typeface="+mn-lt"/>
                <a:ea typeface="+mn-ea"/>
                <a:cs typeface="+mn-cs"/>
              </a:rPr>
              <a:t>的</a:t>
            </a:r>
            <a:r>
              <a:rPr lang="en-US" altLang="zh-CN" sz="1200" b="1" kern="1200" dirty="0" err="1" smtClean="0">
                <a:solidFill>
                  <a:schemeClr val="tx1"/>
                </a:solidFill>
                <a:latin typeface="+mn-lt"/>
                <a:ea typeface="+mn-ea"/>
                <a:cs typeface="+mn-cs"/>
              </a:rPr>
              <a:t>predictProb</a:t>
            </a:r>
            <a:r>
              <a:rPr lang="zh-CN" altLang="en-US" sz="1200" kern="1200" dirty="0" smtClean="0">
                <a:solidFill>
                  <a:schemeClr val="tx1"/>
                </a:solidFill>
                <a:latin typeface="+mn-lt"/>
                <a:ea typeface="+mn-ea"/>
                <a:cs typeface="+mn-cs"/>
              </a:rPr>
              <a:t>方法得到属于每一个类的概率，把概率最大的作为结果。</a:t>
            </a:r>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5E2FCB4-F812-4177-B31B-B2A3F14CAA82}" type="slidenum">
              <a:rPr lang="zh-CN" altLang="en-US" smtClean="0"/>
              <a:t>29</a:t>
            </a:fld>
            <a:endParaRPr lang="zh-CN" altLang="en-US"/>
          </a:p>
        </p:txBody>
      </p:sp>
    </p:spTree>
    <p:extLst>
      <p:ext uri="{BB962C8B-B14F-4D97-AF65-F5344CB8AC3E}">
        <p14:creationId xmlns:p14="http://schemas.microsoft.com/office/powerpoint/2010/main" val="2300450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buNone/>
            </a:pPr>
            <a:r>
              <a:rPr lang="en-US" altLang="zh-CN" dirty="0" smtClean="0"/>
              <a:t>1.</a:t>
            </a:r>
            <a:r>
              <a:rPr lang="en-US" altLang="zh-CN" baseline="0" dirty="0" smtClean="0"/>
              <a:t> </a:t>
            </a:r>
            <a:r>
              <a:rPr lang="zh-CN" altLang="en-US" baseline="0" dirty="0" smtClean="0"/>
              <a:t>现在的每一个类的模型训练是串行的，需要对数据的一次遍历训练出多个模型，这样更加高效。</a:t>
            </a:r>
            <a:endParaRPr lang="en-US" altLang="zh-CN" baseline="0" dirty="0" smtClean="0"/>
          </a:p>
          <a:p>
            <a:pPr marL="0" indent="0" algn="l">
              <a:buNone/>
            </a:pPr>
            <a:endParaRPr lang="en-US" altLang="zh-CN" baseline="0" dirty="0" smtClean="0"/>
          </a:p>
          <a:p>
            <a:pPr marL="0" indent="0" algn="l">
              <a:buNone/>
            </a:pPr>
            <a:r>
              <a:rPr lang="en-US" altLang="zh-CN" baseline="0" dirty="0" smtClean="0"/>
              <a:t>2. </a:t>
            </a:r>
            <a:r>
              <a:rPr lang="zh-CN" altLang="en-US" baseline="0" dirty="0" smtClean="0"/>
              <a:t>在</a:t>
            </a:r>
            <a:r>
              <a:rPr lang="en-US" altLang="zh-CN" baseline="0" dirty="0" err="1" smtClean="0"/>
              <a:t>Scikit</a:t>
            </a:r>
            <a:r>
              <a:rPr lang="en-US" altLang="zh-CN" baseline="0" dirty="0" smtClean="0"/>
              <a:t>-learn</a:t>
            </a:r>
            <a:r>
              <a:rPr lang="zh-CN" altLang="en-US" baseline="0" dirty="0" smtClean="0"/>
              <a:t>中，可以通过</a:t>
            </a:r>
            <a:r>
              <a:rPr lang="en-US" altLang="zh-CN" baseline="0" dirty="0" err="1" smtClean="0"/>
              <a:t>class_weight</a:t>
            </a:r>
            <a:r>
              <a:rPr lang="zh-CN" altLang="en-US" baseline="0" dirty="0" smtClean="0"/>
              <a:t>设置每一个类的权重，从而调整分类器向某些类偏移，</a:t>
            </a:r>
            <a:endParaRPr lang="en-US" altLang="zh-CN" baseline="0" dirty="0" smtClean="0"/>
          </a:p>
          <a:p>
            <a:pPr marL="0" indent="0" algn="l">
              <a:buNone/>
            </a:pPr>
            <a:r>
              <a:rPr lang="zh-CN" altLang="en-US" baseline="0" dirty="0" smtClean="0"/>
              <a:t>在</a:t>
            </a:r>
            <a:r>
              <a:rPr lang="en-US" altLang="zh-CN" baseline="0" dirty="0" err="1" smtClean="0"/>
              <a:t>MLLib</a:t>
            </a:r>
            <a:r>
              <a:rPr lang="zh-CN" altLang="en-US" baseline="0" dirty="0" smtClean="0"/>
              <a:t>中需要实现类似的方法。不过这个优先级不是很高，可以通过对数据进行预处理来实现。</a:t>
            </a:r>
            <a:endParaRPr lang="zh-CN" altLang="en-US" dirty="0"/>
          </a:p>
        </p:txBody>
      </p:sp>
      <p:sp>
        <p:nvSpPr>
          <p:cNvPr id="4" name="灯片编号占位符 3"/>
          <p:cNvSpPr>
            <a:spLocks noGrp="1"/>
          </p:cNvSpPr>
          <p:nvPr>
            <p:ph type="sldNum" sz="quarter" idx="10"/>
          </p:nvPr>
        </p:nvSpPr>
        <p:spPr/>
        <p:txBody>
          <a:bodyPr/>
          <a:lstStyle/>
          <a:p>
            <a:fld id="{A5E2FCB4-F812-4177-B31B-B2A3F14CAA82}" type="slidenum">
              <a:rPr lang="zh-CN" altLang="en-US" smtClean="0"/>
              <a:t>30</a:t>
            </a:fld>
            <a:endParaRPr lang="zh-CN" altLang="en-US"/>
          </a:p>
        </p:txBody>
      </p:sp>
    </p:spTree>
    <p:extLst>
      <p:ext uri="{BB962C8B-B14F-4D97-AF65-F5344CB8AC3E}">
        <p14:creationId xmlns:p14="http://schemas.microsoft.com/office/powerpoint/2010/main" val="985509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下面我们开始介绍决策树，我们先简单地介绍一下决策树以及它的构建，</a:t>
            </a:r>
          </a:p>
          <a:p>
            <a:r>
              <a:rPr lang="zh-CN" altLang="en-US" dirty="0" smtClean="0"/>
              <a:t>然后再来介绍在</a:t>
            </a:r>
            <a:r>
              <a:rPr lang="en-US" altLang="zh-CN" dirty="0" smtClean="0"/>
              <a:t>Spark</a:t>
            </a:r>
            <a:r>
              <a:rPr lang="zh-CN" altLang="en-US" dirty="0" smtClean="0"/>
              <a:t>中决策树是怎么构建的，以及我们对它的一些改进。</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5E2FCB4-F812-4177-B31B-B2A3F14CAA82}" type="slidenum">
              <a:rPr lang="zh-CN" altLang="en-US" smtClean="0"/>
              <a:t>4</a:t>
            </a:fld>
            <a:endParaRPr lang="zh-CN" altLang="en-US"/>
          </a:p>
        </p:txBody>
      </p:sp>
    </p:spTree>
    <p:extLst>
      <p:ext uri="{BB962C8B-B14F-4D97-AF65-F5344CB8AC3E}">
        <p14:creationId xmlns:p14="http://schemas.microsoft.com/office/powerpoint/2010/main" val="2471465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实现多分类需要</a:t>
            </a:r>
            <a:r>
              <a:rPr lang="en-US" altLang="zh-CN" dirty="0" smtClean="0"/>
              <a:t>Estimator</a:t>
            </a:r>
            <a:r>
              <a:rPr lang="zh-CN" altLang="en-US" dirty="0" smtClean="0"/>
              <a:t>的</a:t>
            </a:r>
            <a:r>
              <a:rPr lang="en-US" altLang="zh-CN" b="1" dirty="0" smtClean="0"/>
              <a:t>fit</a:t>
            </a:r>
            <a:r>
              <a:rPr lang="zh-CN" altLang="en-US" dirty="0" smtClean="0"/>
              <a:t>方法，和</a:t>
            </a:r>
            <a:r>
              <a:rPr lang="en-US" altLang="zh-CN" dirty="0" err="1" smtClean="0"/>
              <a:t>Transformor</a:t>
            </a:r>
            <a:r>
              <a:rPr lang="zh-CN" altLang="en-US" dirty="0" smtClean="0"/>
              <a:t>的</a:t>
            </a:r>
            <a:r>
              <a:rPr lang="en-US" altLang="zh-CN" b="1" dirty="0" err="1" smtClean="0"/>
              <a:t>predictProb</a:t>
            </a:r>
            <a:r>
              <a:rPr lang="zh-CN" altLang="en-US" dirty="0" smtClean="0"/>
              <a:t>方法</a:t>
            </a:r>
            <a:endParaRPr lang="zh-CN" altLang="en-US" dirty="0"/>
          </a:p>
        </p:txBody>
      </p:sp>
      <p:sp>
        <p:nvSpPr>
          <p:cNvPr id="4" name="灯片编号占位符 3"/>
          <p:cNvSpPr>
            <a:spLocks noGrp="1"/>
          </p:cNvSpPr>
          <p:nvPr>
            <p:ph type="sldNum" sz="quarter" idx="10"/>
          </p:nvPr>
        </p:nvSpPr>
        <p:spPr/>
        <p:txBody>
          <a:bodyPr/>
          <a:lstStyle/>
          <a:p>
            <a:fld id="{A5E2FCB4-F812-4177-B31B-B2A3F14CAA82}" type="slidenum">
              <a:rPr lang="zh-CN" altLang="en-US" smtClean="0"/>
              <a:t>31</a:t>
            </a:fld>
            <a:endParaRPr lang="zh-CN" altLang="en-US"/>
          </a:p>
        </p:txBody>
      </p:sp>
    </p:spTree>
    <p:extLst>
      <p:ext uri="{BB962C8B-B14F-4D97-AF65-F5344CB8AC3E}">
        <p14:creationId xmlns:p14="http://schemas.microsoft.com/office/powerpoint/2010/main" val="2681522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相信在座的都是对于机器学习和数据挖掘的算法有一定的了解，</a:t>
            </a:r>
          </a:p>
          <a:p>
            <a:pPr marL="0" indent="0">
              <a:buNone/>
            </a:pPr>
            <a:r>
              <a:rPr lang="zh-CN" altLang="en-US" dirty="0" smtClean="0"/>
              <a:t>应该都听说过决策树这个简单的算法。</a:t>
            </a:r>
          </a:p>
          <a:p>
            <a:pPr marL="0" indent="0">
              <a:buNone/>
            </a:pPr>
            <a:r>
              <a:rPr lang="zh-CN" altLang="en-US" dirty="0" smtClean="0"/>
              <a:t>从“决策树”这个名字我们可以知道，它使用“树”这种结构来进行“决策”的。</a:t>
            </a:r>
          </a:p>
          <a:p>
            <a:pPr marL="0" indent="0">
              <a:buNone/>
            </a:pPr>
            <a:r>
              <a:rPr lang="zh-CN" altLang="en-US" dirty="0" smtClean="0"/>
              <a:t>就拿这颗简单的决策树来说，我们想要判断一个动物是不是哺乳动物，</a:t>
            </a:r>
          </a:p>
          <a:p>
            <a:pPr marL="0" indent="0">
              <a:buNone/>
            </a:pPr>
            <a:r>
              <a:rPr lang="zh-CN" altLang="en-US" dirty="0" smtClean="0"/>
              <a:t>我们从树的根部开始，判断它的体表温度，</a:t>
            </a:r>
          </a:p>
          <a:p>
            <a:pPr marL="0" indent="0">
              <a:buNone/>
            </a:pPr>
            <a:r>
              <a:rPr lang="zh-CN" altLang="en-US" dirty="0" smtClean="0"/>
              <a:t>如果它的体表温度是冷的，那么它一定不是哺乳动物；</a:t>
            </a:r>
          </a:p>
          <a:p>
            <a:pPr marL="0" indent="0">
              <a:buNone/>
            </a:pPr>
            <a:r>
              <a:rPr lang="zh-CN" altLang="en-US" dirty="0" smtClean="0"/>
              <a:t>否则继续进行判断，看它是否为胎生，如果是胎生，那么就是哺乳动物，</a:t>
            </a:r>
          </a:p>
          <a:p>
            <a:pPr marL="0" indent="0">
              <a:buNone/>
            </a:pPr>
            <a:r>
              <a:rPr lang="zh-CN" altLang="en-US" dirty="0" smtClean="0"/>
              <a:t>否则就是非哺乳动物。</a:t>
            </a:r>
          </a:p>
          <a:p>
            <a:pPr marL="0" indent="0">
              <a:buNone/>
            </a:pPr>
            <a:endParaRPr lang="zh-CN" altLang="en-US" dirty="0" smtClean="0"/>
          </a:p>
          <a:p>
            <a:pPr marL="0" indent="0">
              <a:buNone/>
            </a:pPr>
            <a:r>
              <a:rPr lang="zh-CN" altLang="en-US" dirty="0" smtClean="0"/>
              <a:t>在这棵树中，这个节点（有指向）被称为根节点，</a:t>
            </a:r>
          </a:p>
          <a:p>
            <a:pPr marL="0" indent="0">
              <a:buNone/>
            </a:pPr>
            <a:r>
              <a:rPr lang="zh-CN" altLang="en-US" dirty="0" smtClean="0"/>
              <a:t>这三个节点被称为叶子节点，在叶子节点我们直接可以做出决策（哺乳动物还是非哺乳动物）。</a:t>
            </a:r>
          </a:p>
          <a:p>
            <a:pPr marL="0" indent="0">
              <a:buNone/>
            </a:pPr>
            <a:r>
              <a:rPr lang="zh-CN" altLang="en-US" dirty="0" smtClean="0"/>
              <a:t>除了根节点也叶子节点之外的节点是内部节点，</a:t>
            </a:r>
          </a:p>
          <a:p>
            <a:pPr marL="0" indent="0">
              <a:buNone/>
            </a:pPr>
            <a:r>
              <a:rPr lang="zh-CN" altLang="en-US" dirty="0" smtClean="0"/>
              <a:t>如图中的这个节点就是叶子节点。</a:t>
            </a:r>
          </a:p>
          <a:p>
            <a:pPr marL="0" indent="0">
              <a:buNone/>
            </a:pPr>
            <a:endParaRPr lang="zh-CN" altLang="en-US" dirty="0" smtClean="0"/>
          </a:p>
          <a:p>
            <a:pPr marL="0" indent="0">
              <a:buNone/>
            </a:pPr>
            <a:endParaRPr lang="zh-CN" altLang="en-US" dirty="0"/>
          </a:p>
        </p:txBody>
      </p:sp>
      <p:sp>
        <p:nvSpPr>
          <p:cNvPr id="4" name="灯片编号占位符 3"/>
          <p:cNvSpPr>
            <a:spLocks noGrp="1"/>
          </p:cNvSpPr>
          <p:nvPr>
            <p:ph type="sldNum" sz="quarter" idx="10"/>
          </p:nvPr>
        </p:nvSpPr>
        <p:spPr/>
        <p:txBody>
          <a:bodyPr/>
          <a:lstStyle/>
          <a:p>
            <a:fld id="{A5E2FCB4-F812-4177-B31B-B2A3F14CAA82}" type="slidenum">
              <a:rPr lang="zh-CN" altLang="en-US" smtClean="0"/>
              <a:t>5</a:t>
            </a:fld>
            <a:endParaRPr lang="zh-CN" altLang="en-US"/>
          </a:p>
        </p:txBody>
      </p:sp>
    </p:spTree>
    <p:extLst>
      <p:ext uri="{BB962C8B-B14F-4D97-AF65-F5344CB8AC3E}">
        <p14:creationId xmlns:p14="http://schemas.microsoft.com/office/powerpoint/2010/main" val="1312320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在淘宝中，我们也使用决策树来对用户的性别进行判断。</a:t>
            </a:r>
          </a:p>
          <a:p>
            <a:r>
              <a:rPr lang="zh-CN" altLang="en-US" dirty="0" smtClean="0"/>
              <a:t>下面是一个简化了的决策树，我们实际使用的要比这个复杂一些。</a:t>
            </a:r>
          </a:p>
          <a:p>
            <a:r>
              <a:rPr lang="zh-CN" altLang="en-US" dirty="0" smtClean="0"/>
              <a:t>我们通过这样一颗决策树来判断用户是男性还是女性。</a:t>
            </a:r>
          </a:p>
          <a:p>
            <a:r>
              <a:rPr lang="zh-CN" altLang="en-US" dirty="0" smtClean="0"/>
              <a:t>这颗决策树和上面的决策树的结构基本一样，</a:t>
            </a:r>
          </a:p>
          <a:p>
            <a:r>
              <a:rPr lang="zh-CN" altLang="en-US" dirty="0" smtClean="0"/>
              <a:t>也具有根节点、叶子节点和内部节点。</a:t>
            </a:r>
          </a:p>
          <a:p>
            <a:endParaRPr lang="zh-CN" altLang="en-US"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6</a:t>
            </a:fld>
            <a:endParaRPr lang="zh-CN" altLang="en-US"/>
          </a:p>
        </p:txBody>
      </p:sp>
    </p:spTree>
    <p:extLst>
      <p:ext uri="{BB962C8B-B14F-4D97-AF65-F5344CB8AC3E}">
        <p14:creationId xmlns:p14="http://schemas.microsoft.com/office/powerpoint/2010/main" val="3485656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在有了一颗决策树之后，我们可以使用它来进行“决策”。</a:t>
            </a:r>
          </a:p>
          <a:p>
            <a:r>
              <a:rPr lang="zh-CN" altLang="en-US" dirty="0" smtClean="0"/>
              <a:t>那这样的一颗决策树是怎么来的呢，</a:t>
            </a:r>
          </a:p>
          <a:p>
            <a:r>
              <a:rPr lang="zh-CN" altLang="en-US" dirty="0" smtClean="0"/>
              <a:t>了解决策树算法的人知道，它是通过训练集 “训练”出来的。</a:t>
            </a:r>
          </a:p>
          <a:p>
            <a:endParaRPr lang="zh-CN" altLang="en-US" dirty="0" smtClean="0"/>
          </a:p>
          <a:p>
            <a:r>
              <a:rPr lang="zh-CN" altLang="en-US" dirty="0" smtClean="0"/>
              <a:t>一颗决策树的构建大概是这样的一个过程：</a:t>
            </a:r>
          </a:p>
          <a:p>
            <a:r>
              <a:rPr lang="zh-CN" altLang="en-US" dirty="0" smtClean="0"/>
              <a:t>正如这里的伪代码显示的，</a:t>
            </a:r>
          </a:p>
          <a:p>
            <a:r>
              <a:rPr lang="zh-CN" altLang="en-US" dirty="0" smtClean="0"/>
              <a:t>它是一个递归的过程，传入一系列的训练样本，返回一颗训练好的树。</a:t>
            </a:r>
          </a:p>
          <a:p>
            <a:r>
              <a:rPr lang="zh-CN" altLang="en-US" dirty="0" smtClean="0"/>
              <a:t>首先我们考虑一下终止条件，终止条件有很多，</a:t>
            </a:r>
          </a:p>
          <a:p>
            <a:r>
              <a:rPr lang="zh-CN" altLang="en-US" dirty="0" smtClean="0"/>
              <a:t>比如划分得到的信息增量太少，或者划分造成的左右节点的样本数目太少等，</a:t>
            </a:r>
          </a:p>
          <a:p>
            <a:r>
              <a:rPr lang="zh-CN" altLang="en-US" dirty="0" smtClean="0"/>
              <a:t>如果满足终止条件，就返回一个叶节点，根据当前样本的数据为它选择一个标签。</a:t>
            </a:r>
          </a:p>
          <a:p>
            <a:endParaRPr lang="zh-CN" altLang="en-US" dirty="0" smtClean="0"/>
          </a:p>
          <a:p>
            <a:r>
              <a:rPr lang="zh-CN" altLang="en-US" dirty="0" smtClean="0"/>
              <a:t>如果不满足终止条件，就需要对这些样本进行划分，首先计算所有可能分割的信息增量，</a:t>
            </a:r>
          </a:p>
          <a:p>
            <a:r>
              <a:rPr lang="zh-CN" altLang="en-US" dirty="0" smtClean="0"/>
              <a:t>然后从这些分割中选出信息增量最大的分割。</a:t>
            </a:r>
          </a:p>
          <a:p>
            <a:r>
              <a:rPr lang="zh-CN" altLang="en-US" dirty="0" smtClean="0"/>
              <a:t>然后依据这个分割对这些样本进行划分，会得到样本的几个子集，</a:t>
            </a:r>
          </a:p>
          <a:p>
            <a:r>
              <a:rPr lang="zh-CN" altLang="en-US" dirty="0" smtClean="0"/>
              <a:t>对其中的每一个子集递归的调用构建决策树的方法构建一颗子树，</a:t>
            </a:r>
          </a:p>
          <a:p>
            <a:r>
              <a:rPr lang="zh-CN" altLang="en-US" dirty="0" smtClean="0"/>
              <a:t>然后组合这些子树，作为结果返回。</a:t>
            </a:r>
          </a:p>
          <a:p>
            <a:endParaRPr lang="zh-CN" altLang="en-US" dirty="0" smtClean="0"/>
          </a:p>
          <a:p>
            <a:r>
              <a:rPr lang="zh-CN" altLang="en-US" dirty="0" smtClean="0"/>
              <a:t>一开始把全部样本传给这个递归方法，就能构建出一颗决策树。</a:t>
            </a:r>
          </a:p>
          <a:p>
            <a:endParaRPr lang="zh-CN" altLang="en-US" dirty="0"/>
          </a:p>
        </p:txBody>
      </p:sp>
      <p:sp>
        <p:nvSpPr>
          <p:cNvPr id="4" name="灯片编号占位符 3"/>
          <p:cNvSpPr>
            <a:spLocks noGrp="1"/>
          </p:cNvSpPr>
          <p:nvPr>
            <p:ph type="sldNum" sz="quarter" idx="10"/>
          </p:nvPr>
        </p:nvSpPr>
        <p:spPr/>
        <p:txBody>
          <a:bodyPr/>
          <a:lstStyle/>
          <a:p>
            <a:fld id="{A5E2FCB4-F812-4177-B31B-B2A3F14CAA82}" type="slidenum">
              <a:rPr lang="zh-CN" altLang="en-US" smtClean="0"/>
              <a:t>7</a:t>
            </a:fld>
            <a:endParaRPr lang="zh-CN" altLang="en-US"/>
          </a:p>
        </p:txBody>
      </p:sp>
    </p:spTree>
    <p:extLst>
      <p:ext uri="{BB962C8B-B14F-4D97-AF65-F5344CB8AC3E}">
        <p14:creationId xmlns:p14="http://schemas.microsoft.com/office/powerpoint/2010/main" val="940976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上面是一个单机的实现版本，在数据量大的情况下，</a:t>
            </a:r>
          </a:p>
          <a:p>
            <a:pPr marL="0" indent="0">
              <a:buNone/>
            </a:pPr>
            <a:r>
              <a:rPr lang="zh-CN" altLang="en-US" dirty="0" smtClean="0"/>
              <a:t>我们需要一个分布式的算法来满足我们的需求。</a:t>
            </a:r>
          </a:p>
          <a:p>
            <a:pPr marL="0" indent="0">
              <a:buNone/>
            </a:pPr>
            <a:r>
              <a:rPr lang="zh-CN" altLang="en-US" dirty="0" smtClean="0"/>
              <a:t>依赖于</a:t>
            </a:r>
            <a:r>
              <a:rPr lang="en-US" altLang="zh-CN" dirty="0" smtClean="0"/>
              <a:t>Spark</a:t>
            </a:r>
            <a:r>
              <a:rPr lang="zh-CN" altLang="en-US" dirty="0" smtClean="0"/>
              <a:t>，我们可以开发出上面算法的分布式版本。</a:t>
            </a:r>
          </a:p>
          <a:p>
            <a:pPr marL="0" indent="0">
              <a:buNone/>
            </a:pPr>
            <a:r>
              <a:rPr lang="zh-CN" altLang="en-US" dirty="0" smtClean="0"/>
              <a:t>需要注意的是，在</a:t>
            </a:r>
            <a:r>
              <a:rPr lang="en-US" altLang="zh-CN" dirty="0" smtClean="0"/>
              <a:t>Spark</a:t>
            </a:r>
            <a:r>
              <a:rPr lang="zh-CN" altLang="en-US" dirty="0" smtClean="0"/>
              <a:t>中决策树的训练采用逐层训练的方式，</a:t>
            </a:r>
          </a:p>
          <a:p>
            <a:pPr marL="0" indent="0">
              <a:buNone/>
            </a:pPr>
            <a:r>
              <a:rPr lang="zh-CN" altLang="en-US" dirty="0" smtClean="0"/>
              <a:t>一次确定一层所有节点的最好划分，这样减少需要对数据的遍历次数和聚合的开销，</a:t>
            </a:r>
          </a:p>
          <a:p>
            <a:pPr marL="0" indent="0">
              <a:buNone/>
            </a:pPr>
            <a:r>
              <a:rPr lang="zh-CN" altLang="en-US" dirty="0" smtClean="0"/>
              <a:t>这点我们接下来会详细说明。</a:t>
            </a:r>
          </a:p>
          <a:p>
            <a:pPr marL="0" indent="0">
              <a:buNone/>
            </a:pPr>
            <a:endParaRPr lang="zh-CN" altLang="en-US" dirty="0" smtClean="0"/>
          </a:p>
          <a:p>
            <a:pPr marL="0" indent="0">
              <a:buNone/>
            </a:pPr>
            <a:r>
              <a:rPr lang="zh-CN" altLang="en-US" dirty="0" smtClean="0"/>
              <a:t>在</a:t>
            </a:r>
            <a:r>
              <a:rPr lang="en-US" altLang="zh-CN" dirty="0" smtClean="0"/>
              <a:t>Spark</a:t>
            </a:r>
            <a:r>
              <a:rPr lang="zh-CN" altLang="en-US" dirty="0" smtClean="0"/>
              <a:t>中，训练决策树分为以下几个步骤，</a:t>
            </a:r>
          </a:p>
          <a:p>
            <a:pPr marL="0" indent="0">
              <a:buNone/>
            </a:pPr>
            <a:r>
              <a:rPr lang="zh-CN" altLang="en-US" dirty="0" smtClean="0"/>
              <a:t>首先是对特征进行划分，也就是得到对于每一个特征，有哪些可能的分割点。</a:t>
            </a:r>
          </a:p>
          <a:p>
            <a:pPr marL="0" indent="0">
              <a:buNone/>
            </a:pPr>
            <a:r>
              <a:rPr lang="zh-CN" altLang="en-US" dirty="0" smtClean="0"/>
              <a:t>比如说一个连续的特征，它的范围是</a:t>
            </a:r>
            <a:r>
              <a:rPr lang="en-US" altLang="zh-CN" dirty="0" smtClean="0"/>
              <a:t>1</a:t>
            </a:r>
            <a:r>
              <a:rPr lang="zh-CN" altLang="en-US" dirty="0" smtClean="0"/>
              <a:t>到</a:t>
            </a:r>
            <a:r>
              <a:rPr lang="en-US" altLang="zh-CN" dirty="0" smtClean="0"/>
              <a:t>10</a:t>
            </a:r>
            <a:r>
              <a:rPr lang="zh-CN" altLang="en-US" dirty="0" smtClean="0"/>
              <a:t>，我们可以选取</a:t>
            </a:r>
            <a:r>
              <a:rPr lang="en-US" altLang="zh-CN" dirty="0" smtClean="0"/>
              <a:t>3,6</a:t>
            </a:r>
            <a:r>
              <a:rPr lang="zh-CN" altLang="en-US" dirty="0" smtClean="0"/>
              <a:t>这两个值作为分割点，</a:t>
            </a:r>
          </a:p>
          <a:p>
            <a:pPr marL="0" indent="0">
              <a:buNone/>
            </a:pPr>
            <a:r>
              <a:rPr lang="zh-CN" altLang="en-US" dirty="0" smtClean="0"/>
              <a:t>把样本按在这个特征下是属于</a:t>
            </a:r>
            <a:r>
              <a:rPr lang="en-US" altLang="zh-CN" dirty="0" smtClean="0"/>
              <a:t>0</a:t>
            </a:r>
            <a:r>
              <a:rPr lang="zh-CN" altLang="en-US" dirty="0" smtClean="0"/>
              <a:t>到</a:t>
            </a:r>
            <a:r>
              <a:rPr lang="en-US" altLang="zh-CN" dirty="0" smtClean="0"/>
              <a:t>3,</a:t>
            </a:r>
            <a:r>
              <a:rPr lang="zh-CN" altLang="en-US" dirty="0" smtClean="0"/>
              <a:t>还是</a:t>
            </a:r>
            <a:r>
              <a:rPr lang="en-US" altLang="zh-CN" dirty="0" smtClean="0"/>
              <a:t>3</a:t>
            </a:r>
            <a:r>
              <a:rPr lang="zh-CN" altLang="en-US" dirty="0" smtClean="0"/>
              <a:t>到</a:t>
            </a:r>
            <a:r>
              <a:rPr lang="en-US" altLang="zh-CN" dirty="0" smtClean="0"/>
              <a:t>6,</a:t>
            </a:r>
            <a:r>
              <a:rPr lang="zh-CN" altLang="en-US" dirty="0" smtClean="0"/>
              <a:t>还是</a:t>
            </a:r>
            <a:r>
              <a:rPr lang="en-US" altLang="zh-CN" dirty="0" smtClean="0"/>
              <a:t>6</a:t>
            </a:r>
            <a:r>
              <a:rPr lang="zh-CN" altLang="en-US" dirty="0" smtClean="0"/>
              <a:t>到</a:t>
            </a:r>
            <a:r>
              <a:rPr lang="en-US" altLang="zh-CN" dirty="0" smtClean="0"/>
              <a:t>10</a:t>
            </a:r>
            <a:r>
              <a:rPr lang="zh-CN" altLang="en-US" dirty="0" smtClean="0"/>
              <a:t>进行划分。特征划分就是确定每一个特征的分割点的过程。</a:t>
            </a:r>
          </a:p>
          <a:p>
            <a:pPr marL="0" indent="0">
              <a:buNone/>
            </a:pPr>
            <a:r>
              <a:rPr lang="zh-CN" altLang="en-US" dirty="0" smtClean="0"/>
              <a:t>每一种可能的划分，对应一个和多个桶，用来统计样本的数据，从而计算信息增量。</a:t>
            </a:r>
          </a:p>
          <a:p>
            <a:pPr marL="0" indent="0">
              <a:buNone/>
            </a:pPr>
            <a:endParaRPr lang="zh-CN" altLang="en-US" dirty="0" smtClean="0"/>
          </a:p>
          <a:p>
            <a:pPr marL="0" indent="0">
              <a:buNone/>
            </a:pPr>
            <a:r>
              <a:rPr lang="zh-CN" altLang="en-US" dirty="0" smtClean="0"/>
              <a:t>在划分好特征之后，就开始逐层训练的过程。在每层训练时，我们需要找到当前层所有节点的最好分割，</a:t>
            </a:r>
          </a:p>
          <a:p>
            <a:pPr marL="0" indent="0">
              <a:buNone/>
            </a:pPr>
            <a:r>
              <a:rPr lang="zh-CN" altLang="en-US" dirty="0" smtClean="0"/>
              <a:t>首先确定每一个样本应该被放入哪一个桶，</a:t>
            </a:r>
          </a:p>
          <a:p>
            <a:pPr marL="0" indent="0">
              <a:buNone/>
            </a:pPr>
            <a:r>
              <a:rPr lang="zh-CN" altLang="en-US" dirty="0" smtClean="0"/>
              <a:t>然后聚合每一个桶的统计信息，</a:t>
            </a:r>
          </a:p>
          <a:p>
            <a:pPr marL="0" indent="0">
              <a:buNone/>
            </a:pPr>
            <a:r>
              <a:rPr lang="zh-CN" altLang="en-US" dirty="0" smtClean="0"/>
              <a:t>通过这些统计信息可以计算每一个分割的信息增量，</a:t>
            </a:r>
          </a:p>
          <a:p>
            <a:pPr marL="0" indent="0">
              <a:buNone/>
            </a:pPr>
            <a:r>
              <a:rPr lang="zh-CN" altLang="en-US" dirty="0" smtClean="0"/>
              <a:t>为每一个节点选择一个信息增量最大的分割，按照这个分割对节点进行分割，</a:t>
            </a:r>
          </a:p>
          <a:p>
            <a:pPr marL="0" indent="0">
              <a:buNone/>
            </a:pPr>
            <a:r>
              <a:rPr lang="zh-CN" altLang="en-US" dirty="0" smtClean="0"/>
              <a:t>然后看是否满足终止条件，不满足终止条件就进入下一层。</a:t>
            </a:r>
          </a:p>
          <a:p>
            <a:pPr marL="0" indent="0">
              <a:buNone/>
            </a:pPr>
            <a:endParaRPr lang="zh-CN" altLang="en-US" dirty="0" smtClean="0"/>
          </a:p>
          <a:p>
            <a:pPr marL="0" indent="0">
              <a:buNone/>
            </a:pPr>
            <a:r>
              <a:rPr lang="zh-CN" altLang="en-US" dirty="0" smtClean="0"/>
              <a:t>其中</a:t>
            </a:r>
            <a:r>
              <a:rPr lang="en-US" altLang="zh-CN" dirty="0" smtClean="0"/>
              <a:t>a</a:t>
            </a:r>
            <a:r>
              <a:rPr lang="zh-CN" altLang="en-US" dirty="0" smtClean="0"/>
              <a:t>对应于</a:t>
            </a:r>
            <a:r>
              <a:rPr lang="en-US" altLang="zh-CN" dirty="0" smtClean="0"/>
              <a:t>RDD</a:t>
            </a:r>
            <a:r>
              <a:rPr lang="zh-CN" altLang="en-US" dirty="0" smtClean="0"/>
              <a:t>的</a:t>
            </a:r>
            <a:r>
              <a:rPr lang="en-US" altLang="zh-CN" dirty="0" smtClean="0"/>
              <a:t>map</a:t>
            </a:r>
            <a:r>
              <a:rPr lang="zh-CN" altLang="en-US" dirty="0" smtClean="0"/>
              <a:t>操作，在各个</a:t>
            </a:r>
            <a:r>
              <a:rPr lang="en-US" altLang="zh-CN" dirty="0" smtClean="0"/>
              <a:t>executor</a:t>
            </a:r>
            <a:r>
              <a:rPr lang="zh-CN" altLang="en-US" dirty="0" smtClean="0"/>
              <a:t>完成，</a:t>
            </a:r>
            <a:r>
              <a:rPr lang="en-US" altLang="zh-CN" dirty="0" smtClean="0"/>
              <a:t>b</a:t>
            </a:r>
            <a:r>
              <a:rPr lang="zh-CN" altLang="en-US" dirty="0" smtClean="0"/>
              <a:t>对应于</a:t>
            </a:r>
            <a:r>
              <a:rPr lang="en-US" altLang="zh-CN" dirty="0" err="1" smtClean="0"/>
              <a:t>aggreate</a:t>
            </a:r>
            <a:r>
              <a:rPr lang="zh-CN" altLang="en-US" dirty="0" smtClean="0"/>
              <a:t>操作，</a:t>
            </a:r>
          </a:p>
          <a:p>
            <a:pPr marL="0" indent="0">
              <a:buNone/>
            </a:pPr>
            <a:r>
              <a:rPr lang="zh-CN" altLang="en-US" dirty="0" smtClean="0"/>
              <a:t>把统计信息从</a:t>
            </a:r>
            <a:r>
              <a:rPr lang="en-US" altLang="zh-CN" dirty="0" smtClean="0"/>
              <a:t>executor</a:t>
            </a:r>
            <a:r>
              <a:rPr lang="zh-CN" altLang="en-US" dirty="0" smtClean="0"/>
              <a:t>聚合到</a:t>
            </a:r>
            <a:r>
              <a:rPr lang="en-US" altLang="zh-CN" dirty="0" smtClean="0"/>
              <a:t>driver</a:t>
            </a:r>
            <a:r>
              <a:rPr lang="zh-CN" altLang="en-US" dirty="0" smtClean="0"/>
              <a:t>，然后</a:t>
            </a:r>
            <a:r>
              <a:rPr lang="en-US" altLang="zh-CN" dirty="0" err="1" smtClean="0"/>
              <a:t>c,d</a:t>
            </a:r>
            <a:r>
              <a:rPr lang="zh-CN" altLang="en-US" dirty="0" smtClean="0"/>
              <a:t>步骤在</a:t>
            </a:r>
            <a:r>
              <a:rPr lang="en-US" altLang="zh-CN" dirty="0" smtClean="0"/>
              <a:t>driver</a:t>
            </a:r>
            <a:r>
              <a:rPr lang="zh-CN" altLang="en-US" dirty="0" smtClean="0"/>
              <a:t>上完成。</a:t>
            </a:r>
          </a:p>
          <a:p>
            <a:pPr marL="0" indent="0">
              <a:buNone/>
            </a:pPr>
            <a:endParaRPr lang="zh-CN" altLang="en-US"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8</a:t>
            </a:fld>
            <a:endParaRPr lang="zh-CN" altLang="en-US"/>
          </a:p>
        </p:txBody>
      </p:sp>
    </p:spTree>
    <p:extLst>
      <p:ext uri="{BB962C8B-B14F-4D97-AF65-F5344CB8AC3E}">
        <p14:creationId xmlns:p14="http://schemas.microsoft.com/office/powerpoint/2010/main" val="333144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下面我们来说一下我们对于</a:t>
            </a:r>
            <a:r>
              <a:rPr lang="en-US" altLang="zh-CN" dirty="0" err="1" smtClean="0"/>
              <a:t>MLLib</a:t>
            </a:r>
            <a:r>
              <a:rPr lang="zh-CN" altLang="en-US" dirty="0" smtClean="0"/>
              <a:t>中决策树的改进。</a:t>
            </a:r>
          </a:p>
          <a:p>
            <a:r>
              <a:rPr lang="zh-CN" altLang="en-US" dirty="0" smtClean="0"/>
              <a:t>第一个改进对应于上面的对连续特征的特征划分，</a:t>
            </a:r>
          </a:p>
          <a:p>
            <a:r>
              <a:rPr lang="zh-CN" altLang="en-US" dirty="0" smtClean="0"/>
              <a:t>在原来的实现中，首先对样本进行一个抽样，</a:t>
            </a:r>
          </a:p>
          <a:p>
            <a:r>
              <a:rPr lang="zh-CN" altLang="en-US" dirty="0" smtClean="0"/>
              <a:t>然后对抽样样本对应于这一维特征的值进行一个排序，</a:t>
            </a:r>
          </a:p>
          <a:p>
            <a:r>
              <a:rPr lang="zh-CN" altLang="en-US" dirty="0" smtClean="0"/>
              <a:t>然后选择处于分位位置上的值作为分割值。</a:t>
            </a:r>
          </a:p>
          <a:p>
            <a:r>
              <a:rPr lang="zh-CN" altLang="en-US" dirty="0" smtClean="0"/>
              <a:t>比如抽样样本的对应这一个特征上的值是这样一个数组，</a:t>
            </a:r>
          </a:p>
          <a:p>
            <a:r>
              <a:rPr lang="zh-CN" altLang="en-US" dirty="0" smtClean="0"/>
              <a:t>我们要在这上面找到两个分割点，就选择两个</a:t>
            </a:r>
            <a:r>
              <a:rPr lang="en-US" altLang="zh-CN" dirty="0" smtClean="0"/>
              <a:t>3</a:t>
            </a:r>
            <a:r>
              <a:rPr lang="zh-CN" altLang="en-US" dirty="0" smtClean="0"/>
              <a:t>分位点作为分割点。</a:t>
            </a:r>
          </a:p>
          <a:p>
            <a:endParaRPr lang="zh-CN" altLang="en-US" dirty="0" smtClean="0"/>
          </a:p>
          <a:p>
            <a:r>
              <a:rPr lang="zh-CN" altLang="en-US" dirty="0" smtClean="0"/>
              <a:t>可以看到，这样选择分割点会得到两个一样的分割点，</a:t>
            </a:r>
          </a:p>
          <a:p>
            <a:r>
              <a:rPr lang="zh-CN" altLang="en-US" dirty="0" smtClean="0"/>
              <a:t>在计算信息增量时会重复计算两次，这显然是没有必要的，</a:t>
            </a:r>
          </a:p>
          <a:p>
            <a:r>
              <a:rPr lang="zh-CN" altLang="en-US" dirty="0" smtClean="0"/>
              <a:t>所以我们选择这样的一种选择分割点的方式。</a:t>
            </a:r>
          </a:p>
          <a:p>
            <a:endParaRPr lang="zh-CN" altLang="en-US"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9</a:t>
            </a:fld>
            <a:endParaRPr lang="zh-CN" altLang="en-US"/>
          </a:p>
        </p:txBody>
      </p:sp>
    </p:spTree>
    <p:extLst>
      <p:ext uri="{BB962C8B-B14F-4D97-AF65-F5344CB8AC3E}">
        <p14:creationId xmlns:p14="http://schemas.microsoft.com/office/powerpoint/2010/main" val="390689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前面还是需要抽样和排序，然后，我们统计每一个值的次数，</a:t>
            </a:r>
          </a:p>
          <a:p>
            <a:r>
              <a:rPr lang="zh-CN" altLang="en-US" dirty="0" smtClean="0"/>
              <a:t>比如这样的一个数组中</a:t>
            </a:r>
            <a:r>
              <a:rPr lang="en-US" altLang="zh-CN" dirty="0" smtClean="0"/>
              <a:t>1</a:t>
            </a:r>
            <a:r>
              <a:rPr lang="zh-CN" altLang="en-US" dirty="0" smtClean="0"/>
              <a:t>出现了</a:t>
            </a:r>
            <a:r>
              <a:rPr lang="en-US" altLang="zh-CN" dirty="0" smtClean="0"/>
              <a:t>2</a:t>
            </a:r>
            <a:r>
              <a:rPr lang="zh-CN" altLang="en-US" dirty="0" smtClean="0"/>
              <a:t>次，</a:t>
            </a:r>
            <a:r>
              <a:rPr lang="en-US" altLang="zh-CN" dirty="0" smtClean="0"/>
              <a:t>2</a:t>
            </a:r>
            <a:r>
              <a:rPr lang="zh-CN" altLang="en-US" dirty="0" smtClean="0"/>
              <a:t>出现</a:t>
            </a:r>
            <a:r>
              <a:rPr lang="en-US" altLang="zh-CN" dirty="0" smtClean="0"/>
              <a:t>8</a:t>
            </a:r>
            <a:r>
              <a:rPr lang="zh-CN" altLang="en-US" dirty="0" smtClean="0"/>
              <a:t>次，</a:t>
            </a:r>
            <a:r>
              <a:rPr lang="en-US" altLang="zh-CN" dirty="0" smtClean="0"/>
              <a:t>3</a:t>
            </a:r>
            <a:r>
              <a:rPr lang="zh-CN" altLang="en-US" dirty="0" smtClean="0"/>
              <a:t>出现了</a:t>
            </a:r>
            <a:r>
              <a:rPr lang="en-US" altLang="zh-CN" dirty="0" smtClean="0"/>
              <a:t>2</a:t>
            </a:r>
            <a:r>
              <a:rPr lang="zh-CN" altLang="en-US" dirty="0" smtClean="0"/>
              <a:t>次，</a:t>
            </a:r>
          </a:p>
          <a:p>
            <a:r>
              <a:rPr lang="zh-CN" altLang="en-US" dirty="0" smtClean="0"/>
              <a:t>然后计算累加的次数，比如</a:t>
            </a:r>
            <a:r>
              <a:rPr lang="en-US" altLang="zh-CN" dirty="0" smtClean="0"/>
              <a:t>1</a:t>
            </a:r>
            <a:r>
              <a:rPr lang="zh-CN" altLang="en-US" dirty="0" smtClean="0"/>
              <a:t>的累加次数是</a:t>
            </a:r>
            <a:r>
              <a:rPr lang="en-US" altLang="zh-CN" dirty="0" smtClean="0"/>
              <a:t>2,2</a:t>
            </a:r>
            <a:r>
              <a:rPr lang="zh-CN" altLang="en-US" dirty="0" smtClean="0"/>
              <a:t>的累加次数为</a:t>
            </a:r>
            <a:r>
              <a:rPr lang="en-US" altLang="zh-CN" dirty="0" smtClean="0"/>
              <a:t>2+8</a:t>
            </a:r>
            <a:r>
              <a:rPr lang="zh-CN" altLang="en-US" dirty="0" smtClean="0"/>
              <a:t>等于</a:t>
            </a:r>
            <a:r>
              <a:rPr lang="en-US" altLang="zh-CN" dirty="0" smtClean="0"/>
              <a:t>10</a:t>
            </a:r>
            <a:r>
              <a:rPr lang="zh-CN" altLang="en-US" dirty="0" smtClean="0"/>
              <a:t>，</a:t>
            </a:r>
          </a:p>
          <a:p>
            <a:r>
              <a:rPr lang="en-US" altLang="zh-CN" dirty="0" smtClean="0"/>
              <a:t>3</a:t>
            </a:r>
            <a:r>
              <a:rPr lang="zh-CN" altLang="en-US" dirty="0" smtClean="0"/>
              <a:t>的累加次数为</a:t>
            </a:r>
            <a:r>
              <a:rPr lang="en-US" altLang="zh-CN" dirty="0" smtClean="0"/>
              <a:t>10+2</a:t>
            </a:r>
            <a:r>
              <a:rPr lang="zh-CN" altLang="en-US" dirty="0" smtClean="0"/>
              <a:t>等于</a:t>
            </a:r>
            <a:r>
              <a:rPr lang="en-US" altLang="zh-CN" dirty="0" smtClean="0"/>
              <a:t>12</a:t>
            </a:r>
            <a:r>
              <a:rPr lang="zh-CN" altLang="en-US" dirty="0" smtClean="0"/>
              <a:t>。接着计算一个分位累加次数，</a:t>
            </a:r>
          </a:p>
          <a:p>
            <a:r>
              <a:rPr lang="zh-CN" altLang="en-US" dirty="0" smtClean="0"/>
              <a:t>如果要找到两个分割的话，因为数组的长度是</a:t>
            </a:r>
            <a:r>
              <a:rPr lang="en-US" altLang="zh-CN" dirty="0" smtClean="0"/>
              <a:t>12</a:t>
            </a:r>
            <a:r>
              <a:rPr lang="zh-CN" altLang="en-US" dirty="0" smtClean="0"/>
              <a:t>，一个分位占用的次数</a:t>
            </a:r>
            <a:r>
              <a:rPr lang="en-US" altLang="zh-CN" dirty="0" smtClean="0"/>
              <a:t>12</a:t>
            </a:r>
            <a:r>
              <a:rPr lang="zh-CN" altLang="en-US" dirty="0" smtClean="0"/>
              <a:t>除</a:t>
            </a:r>
            <a:r>
              <a:rPr lang="en-US" altLang="zh-CN" dirty="0" smtClean="0"/>
              <a:t>3</a:t>
            </a:r>
            <a:r>
              <a:rPr lang="zh-CN" altLang="en-US" dirty="0" smtClean="0"/>
              <a:t>等于</a:t>
            </a:r>
            <a:r>
              <a:rPr lang="en-US" altLang="zh-CN" dirty="0" smtClean="0"/>
              <a:t>4</a:t>
            </a:r>
            <a:r>
              <a:rPr lang="zh-CN" altLang="en-US" dirty="0" smtClean="0"/>
              <a:t>，</a:t>
            </a:r>
          </a:p>
          <a:p>
            <a:r>
              <a:rPr lang="zh-CN" altLang="en-US" dirty="0" smtClean="0"/>
              <a:t>所以分位累加次数分别是</a:t>
            </a:r>
            <a:r>
              <a:rPr lang="en-US" altLang="zh-CN" dirty="0" smtClean="0"/>
              <a:t>4</a:t>
            </a:r>
            <a:r>
              <a:rPr lang="zh-CN" altLang="en-US" dirty="0" smtClean="0"/>
              <a:t>和</a:t>
            </a:r>
            <a:r>
              <a:rPr lang="en-US" altLang="zh-CN" dirty="0" smtClean="0"/>
              <a:t>8</a:t>
            </a:r>
            <a:r>
              <a:rPr lang="zh-CN" altLang="en-US" dirty="0" smtClean="0"/>
              <a:t>。</a:t>
            </a:r>
          </a:p>
          <a:p>
            <a:r>
              <a:rPr lang="zh-CN" altLang="en-US" dirty="0" smtClean="0"/>
              <a:t>最后选取累加次数和分位累加次数最接近的值作为分割值，</a:t>
            </a:r>
          </a:p>
          <a:p>
            <a:r>
              <a:rPr lang="zh-CN" altLang="en-US" dirty="0" smtClean="0"/>
              <a:t>在这个例子中，</a:t>
            </a:r>
            <a:r>
              <a:rPr lang="en-US" altLang="zh-CN" dirty="0" smtClean="0"/>
              <a:t>1</a:t>
            </a:r>
            <a:r>
              <a:rPr lang="zh-CN" altLang="en-US" dirty="0" smtClean="0"/>
              <a:t>和</a:t>
            </a:r>
            <a:r>
              <a:rPr lang="en-US" altLang="zh-CN" dirty="0" smtClean="0"/>
              <a:t>2</a:t>
            </a:r>
            <a:r>
              <a:rPr lang="zh-CN" altLang="en-US" dirty="0" smtClean="0"/>
              <a:t>的分位累加次数最接近分位累加次数，所以选取</a:t>
            </a:r>
            <a:r>
              <a:rPr lang="en-US" altLang="zh-CN" dirty="0" smtClean="0"/>
              <a:t>1</a:t>
            </a:r>
            <a:r>
              <a:rPr lang="zh-CN" altLang="en-US" dirty="0" smtClean="0"/>
              <a:t>和</a:t>
            </a:r>
            <a:r>
              <a:rPr lang="en-US" altLang="zh-CN" dirty="0" smtClean="0"/>
              <a:t>2</a:t>
            </a:r>
            <a:r>
              <a:rPr lang="zh-CN" altLang="en-US" dirty="0" smtClean="0"/>
              <a:t>作为分割值。</a:t>
            </a:r>
          </a:p>
          <a:p>
            <a:endParaRPr lang="zh-CN" altLang="en-US" dirty="0" smtClean="0"/>
          </a:p>
        </p:txBody>
      </p:sp>
      <p:sp>
        <p:nvSpPr>
          <p:cNvPr id="4" name="灯片编号占位符 3"/>
          <p:cNvSpPr>
            <a:spLocks noGrp="1"/>
          </p:cNvSpPr>
          <p:nvPr>
            <p:ph type="sldNum" sz="quarter" idx="10"/>
          </p:nvPr>
        </p:nvSpPr>
        <p:spPr/>
        <p:txBody>
          <a:bodyPr/>
          <a:lstStyle/>
          <a:p>
            <a:fld id="{A5E2FCB4-F812-4177-B31B-B2A3F14CAA82}" type="slidenum">
              <a:rPr lang="zh-CN" altLang="en-US" smtClean="0"/>
              <a:t>10</a:t>
            </a:fld>
            <a:endParaRPr lang="zh-CN" altLang="en-US"/>
          </a:p>
        </p:txBody>
      </p:sp>
    </p:spTree>
    <p:extLst>
      <p:ext uri="{BB962C8B-B14F-4D97-AF65-F5344CB8AC3E}">
        <p14:creationId xmlns:p14="http://schemas.microsoft.com/office/powerpoint/2010/main" val="935483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14-10-26</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幻灯片编号占位符 9"/>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14-10-26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幻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14-10-26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幻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14-10-26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幻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14-10-26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幻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14-10-26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幻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14-10-26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幻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t>14-10-26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幻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t>14-10-26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幻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14-10-26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幻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14-10-26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幻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将图片拖动到占位符，或单击添加图标</a:t>
            </a:r>
            <a:endParaRPr kumimoji="0" lang="en-US" dirty="0"/>
          </a:p>
        </p:txBody>
      </p:sp>
      <p:sp>
        <p:nvSpPr>
          <p:cNvPr id="9" name="进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进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图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t>14-10-26</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幻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anose="020B0503020204020204" pitchFamily="34" charset="-122"/>
                <a:ea typeface="微软雅黑" panose="020B0503020204020204" pitchFamily="34" charset="-122"/>
              </a:rPr>
              <a:t>MLlib</a:t>
            </a:r>
            <a:r>
              <a:rPr lang="zh-CN" altLang="en-US" dirty="0" smtClean="0">
                <a:latin typeface="微软雅黑" panose="020B0503020204020204" pitchFamily="34" charset="-122"/>
                <a:ea typeface="微软雅黑" panose="020B0503020204020204" pitchFamily="34" charset="-122"/>
              </a:rPr>
              <a:t>在淘宝的应用和改进</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685800" y="3505200"/>
            <a:ext cx="7846640" cy="1752600"/>
          </a:xfrm>
        </p:spPr>
        <p:txBody>
          <a:bodyPr>
            <a:normAutofit/>
          </a:bodyPr>
          <a:lstStyle/>
          <a:p>
            <a:pPr algn="r"/>
            <a:r>
              <a:rPr lang="zh-CN" altLang="en-US" sz="2000" dirty="0" smtClean="0">
                <a:latin typeface="微软雅黑"/>
                <a:ea typeface="微软雅黑"/>
                <a:cs typeface="微软雅黑"/>
              </a:rPr>
              <a:t>淘宝技术部</a:t>
            </a:r>
            <a:endParaRPr lang="en-US" altLang="zh-CN" sz="2000" dirty="0" smtClean="0">
              <a:latin typeface="微软雅黑"/>
              <a:ea typeface="微软雅黑"/>
              <a:cs typeface="微软雅黑"/>
            </a:endParaRPr>
          </a:p>
          <a:p>
            <a:pPr algn="r"/>
            <a:r>
              <a:rPr lang="zh-CN" altLang="en-US" sz="2000" dirty="0" smtClean="0">
                <a:latin typeface="微软雅黑"/>
                <a:ea typeface="微软雅黑"/>
                <a:cs typeface="微软雅黑"/>
              </a:rPr>
              <a:t>数据挖掘与计算</a:t>
            </a:r>
            <a:r>
              <a:rPr lang="en-US" altLang="zh-CN" sz="2000" dirty="0" smtClean="0">
                <a:latin typeface="微软雅黑"/>
                <a:ea typeface="微软雅黑"/>
                <a:cs typeface="微软雅黑"/>
              </a:rPr>
              <a:t>——</a:t>
            </a:r>
            <a:r>
              <a:rPr lang="zh-CN" altLang="en-US" sz="2000" dirty="0" smtClean="0">
                <a:latin typeface="微软雅黑"/>
                <a:ea typeface="微软雅黑"/>
                <a:cs typeface="微软雅黑"/>
              </a:rPr>
              <a:t>高性能计算</a:t>
            </a:r>
            <a:endParaRPr lang="en-US" altLang="zh-CN" sz="2000" dirty="0">
              <a:latin typeface="微软雅黑"/>
              <a:ea typeface="微软雅黑"/>
              <a:cs typeface="微软雅黑"/>
            </a:endParaRPr>
          </a:p>
          <a:p>
            <a:pPr algn="r"/>
            <a:r>
              <a:rPr lang="zh-CN" altLang="en-US" sz="2000" dirty="0">
                <a:latin typeface="微软雅黑"/>
                <a:ea typeface="微软雅黑"/>
                <a:cs typeface="微软雅黑"/>
              </a:rPr>
              <a:t>洪</a:t>
            </a:r>
            <a:r>
              <a:rPr lang="zh-CN" altLang="en-US" sz="2000" dirty="0" smtClean="0">
                <a:latin typeface="微软雅黑"/>
                <a:ea typeface="微软雅黑"/>
                <a:cs typeface="微软雅黑"/>
              </a:rPr>
              <a:t>奇 明风</a:t>
            </a:r>
            <a:endParaRPr lang="en-US" altLang="zh-CN" sz="2000" dirty="0" smtClean="0">
              <a:latin typeface="微软雅黑"/>
              <a:ea typeface="微软雅黑"/>
              <a:cs typeface="微软雅黑"/>
            </a:endParaRPr>
          </a:p>
        </p:txBody>
      </p:sp>
    </p:spTree>
    <p:extLst>
      <p:ext uri="{BB962C8B-B14F-4D97-AF65-F5344CB8AC3E}">
        <p14:creationId xmlns:p14="http://schemas.microsoft.com/office/powerpoint/2010/main" val="1732539435"/>
      </p:ext>
    </p:extLst>
  </p:cSld>
  <p:clrMapOvr>
    <a:masterClrMapping/>
  </p:clrMapOvr>
  <mc:AlternateContent xmlns:mc="http://schemas.openxmlformats.org/markup-compatibility/2006" xmlns:p14="http://schemas.microsoft.com/office/powerpoint/2010/main">
    <mc:Choice Requires="p14">
      <p:transition spd="slow" p14:dur="2000" advTm="2121"/>
    </mc:Choice>
    <mc:Fallback xmlns="">
      <p:transition spd="slow" advTm="212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6448" y="260648"/>
            <a:ext cx="7498080" cy="1143000"/>
          </a:xfrm>
        </p:spPr>
        <p:txBody>
          <a:bodyPr>
            <a:normAutofit/>
          </a:bodyPr>
          <a:lstStyle/>
          <a:p>
            <a:r>
              <a:rPr lang="zh-CN" altLang="en-US" sz="4000" dirty="0" smtClean="0">
                <a:latin typeface="微软雅黑" panose="020B0503020204020204" pitchFamily="34" charset="-122"/>
                <a:ea typeface="微软雅黑" panose="020B0503020204020204" pitchFamily="34" charset="-122"/>
              </a:rPr>
              <a:t>划分特征：连续特征的分割点</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现在的实现：</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统计每一个值的次数</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选择累加次数最接近分位次数的值作为分割点</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不会有重复的</a:t>
            </a:r>
            <a:r>
              <a:rPr lang="zh-CN" altLang="en-US" dirty="0" smtClean="0">
                <a:latin typeface="微软雅黑" panose="020B0503020204020204" pitchFamily="34" charset="-122"/>
                <a:ea typeface="微软雅黑" panose="020B0503020204020204" pitchFamily="34" charset="-122"/>
              </a:rPr>
              <a:t>分割点</a:t>
            </a:r>
            <a:endParaRPr lang="en-US" altLang="zh-CN" dirty="0">
              <a:latin typeface="微软雅黑" panose="020B0503020204020204" pitchFamily="34" charset="-122"/>
              <a:ea typeface="微软雅黑" panose="020B0503020204020204" pitchFamily="34" charset="-122"/>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77128410"/>
              </p:ext>
            </p:extLst>
          </p:nvPr>
        </p:nvGraphicFramePr>
        <p:xfrm>
          <a:off x="1547664" y="4365104"/>
          <a:ext cx="6096000" cy="37084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tblGrid>
              <a:tr h="370840">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155790611"/>
              </p:ext>
            </p:extLst>
          </p:nvPr>
        </p:nvGraphicFramePr>
        <p:xfrm>
          <a:off x="3131840" y="5157192"/>
          <a:ext cx="2880321" cy="370840"/>
        </p:xfrm>
        <a:graphic>
          <a:graphicData uri="http://schemas.openxmlformats.org/drawingml/2006/table">
            <a:tbl>
              <a:tblPr firstRow="1" bandRow="1">
                <a:tableStyleId>{5C22544A-7EE6-4342-B048-85BDC9FD1C3A}</a:tableStyleId>
              </a:tblPr>
              <a:tblGrid>
                <a:gridCol w="960107"/>
                <a:gridCol w="960107"/>
                <a:gridCol w="960107"/>
              </a:tblGrid>
              <a:tr h="370840">
                <a:tc>
                  <a:txBody>
                    <a:bodyPr/>
                    <a:lstStyle/>
                    <a:p>
                      <a:pPr algn="ctr"/>
                      <a:r>
                        <a:rPr lang="zh-CN" altLang="en-US" dirty="0" smtClean="0"/>
                        <a:t>（</a:t>
                      </a:r>
                      <a:r>
                        <a:rPr lang="en-US" altLang="zh-CN" dirty="0" smtClean="0"/>
                        <a:t>1,2</a:t>
                      </a:r>
                      <a:r>
                        <a:rPr lang="zh-CN" altLang="en-US" dirty="0" smtClean="0"/>
                        <a:t>）</a:t>
                      </a:r>
                      <a:endParaRPr lang="zh-CN" altLang="en-US" dirty="0"/>
                    </a:p>
                  </a:txBody>
                  <a:tcPr/>
                </a:tc>
                <a:tc>
                  <a:txBody>
                    <a:bodyPr/>
                    <a:lstStyle/>
                    <a:p>
                      <a:pPr algn="ctr"/>
                      <a:r>
                        <a:rPr lang="zh-CN" altLang="en-US" dirty="0" smtClean="0"/>
                        <a:t>（</a:t>
                      </a:r>
                      <a:r>
                        <a:rPr lang="en-US" altLang="zh-CN" dirty="0" smtClean="0"/>
                        <a:t>2,8</a:t>
                      </a:r>
                      <a:r>
                        <a:rPr lang="zh-CN" altLang="en-US" dirty="0" smtClean="0"/>
                        <a:t>）</a:t>
                      </a:r>
                      <a:endParaRPr lang="zh-CN" altLang="en-US" dirty="0"/>
                    </a:p>
                  </a:txBody>
                  <a:tcPr/>
                </a:tc>
                <a:tc>
                  <a:txBody>
                    <a:bodyPr/>
                    <a:lstStyle/>
                    <a:p>
                      <a:pPr algn="ctr"/>
                      <a:r>
                        <a:rPr lang="zh-CN" altLang="en-US" dirty="0" smtClean="0"/>
                        <a:t>（</a:t>
                      </a:r>
                      <a:r>
                        <a:rPr lang="en-US" altLang="zh-CN" dirty="0" smtClean="0"/>
                        <a:t>3,2</a:t>
                      </a:r>
                      <a:r>
                        <a:rPr lang="zh-CN" altLang="en-US" dirty="0" smtClean="0"/>
                        <a:t>）</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57622970"/>
              </p:ext>
            </p:extLst>
          </p:nvPr>
        </p:nvGraphicFramePr>
        <p:xfrm>
          <a:off x="3779912" y="6309320"/>
          <a:ext cx="1656184" cy="442848"/>
        </p:xfrm>
        <a:graphic>
          <a:graphicData uri="http://schemas.openxmlformats.org/drawingml/2006/table">
            <a:tbl>
              <a:tblPr firstRow="1" bandRow="1">
                <a:tableStyleId>{5C22544A-7EE6-4342-B048-85BDC9FD1C3A}</a:tableStyleId>
              </a:tblPr>
              <a:tblGrid>
                <a:gridCol w="828092"/>
                <a:gridCol w="828092"/>
              </a:tblGrid>
              <a:tr h="442848">
                <a:tc>
                  <a:txBody>
                    <a:bodyPr/>
                    <a:lstStyle/>
                    <a:p>
                      <a:pPr algn="ctr"/>
                      <a:r>
                        <a:rPr lang="en-US" altLang="zh-CN" dirty="0" smtClean="0"/>
                        <a:t>4</a:t>
                      </a:r>
                      <a:endParaRPr lang="zh-CN" altLang="en-US" dirty="0"/>
                    </a:p>
                  </a:txBody>
                  <a:tcPr>
                    <a:solidFill>
                      <a:srgbClr val="00B050"/>
                    </a:solidFill>
                  </a:tcPr>
                </a:tc>
                <a:tc>
                  <a:txBody>
                    <a:bodyPr/>
                    <a:lstStyle/>
                    <a:p>
                      <a:pPr algn="ctr"/>
                      <a:r>
                        <a:rPr lang="en-US" altLang="zh-CN" dirty="0" smtClean="0"/>
                        <a:t>8</a:t>
                      </a:r>
                      <a:endParaRPr lang="zh-CN" altLang="en-US" dirty="0"/>
                    </a:p>
                  </a:txBody>
                  <a:tcPr>
                    <a:solidFill>
                      <a:srgbClr val="C00000"/>
                    </a:solidFill>
                  </a:tcPr>
                </a:tc>
              </a:tr>
            </a:tbl>
          </a:graphicData>
        </a:graphic>
      </p:graphicFrame>
      <p:sp>
        <p:nvSpPr>
          <p:cNvPr id="7" name="TextBox 6"/>
          <p:cNvSpPr txBox="1"/>
          <p:nvPr/>
        </p:nvSpPr>
        <p:spPr>
          <a:xfrm>
            <a:off x="2627784" y="6358438"/>
            <a:ext cx="129614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分位次数</a:t>
            </a:r>
            <a:endParaRPr lang="zh-CN" altLang="en-US" dirty="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189417467"/>
              </p:ext>
            </p:extLst>
          </p:nvPr>
        </p:nvGraphicFramePr>
        <p:xfrm>
          <a:off x="3635896" y="5814556"/>
          <a:ext cx="2880321" cy="370840"/>
        </p:xfrm>
        <a:graphic>
          <a:graphicData uri="http://schemas.openxmlformats.org/drawingml/2006/table">
            <a:tbl>
              <a:tblPr firstRow="1" bandRow="1">
                <a:tableStyleId>{5C22544A-7EE6-4342-B048-85BDC9FD1C3A}</a:tableStyleId>
              </a:tblPr>
              <a:tblGrid>
                <a:gridCol w="960107"/>
                <a:gridCol w="960107"/>
                <a:gridCol w="960107"/>
              </a:tblGrid>
              <a:tr h="370840">
                <a:tc>
                  <a:txBody>
                    <a:bodyPr/>
                    <a:lstStyle/>
                    <a:p>
                      <a:pPr algn="ctr"/>
                      <a:r>
                        <a:rPr lang="en-US" altLang="zh-CN" dirty="0" smtClean="0"/>
                        <a:t>2</a:t>
                      </a:r>
                      <a:endParaRPr lang="zh-CN" altLang="en-US" dirty="0"/>
                    </a:p>
                  </a:txBody>
                  <a:tcPr>
                    <a:solidFill>
                      <a:srgbClr val="00B050"/>
                    </a:solidFill>
                  </a:tcPr>
                </a:tc>
                <a:tc>
                  <a:txBody>
                    <a:bodyPr/>
                    <a:lstStyle/>
                    <a:p>
                      <a:pPr algn="ctr"/>
                      <a:r>
                        <a:rPr lang="en-US" altLang="zh-CN" dirty="0" smtClean="0"/>
                        <a:t>10</a:t>
                      </a:r>
                      <a:endParaRPr lang="zh-CN" altLang="en-US" dirty="0"/>
                    </a:p>
                  </a:txBody>
                  <a:tcPr>
                    <a:solidFill>
                      <a:srgbClr val="C00000"/>
                    </a:solidFill>
                  </a:tcPr>
                </a:tc>
                <a:tc>
                  <a:txBody>
                    <a:bodyPr/>
                    <a:lstStyle/>
                    <a:p>
                      <a:pPr algn="ctr"/>
                      <a:r>
                        <a:rPr lang="en-US" altLang="zh-CN" dirty="0" smtClean="0"/>
                        <a:t>12</a:t>
                      </a:r>
                      <a:endParaRPr lang="zh-CN" altLang="en-US" dirty="0"/>
                    </a:p>
                  </a:txBody>
                  <a:tcPr/>
                </a:tc>
              </a:tr>
            </a:tbl>
          </a:graphicData>
        </a:graphic>
      </p:graphicFrame>
      <p:cxnSp>
        <p:nvCxnSpPr>
          <p:cNvPr id="13" name="直接箭头连接符 12"/>
          <p:cNvCxnSpPr/>
          <p:nvPr/>
        </p:nvCxnSpPr>
        <p:spPr>
          <a:xfrm flipV="1">
            <a:off x="4067944" y="5445224"/>
            <a:ext cx="0" cy="36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p:nvPr/>
        </p:nvCxnSpPr>
        <p:spPr>
          <a:xfrm flipV="1">
            <a:off x="5076056" y="5445224"/>
            <a:ext cx="0" cy="36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p:nvPr/>
        </p:nvCxnSpPr>
        <p:spPr>
          <a:xfrm flipV="1">
            <a:off x="6012160" y="5445692"/>
            <a:ext cx="0" cy="36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82701" y="5815024"/>
            <a:ext cx="115426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累计</a:t>
            </a:r>
            <a:r>
              <a:rPr lang="zh-CN" altLang="en-US" dirty="0" smtClean="0">
                <a:latin typeface="微软雅黑" panose="020B0503020204020204" pitchFamily="34" charset="-122"/>
                <a:ea typeface="微软雅黑" panose="020B0503020204020204" pitchFamily="34" charset="-122"/>
              </a:rPr>
              <a:t>次数</a:t>
            </a:r>
            <a:endParaRPr lang="zh-CN" altLang="en-US" dirty="0">
              <a:latin typeface="微软雅黑" panose="020B0503020204020204" pitchFamily="34" charset="-122"/>
              <a:ea typeface="微软雅黑" panose="020B0503020204020204" pitchFamily="34" charset="-122"/>
            </a:endParaRPr>
          </a:p>
        </p:txBody>
      </p:sp>
      <p:sp>
        <p:nvSpPr>
          <p:cNvPr id="19" name="TextBox 18"/>
          <p:cNvSpPr txBox="1"/>
          <p:nvPr/>
        </p:nvSpPr>
        <p:spPr>
          <a:xfrm>
            <a:off x="1403648" y="5146676"/>
            <a:ext cx="1872208"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每一个词的次数</a:t>
            </a:r>
            <a:endParaRPr lang="zh-CN" altLang="en-US" dirty="0">
              <a:latin typeface="微软雅黑" panose="020B0503020204020204" pitchFamily="34" charset="-122"/>
              <a:ea typeface="微软雅黑" panose="020B0503020204020204" pitchFamily="34" charset="-122"/>
            </a:endParaRPr>
          </a:p>
        </p:txBody>
      </p:sp>
      <p:sp>
        <p:nvSpPr>
          <p:cNvPr id="20" name="下箭头 19"/>
          <p:cNvSpPr/>
          <p:nvPr/>
        </p:nvSpPr>
        <p:spPr>
          <a:xfrm>
            <a:off x="4427984" y="4814194"/>
            <a:ext cx="504056" cy="28803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11" name="表格 10"/>
          <p:cNvGraphicFramePr>
            <a:graphicFrameLocks noGrp="1"/>
          </p:cNvGraphicFramePr>
          <p:nvPr>
            <p:extLst>
              <p:ext uri="{D42A27DB-BD31-4B8C-83A1-F6EECF244321}">
                <p14:modId xmlns:p14="http://schemas.microsoft.com/office/powerpoint/2010/main" val="1846876450"/>
              </p:ext>
            </p:extLst>
          </p:nvPr>
        </p:nvGraphicFramePr>
        <p:xfrm>
          <a:off x="7236296" y="5850012"/>
          <a:ext cx="1512168" cy="370840"/>
        </p:xfrm>
        <a:graphic>
          <a:graphicData uri="http://schemas.openxmlformats.org/drawingml/2006/table">
            <a:tbl>
              <a:tblPr firstRow="1" bandRow="1">
                <a:tableStyleId>{5C22544A-7EE6-4342-B048-85BDC9FD1C3A}</a:tableStyleId>
              </a:tblPr>
              <a:tblGrid>
                <a:gridCol w="756084"/>
                <a:gridCol w="756084"/>
              </a:tblGrid>
              <a:tr h="370840">
                <a:tc>
                  <a:txBody>
                    <a:bodyPr/>
                    <a:lstStyle/>
                    <a:p>
                      <a:pPr algn="ctr"/>
                      <a:r>
                        <a:rPr lang="en-US" altLang="zh-CN" dirty="0" smtClean="0"/>
                        <a:t>1</a:t>
                      </a:r>
                      <a:endParaRPr lang="zh-CN" altLang="en-US" dirty="0"/>
                    </a:p>
                  </a:txBody>
                  <a:tcPr>
                    <a:solidFill>
                      <a:srgbClr val="00B050"/>
                    </a:solidFill>
                  </a:tcPr>
                </a:tc>
                <a:tc>
                  <a:txBody>
                    <a:bodyPr/>
                    <a:lstStyle/>
                    <a:p>
                      <a:pPr algn="ctr"/>
                      <a:r>
                        <a:rPr lang="en-US" altLang="zh-CN" dirty="0" smtClean="0"/>
                        <a:t>2</a:t>
                      </a:r>
                      <a:endParaRPr lang="zh-CN" altLang="en-US" dirty="0"/>
                    </a:p>
                  </a:txBody>
                  <a:tcPr>
                    <a:solidFill>
                      <a:srgbClr val="C00000"/>
                    </a:solidFill>
                  </a:tcPr>
                </a:tc>
              </a:tr>
            </a:tbl>
          </a:graphicData>
        </a:graphic>
      </p:graphicFrame>
      <p:sp>
        <p:nvSpPr>
          <p:cNvPr id="12" name="TextBox 11"/>
          <p:cNvSpPr txBox="1"/>
          <p:nvPr/>
        </p:nvSpPr>
        <p:spPr>
          <a:xfrm>
            <a:off x="7236296" y="5445692"/>
            <a:ext cx="108012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分隔点</a:t>
            </a:r>
            <a:endParaRPr lang="zh-CN" altLang="en-US" dirty="0">
              <a:latin typeface="微软雅黑" panose="020B0503020204020204" pitchFamily="34" charset="-122"/>
              <a:ea typeface="微软雅黑" panose="020B0503020204020204" pitchFamily="34" charset="-122"/>
            </a:endParaRPr>
          </a:p>
        </p:txBody>
      </p:sp>
      <p:sp>
        <p:nvSpPr>
          <p:cNvPr id="14" name="右箭头 13"/>
          <p:cNvSpPr/>
          <p:nvPr/>
        </p:nvSpPr>
        <p:spPr>
          <a:xfrm>
            <a:off x="6588224" y="5907356"/>
            <a:ext cx="576064" cy="2769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十二边形 20"/>
          <p:cNvSpPr/>
          <p:nvPr/>
        </p:nvSpPr>
        <p:spPr>
          <a:xfrm>
            <a:off x="1187624" y="620688"/>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1</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14762669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260648"/>
            <a:ext cx="7498080" cy="1143000"/>
          </a:xfrm>
        </p:spPr>
        <p:txBody>
          <a:bodyPr>
            <a:normAutofit/>
          </a:bodyPr>
          <a:lstStyle/>
          <a:p>
            <a:r>
              <a:rPr lang="zh-CN" altLang="en-US" sz="4000" dirty="0" smtClean="0">
                <a:latin typeface="微软雅黑" panose="020B0503020204020204" pitchFamily="34" charset="-122"/>
                <a:ea typeface="微软雅黑" panose="020B0503020204020204" pitchFamily="34" charset="-122"/>
              </a:rPr>
              <a:t>划分特征</a:t>
            </a:r>
            <a:r>
              <a:rPr lang="zh-CN" altLang="en-US" sz="4000" dirty="0">
                <a:latin typeface="微软雅黑" panose="020B0503020204020204" pitchFamily="34" charset="-122"/>
                <a:ea typeface="微软雅黑" panose="020B0503020204020204" pitchFamily="34" charset="-122"/>
              </a:rPr>
              <a:t>：</a:t>
            </a:r>
            <a:r>
              <a:rPr lang="zh-CN" altLang="en-US" sz="4000" dirty="0" smtClean="0">
                <a:latin typeface="微软雅黑" panose="020B0503020204020204" pitchFamily="34" charset="-122"/>
                <a:ea typeface="微软雅黑" panose="020B0503020204020204" pitchFamily="34" charset="-122"/>
              </a:rPr>
              <a:t>连续特征的分割点</a:t>
            </a:r>
            <a:endParaRPr lang="zh-CN" altLang="en-US" sz="4000" dirty="0">
              <a:latin typeface="微软雅黑" panose="020B0503020204020204" pitchFamily="34" charset="-122"/>
              <a:ea typeface="微软雅黑" panose="020B0503020204020204" pitchFamily="34" charset="-122"/>
            </a:endParaRPr>
          </a:p>
        </p:txBody>
      </p:sp>
      <p:sp>
        <p:nvSpPr>
          <p:cNvPr id="8" name="矩形 7"/>
          <p:cNvSpPr/>
          <p:nvPr/>
        </p:nvSpPr>
        <p:spPr>
          <a:xfrm>
            <a:off x="1115616" y="1412776"/>
            <a:ext cx="9073008" cy="4801315"/>
          </a:xfrm>
          <a:prstGeom prst="rect">
            <a:avLst/>
          </a:prstGeom>
        </p:spPr>
        <p:txBody>
          <a:bodyPr wrap="square">
            <a:spAutoFit/>
          </a:bodyPr>
          <a:lstStyle/>
          <a:p>
            <a:r>
              <a:rPr lang="en-US" altLang="zh-CN" b="1" dirty="0" err="1">
                <a:solidFill>
                  <a:srgbClr val="008000"/>
                </a:solidFill>
                <a:latin typeface="Consolas"/>
              </a:rPr>
              <a:t>val</a:t>
            </a:r>
            <a:r>
              <a:rPr lang="en-US" altLang="zh-CN" b="1" dirty="0">
                <a:solidFill>
                  <a:srgbClr val="008000"/>
                </a:solidFill>
                <a:latin typeface="Consolas"/>
              </a:rPr>
              <a:t> stride: </a:t>
            </a:r>
            <a:r>
              <a:rPr lang="en-US" altLang="zh-CN" b="1" dirty="0">
                <a:solidFill>
                  <a:srgbClr val="B00040"/>
                </a:solidFill>
                <a:latin typeface="Consolas"/>
              </a:rPr>
              <a:t>Double </a:t>
            </a:r>
            <a:r>
              <a:rPr lang="en-US" altLang="zh-CN" b="1" dirty="0">
                <a:solidFill>
                  <a:srgbClr val="666666"/>
                </a:solidFill>
                <a:latin typeface="Consolas"/>
              </a:rPr>
              <a:t>= </a:t>
            </a:r>
            <a:r>
              <a:rPr lang="en-US" altLang="zh-CN" b="1" dirty="0" err="1">
                <a:solidFill>
                  <a:srgbClr val="666666"/>
                </a:solidFill>
                <a:latin typeface="Consolas"/>
              </a:rPr>
              <a:t>featureSamples.length.toDouble</a:t>
            </a:r>
            <a:r>
              <a:rPr lang="en-US" altLang="zh-CN" b="1" dirty="0">
                <a:solidFill>
                  <a:srgbClr val="666666"/>
                </a:solidFill>
                <a:latin typeface="Consolas"/>
              </a:rPr>
              <a:t> </a:t>
            </a:r>
            <a:r>
              <a:rPr lang="en-US" altLang="zh-CN" b="1" dirty="0" smtClean="0">
                <a:solidFill>
                  <a:srgbClr val="666666"/>
                </a:solidFill>
                <a:latin typeface="Consolas"/>
              </a:rPr>
              <a:t>/</a:t>
            </a:r>
          </a:p>
          <a:p>
            <a:r>
              <a:rPr lang="en-US" altLang="zh-CN" b="1" dirty="0">
                <a:solidFill>
                  <a:srgbClr val="666666"/>
                </a:solidFill>
                <a:latin typeface="Consolas"/>
              </a:rPr>
              <a:t>	</a:t>
            </a:r>
            <a:r>
              <a:rPr lang="en-US" altLang="zh-CN" b="1" dirty="0" smtClean="0">
                <a:solidFill>
                  <a:srgbClr val="666666"/>
                </a:solidFill>
                <a:latin typeface="Consolas"/>
              </a:rPr>
              <a:t>	</a:t>
            </a:r>
            <a:r>
              <a:rPr lang="zh-CN" altLang="en-US" b="1" dirty="0" smtClean="0">
                <a:solidFill>
                  <a:srgbClr val="666666"/>
                </a:solidFill>
                <a:latin typeface="Consolas"/>
              </a:rPr>
              <a:t>                        </a:t>
            </a:r>
            <a:r>
              <a:rPr lang="en-US" altLang="zh-CN" b="1" dirty="0" smtClean="0">
                <a:solidFill>
                  <a:srgbClr val="666666"/>
                </a:solidFill>
                <a:latin typeface="Consolas"/>
              </a:rPr>
              <a:t> </a:t>
            </a:r>
            <a:r>
              <a:rPr lang="en-US" altLang="zh-CN" b="1" dirty="0">
                <a:solidFill>
                  <a:srgbClr val="666666"/>
                </a:solidFill>
                <a:latin typeface="Consolas"/>
              </a:rPr>
              <a:t>(</a:t>
            </a:r>
            <a:r>
              <a:rPr lang="en-US" altLang="zh-CN" b="1" dirty="0" err="1">
                <a:solidFill>
                  <a:srgbClr val="666666"/>
                </a:solidFill>
                <a:latin typeface="Consolas"/>
              </a:rPr>
              <a:t>numSplits</a:t>
            </a:r>
            <a:r>
              <a:rPr lang="en-US" altLang="zh-CN" b="1" dirty="0">
                <a:solidFill>
                  <a:srgbClr val="666666"/>
                </a:solidFill>
                <a:latin typeface="Consolas"/>
              </a:rPr>
              <a:t> + 1)</a:t>
            </a:r>
          </a:p>
          <a:p>
            <a:r>
              <a:rPr lang="en-US" altLang="zh-CN" b="1" dirty="0" err="1">
                <a:solidFill>
                  <a:srgbClr val="008000"/>
                </a:solidFill>
                <a:latin typeface="Consolas"/>
              </a:rPr>
              <a:t>val</a:t>
            </a:r>
            <a:r>
              <a:rPr lang="en-US" altLang="zh-CN" b="1" dirty="0">
                <a:solidFill>
                  <a:srgbClr val="008000"/>
                </a:solidFill>
                <a:latin typeface="Consolas"/>
              </a:rPr>
              <a:t> splits = new </a:t>
            </a:r>
            <a:r>
              <a:rPr lang="en-US" altLang="zh-CN" b="1" dirty="0" err="1">
                <a:solidFill>
                  <a:srgbClr val="0000FF"/>
                </a:solidFill>
                <a:latin typeface="Consolas"/>
              </a:rPr>
              <a:t>ArrayBuffer</a:t>
            </a:r>
            <a:r>
              <a:rPr lang="en-US" altLang="zh-CN" b="1" dirty="0">
                <a:solidFill>
                  <a:srgbClr val="666666"/>
                </a:solidFill>
                <a:latin typeface="Consolas"/>
              </a:rPr>
              <a:t>[</a:t>
            </a:r>
            <a:r>
              <a:rPr lang="en-US" altLang="zh-CN" b="1" dirty="0">
                <a:solidFill>
                  <a:srgbClr val="B00040"/>
                </a:solidFill>
                <a:latin typeface="Consolas"/>
              </a:rPr>
              <a:t>Double</a:t>
            </a:r>
            <a:r>
              <a:rPr lang="en-US" altLang="zh-CN" b="1" dirty="0">
                <a:solidFill>
                  <a:srgbClr val="666666"/>
                </a:solidFill>
                <a:latin typeface="Consolas"/>
              </a:rPr>
              <a:t>]</a:t>
            </a:r>
          </a:p>
          <a:p>
            <a:r>
              <a:rPr lang="en-US" altLang="zh-CN" b="1" dirty="0" err="1">
                <a:solidFill>
                  <a:srgbClr val="008000"/>
                </a:solidFill>
                <a:latin typeface="Consolas"/>
              </a:rPr>
              <a:t>var</a:t>
            </a:r>
            <a:r>
              <a:rPr lang="en-US" altLang="zh-CN" b="1" dirty="0">
                <a:solidFill>
                  <a:srgbClr val="008000"/>
                </a:solidFill>
                <a:latin typeface="Consolas"/>
              </a:rPr>
              <a:t> index = </a:t>
            </a:r>
            <a:r>
              <a:rPr lang="en-US" altLang="zh-CN" b="1" dirty="0">
                <a:solidFill>
                  <a:srgbClr val="666666"/>
                </a:solidFill>
                <a:latin typeface="Consolas"/>
              </a:rPr>
              <a:t>1</a:t>
            </a:r>
          </a:p>
          <a:p>
            <a:r>
              <a:rPr lang="en-US" altLang="zh-CN" b="1" dirty="0" err="1">
                <a:solidFill>
                  <a:srgbClr val="008000"/>
                </a:solidFill>
                <a:latin typeface="Consolas"/>
              </a:rPr>
              <a:t>var</a:t>
            </a:r>
            <a:r>
              <a:rPr lang="en-US" altLang="zh-CN" b="1" dirty="0">
                <a:solidFill>
                  <a:srgbClr val="008000"/>
                </a:solidFill>
                <a:latin typeface="Consolas"/>
              </a:rPr>
              <a:t> </a:t>
            </a:r>
            <a:r>
              <a:rPr lang="en-US" altLang="zh-CN" b="1" dirty="0" err="1">
                <a:solidFill>
                  <a:srgbClr val="008000"/>
                </a:solidFill>
                <a:latin typeface="Consolas"/>
              </a:rPr>
              <a:t>currentCount</a:t>
            </a:r>
            <a:r>
              <a:rPr lang="en-US" altLang="zh-CN" b="1" dirty="0">
                <a:solidFill>
                  <a:srgbClr val="008000"/>
                </a:solidFill>
                <a:latin typeface="Consolas"/>
              </a:rPr>
              <a:t> = </a:t>
            </a:r>
            <a:r>
              <a:rPr lang="en-US" altLang="zh-CN" b="1" dirty="0" err="1">
                <a:solidFill>
                  <a:srgbClr val="008000"/>
                </a:solidFill>
                <a:latin typeface="Consolas"/>
              </a:rPr>
              <a:t>valueCounts</a:t>
            </a:r>
            <a:r>
              <a:rPr lang="en-US" altLang="zh-CN" b="1" dirty="0">
                <a:solidFill>
                  <a:srgbClr val="666666"/>
                </a:solidFill>
                <a:latin typeface="Consolas"/>
              </a:rPr>
              <a:t>(0)._2</a:t>
            </a:r>
          </a:p>
          <a:p>
            <a:r>
              <a:rPr lang="en-US" altLang="zh-CN" b="1" dirty="0" err="1">
                <a:solidFill>
                  <a:srgbClr val="008000"/>
                </a:solidFill>
                <a:latin typeface="Consolas"/>
              </a:rPr>
              <a:t>var</a:t>
            </a:r>
            <a:r>
              <a:rPr lang="en-US" altLang="zh-CN" b="1" dirty="0">
                <a:solidFill>
                  <a:srgbClr val="008000"/>
                </a:solidFill>
                <a:latin typeface="Consolas"/>
              </a:rPr>
              <a:t> </a:t>
            </a:r>
            <a:r>
              <a:rPr lang="en-US" altLang="zh-CN" b="1" dirty="0" err="1">
                <a:solidFill>
                  <a:srgbClr val="008000"/>
                </a:solidFill>
                <a:latin typeface="Consolas"/>
              </a:rPr>
              <a:t>targetCount</a:t>
            </a:r>
            <a:r>
              <a:rPr lang="en-US" altLang="zh-CN" b="1" dirty="0">
                <a:solidFill>
                  <a:srgbClr val="008000"/>
                </a:solidFill>
                <a:latin typeface="Consolas"/>
              </a:rPr>
              <a:t> = stride</a:t>
            </a:r>
          </a:p>
          <a:p>
            <a:r>
              <a:rPr lang="en-US" altLang="zh-CN" b="1" dirty="0">
                <a:solidFill>
                  <a:srgbClr val="008000"/>
                </a:solidFill>
                <a:latin typeface="Consolas"/>
              </a:rPr>
              <a:t>while </a:t>
            </a:r>
            <a:r>
              <a:rPr lang="en-US" altLang="zh-CN" b="1" dirty="0">
                <a:solidFill>
                  <a:srgbClr val="666666"/>
                </a:solidFill>
                <a:latin typeface="Consolas"/>
              </a:rPr>
              <a:t>(index &lt; </a:t>
            </a:r>
            <a:r>
              <a:rPr lang="en-US" altLang="zh-CN" b="1" dirty="0" err="1">
                <a:solidFill>
                  <a:srgbClr val="666666"/>
                </a:solidFill>
                <a:latin typeface="Consolas"/>
              </a:rPr>
              <a:t>valueCounts.length</a:t>
            </a:r>
            <a:r>
              <a:rPr lang="en-US" altLang="zh-CN" b="1" dirty="0">
                <a:solidFill>
                  <a:srgbClr val="666666"/>
                </a:solidFill>
                <a:latin typeface="Consolas"/>
              </a:rPr>
              <a:t>) {</a:t>
            </a:r>
          </a:p>
          <a:p>
            <a:r>
              <a:rPr lang="en-US" altLang="zh-CN" dirty="0">
                <a:latin typeface="Consolas"/>
              </a:rPr>
              <a:t>  </a:t>
            </a:r>
            <a:r>
              <a:rPr lang="en-US" altLang="zh-CN" b="1" dirty="0" err="1">
                <a:solidFill>
                  <a:srgbClr val="008000"/>
                </a:solidFill>
                <a:latin typeface="Consolas"/>
              </a:rPr>
              <a:t>val</a:t>
            </a:r>
            <a:r>
              <a:rPr lang="en-US" altLang="zh-CN" b="1" dirty="0">
                <a:solidFill>
                  <a:srgbClr val="008000"/>
                </a:solidFill>
                <a:latin typeface="Consolas"/>
              </a:rPr>
              <a:t> </a:t>
            </a:r>
            <a:r>
              <a:rPr lang="en-US" altLang="zh-CN" b="1" dirty="0" err="1">
                <a:solidFill>
                  <a:srgbClr val="008000"/>
                </a:solidFill>
                <a:latin typeface="Consolas"/>
              </a:rPr>
              <a:t>previousCount</a:t>
            </a:r>
            <a:r>
              <a:rPr lang="en-US" altLang="zh-CN" b="1" dirty="0">
                <a:solidFill>
                  <a:srgbClr val="008000"/>
                </a:solidFill>
                <a:latin typeface="Consolas"/>
              </a:rPr>
              <a:t> = </a:t>
            </a:r>
            <a:r>
              <a:rPr lang="en-US" altLang="zh-CN" b="1" dirty="0" err="1">
                <a:solidFill>
                  <a:srgbClr val="008000"/>
                </a:solidFill>
                <a:latin typeface="Consolas"/>
              </a:rPr>
              <a:t>currentCount</a:t>
            </a:r>
            <a:endParaRPr lang="en-US" altLang="zh-CN" b="1" dirty="0">
              <a:solidFill>
                <a:srgbClr val="008000"/>
              </a:solidFill>
              <a:latin typeface="Consolas"/>
            </a:endParaRPr>
          </a:p>
          <a:p>
            <a:r>
              <a:rPr lang="en-US" altLang="zh-CN" dirty="0">
                <a:latin typeface="Consolas"/>
              </a:rPr>
              <a:t>  </a:t>
            </a:r>
            <a:r>
              <a:rPr lang="en-US" altLang="zh-CN" dirty="0" err="1">
                <a:latin typeface="Consolas"/>
              </a:rPr>
              <a:t>currentCount</a:t>
            </a:r>
            <a:r>
              <a:rPr lang="en-US" altLang="zh-CN" dirty="0">
                <a:latin typeface="Consolas"/>
              </a:rPr>
              <a:t> </a:t>
            </a:r>
            <a:r>
              <a:rPr lang="en-US" altLang="zh-CN" dirty="0">
                <a:solidFill>
                  <a:srgbClr val="666666"/>
                </a:solidFill>
                <a:latin typeface="Consolas"/>
              </a:rPr>
              <a:t>+= </a:t>
            </a:r>
            <a:r>
              <a:rPr lang="en-US" altLang="zh-CN" dirty="0" err="1">
                <a:solidFill>
                  <a:srgbClr val="666666"/>
                </a:solidFill>
                <a:latin typeface="Consolas"/>
              </a:rPr>
              <a:t>valueCounts</a:t>
            </a:r>
            <a:r>
              <a:rPr lang="en-US" altLang="zh-CN" dirty="0">
                <a:solidFill>
                  <a:srgbClr val="666666"/>
                </a:solidFill>
                <a:latin typeface="Consolas"/>
              </a:rPr>
              <a:t>(index)._2</a:t>
            </a:r>
          </a:p>
          <a:p>
            <a:r>
              <a:rPr lang="en-US" altLang="zh-CN" dirty="0">
                <a:latin typeface="Consolas"/>
              </a:rPr>
              <a:t>  </a:t>
            </a:r>
            <a:r>
              <a:rPr lang="en-US" altLang="zh-CN" b="1" dirty="0" err="1">
                <a:solidFill>
                  <a:srgbClr val="008000"/>
                </a:solidFill>
                <a:latin typeface="Consolas"/>
              </a:rPr>
              <a:t>val</a:t>
            </a:r>
            <a:r>
              <a:rPr lang="en-US" altLang="zh-CN" b="1" dirty="0">
                <a:solidFill>
                  <a:srgbClr val="008000"/>
                </a:solidFill>
                <a:latin typeface="Consolas"/>
              </a:rPr>
              <a:t> </a:t>
            </a:r>
            <a:r>
              <a:rPr lang="en-US" altLang="zh-CN" b="1" dirty="0" err="1">
                <a:solidFill>
                  <a:srgbClr val="008000"/>
                </a:solidFill>
                <a:latin typeface="Consolas"/>
              </a:rPr>
              <a:t>previousGap</a:t>
            </a:r>
            <a:r>
              <a:rPr lang="en-US" altLang="zh-CN" b="1" dirty="0">
                <a:solidFill>
                  <a:srgbClr val="008000"/>
                </a:solidFill>
                <a:latin typeface="Consolas"/>
              </a:rPr>
              <a:t> = </a:t>
            </a:r>
            <a:r>
              <a:rPr lang="en-US" altLang="zh-CN" b="1" dirty="0" err="1">
                <a:solidFill>
                  <a:srgbClr val="008000"/>
                </a:solidFill>
                <a:latin typeface="Consolas"/>
              </a:rPr>
              <a:t>math</a:t>
            </a:r>
            <a:r>
              <a:rPr lang="en-US" altLang="zh-CN" b="1" dirty="0" err="1">
                <a:solidFill>
                  <a:srgbClr val="666666"/>
                </a:solidFill>
                <a:latin typeface="Consolas"/>
              </a:rPr>
              <a:t>.abs</a:t>
            </a:r>
            <a:r>
              <a:rPr lang="en-US" altLang="zh-CN" b="1" dirty="0">
                <a:solidFill>
                  <a:srgbClr val="666666"/>
                </a:solidFill>
                <a:latin typeface="Consolas"/>
              </a:rPr>
              <a:t>(</a:t>
            </a:r>
            <a:r>
              <a:rPr lang="en-US" altLang="zh-CN" b="1" dirty="0" err="1">
                <a:solidFill>
                  <a:srgbClr val="666666"/>
                </a:solidFill>
                <a:latin typeface="Consolas"/>
              </a:rPr>
              <a:t>previousCount</a:t>
            </a:r>
            <a:r>
              <a:rPr lang="en-US" altLang="zh-CN" b="1" dirty="0">
                <a:solidFill>
                  <a:srgbClr val="666666"/>
                </a:solidFill>
                <a:latin typeface="Consolas"/>
              </a:rPr>
              <a:t> - </a:t>
            </a:r>
            <a:r>
              <a:rPr lang="en-US" altLang="zh-CN" b="1" dirty="0" err="1">
                <a:solidFill>
                  <a:srgbClr val="666666"/>
                </a:solidFill>
                <a:latin typeface="Consolas"/>
              </a:rPr>
              <a:t>targetCount</a:t>
            </a:r>
            <a:r>
              <a:rPr lang="en-US" altLang="zh-CN" b="1" dirty="0">
                <a:solidFill>
                  <a:srgbClr val="666666"/>
                </a:solidFill>
                <a:latin typeface="Consolas"/>
              </a:rPr>
              <a:t>)</a:t>
            </a:r>
          </a:p>
          <a:p>
            <a:r>
              <a:rPr lang="en-US" altLang="zh-CN" dirty="0">
                <a:latin typeface="Consolas"/>
              </a:rPr>
              <a:t>  </a:t>
            </a:r>
            <a:r>
              <a:rPr lang="en-US" altLang="zh-CN" b="1" dirty="0" err="1">
                <a:solidFill>
                  <a:srgbClr val="008000"/>
                </a:solidFill>
                <a:latin typeface="Consolas"/>
              </a:rPr>
              <a:t>val</a:t>
            </a:r>
            <a:r>
              <a:rPr lang="en-US" altLang="zh-CN" b="1" dirty="0">
                <a:solidFill>
                  <a:srgbClr val="008000"/>
                </a:solidFill>
                <a:latin typeface="Consolas"/>
              </a:rPr>
              <a:t> </a:t>
            </a:r>
            <a:r>
              <a:rPr lang="en-US" altLang="zh-CN" b="1" dirty="0" err="1">
                <a:solidFill>
                  <a:srgbClr val="008000"/>
                </a:solidFill>
                <a:latin typeface="Consolas"/>
              </a:rPr>
              <a:t>currentGap</a:t>
            </a:r>
            <a:r>
              <a:rPr lang="en-US" altLang="zh-CN" b="1" dirty="0">
                <a:solidFill>
                  <a:srgbClr val="008000"/>
                </a:solidFill>
                <a:latin typeface="Consolas"/>
              </a:rPr>
              <a:t> = </a:t>
            </a:r>
            <a:r>
              <a:rPr lang="en-US" altLang="zh-CN" b="1" dirty="0" err="1">
                <a:solidFill>
                  <a:srgbClr val="008000"/>
                </a:solidFill>
                <a:latin typeface="Consolas"/>
              </a:rPr>
              <a:t>math</a:t>
            </a:r>
            <a:r>
              <a:rPr lang="en-US" altLang="zh-CN" b="1" dirty="0" err="1">
                <a:solidFill>
                  <a:srgbClr val="666666"/>
                </a:solidFill>
                <a:latin typeface="Consolas"/>
              </a:rPr>
              <a:t>.abs</a:t>
            </a:r>
            <a:r>
              <a:rPr lang="en-US" altLang="zh-CN" b="1" dirty="0">
                <a:solidFill>
                  <a:srgbClr val="666666"/>
                </a:solidFill>
                <a:latin typeface="Consolas"/>
              </a:rPr>
              <a:t>(</a:t>
            </a:r>
            <a:r>
              <a:rPr lang="en-US" altLang="zh-CN" b="1" dirty="0" err="1">
                <a:solidFill>
                  <a:srgbClr val="666666"/>
                </a:solidFill>
                <a:latin typeface="Consolas"/>
              </a:rPr>
              <a:t>currentCount</a:t>
            </a:r>
            <a:r>
              <a:rPr lang="en-US" altLang="zh-CN" b="1" dirty="0">
                <a:solidFill>
                  <a:srgbClr val="666666"/>
                </a:solidFill>
                <a:latin typeface="Consolas"/>
              </a:rPr>
              <a:t> - </a:t>
            </a:r>
            <a:r>
              <a:rPr lang="en-US" altLang="zh-CN" b="1" dirty="0" err="1">
                <a:solidFill>
                  <a:srgbClr val="666666"/>
                </a:solidFill>
                <a:latin typeface="Consolas"/>
              </a:rPr>
              <a:t>targetCount</a:t>
            </a:r>
            <a:r>
              <a:rPr lang="en-US" altLang="zh-CN" b="1" dirty="0">
                <a:solidFill>
                  <a:srgbClr val="666666"/>
                </a:solidFill>
                <a:latin typeface="Consolas"/>
              </a:rPr>
              <a:t>)</a:t>
            </a:r>
          </a:p>
          <a:p>
            <a:r>
              <a:rPr lang="en-US" altLang="zh-CN" dirty="0">
                <a:latin typeface="Consolas"/>
              </a:rPr>
              <a:t>  </a:t>
            </a:r>
            <a:r>
              <a:rPr lang="en-US" altLang="zh-CN" b="1" dirty="0">
                <a:solidFill>
                  <a:srgbClr val="008000"/>
                </a:solidFill>
                <a:latin typeface="Consolas"/>
              </a:rPr>
              <a:t>if </a:t>
            </a:r>
            <a:r>
              <a:rPr lang="en-US" altLang="zh-CN" b="1" dirty="0">
                <a:solidFill>
                  <a:srgbClr val="666666"/>
                </a:solidFill>
                <a:latin typeface="Consolas"/>
              </a:rPr>
              <a:t>(</a:t>
            </a:r>
            <a:r>
              <a:rPr lang="en-US" altLang="zh-CN" b="1" dirty="0" err="1">
                <a:solidFill>
                  <a:srgbClr val="666666"/>
                </a:solidFill>
                <a:latin typeface="Consolas"/>
              </a:rPr>
              <a:t>previousGap</a:t>
            </a:r>
            <a:r>
              <a:rPr lang="en-US" altLang="zh-CN" b="1" dirty="0">
                <a:solidFill>
                  <a:srgbClr val="666666"/>
                </a:solidFill>
                <a:latin typeface="Consolas"/>
              </a:rPr>
              <a:t> &lt; </a:t>
            </a:r>
            <a:r>
              <a:rPr lang="en-US" altLang="zh-CN" b="1" dirty="0" err="1">
                <a:solidFill>
                  <a:srgbClr val="666666"/>
                </a:solidFill>
                <a:latin typeface="Consolas"/>
              </a:rPr>
              <a:t>currentGap</a:t>
            </a:r>
            <a:r>
              <a:rPr lang="en-US" altLang="zh-CN" b="1" dirty="0">
                <a:solidFill>
                  <a:srgbClr val="666666"/>
                </a:solidFill>
                <a:latin typeface="Consolas"/>
              </a:rPr>
              <a:t>) {</a:t>
            </a:r>
          </a:p>
          <a:p>
            <a:r>
              <a:rPr lang="en-US" altLang="zh-CN" dirty="0">
                <a:latin typeface="Consolas"/>
              </a:rPr>
              <a:t>    </a:t>
            </a:r>
            <a:r>
              <a:rPr lang="en-US" altLang="zh-CN" dirty="0" err="1">
                <a:latin typeface="Consolas"/>
              </a:rPr>
              <a:t>splits</a:t>
            </a:r>
            <a:r>
              <a:rPr lang="en-US" altLang="zh-CN" dirty="0" err="1">
                <a:solidFill>
                  <a:srgbClr val="666666"/>
                </a:solidFill>
                <a:latin typeface="Consolas"/>
              </a:rPr>
              <a:t>.append</a:t>
            </a:r>
            <a:r>
              <a:rPr lang="en-US" altLang="zh-CN" dirty="0">
                <a:solidFill>
                  <a:srgbClr val="666666"/>
                </a:solidFill>
                <a:latin typeface="Consolas"/>
              </a:rPr>
              <a:t>(</a:t>
            </a:r>
            <a:r>
              <a:rPr lang="en-US" altLang="zh-CN" dirty="0" err="1">
                <a:solidFill>
                  <a:srgbClr val="666666"/>
                </a:solidFill>
                <a:latin typeface="Consolas"/>
              </a:rPr>
              <a:t>valueCounts</a:t>
            </a:r>
            <a:r>
              <a:rPr lang="en-US" altLang="zh-CN" dirty="0">
                <a:solidFill>
                  <a:srgbClr val="666666"/>
                </a:solidFill>
                <a:latin typeface="Consolas"/>
              </a:rPr>
              <a:t>(index - 1)._1)</a:t>
            </a:r>
          </a:p>
          <a:p>
            <a:r>
              <a:rPr lang="en-US" altLang="zh-CN" dirty="0">
                <a:latin typeface="Consolas"/>
              </a:rPr>
              <a:t>    </a:t>
            </a:r>
            <a:r>
              <a:rPr lang="en-US" altLang="zh-CN" dirty="0" err="1">
                <a:latin typeface="Consolas"/>
              </a:rPr>
              <a:t>targetCount</a:t>
            </a:r>
            <a:r>
              <a:rPr lang="en-US" altLang="zh-CN" dirty="0">
                <a:latin typeface="Consolas"/>
              </a:rPr>
              <a:t> </a:t>
            </a:r>
            <a:r>
              <a:rPr lang="en-US" altLang="zh-CN" dirty="0">
                <a:solidFill>
                  <a:srgbClr val="666666"/>
                </a:solidFill>
                <a:latin typeface="Consolas"/>
              </a:rPr>
              <a:t>+= stride</a:t>
            </a:r>
          </a:p>
          <a:p>
            <a:r>
              <a:rPr lang="zh-CN" altLang="en-US" dirty="0">
                <a:latin typeface="Consolas"/>
              </a:rPr>
              <a:t>  </a:t>
            </a:r>
            <a:r>
              <a:rPr lang="en-US" altLang="zh-CN" dirty="0">
                <a:solidFill>
                  <a:srgbClr val="666666"/>
                </a:solidFill>
                <a:latin typeface="Consolas"/>
              </a:rPr>
              <a:t>}</a:t>
            </a:r>
          </a:p>
          <a:p>
            <a:r>
              <a:rPr lang="en-US" altLang="zh-CN" dirty="0">
                <a:latin typeface="Consolas"/>
              </a:rPr>
              <a:t>  index </a:t>
            </a:r>
            <a:r>
              <a:rPr lang="en-US" altLang="zh-CN" dirty="0">
                <a:solidFill>
                  <a:srgbClr val="666666"/>
                </a:solidFill>
                <a:latin typeface="Consolas"/>
              </a:rPr>
              <a:t>+= 1</a:t>
            </a:r>
          </a:p>
          <a:p>
            <a:r>
              <a:rPr lang="en-US" altLang="zh-CN" dirty="0">
                <a:solidFill>
                  <a:srgbClr val="666666"/>
                </a:solidFill>
                <a:latin typeface="Consolas"/>
              </a:rPr>
              <a:t>}</a:t>
            </a:r>
          </a:p>
        </p:txBody>
      </p:sp>
      <p:sp>
        <p:nvSpPr>
          <p:cNvPr id="9" name="TextBox 8"/>
          <p:cNvSpPr txBox="1"/>
          <p:nvPr/>
        </p:nvSpPr>
        <p:spPr>
          <a:xfrm>
            <a:off x="552011" y="6052646"/>
            <a:ext cx="8352928" cy="584775"/>
          </a:xfrm>
          <a:prstGeom prst="rect">
            <a:avLst/>
          </a:prstGeom>
          <a:noFill/>
        </p:spPr>
        <p:txBody>
          <a:bodyPr wrap="square" rtlCol="0">
            <a:spAutoFit/>
          </a:bodyP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5" name="十二边形 4"/>
          <p:cNvSpPr/>
          <p:nvPr/>
        </p:nvSpPr>
        <p:spPr>
          <a:xfrm>
            <a:off x="1187624" y="620688"/>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1</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15124015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125760"/>
            <a:ext cx="8435280" cy="1143000"/>
          </a:xfrm>
        </p:spPr>
        <p:txBody>
          <a:bodyPr>
            <a:normAutofit/>
          </a:bodyPr>
          <a:lstStyle/>
          <a:p>
            <a:r>
              <a:rPr lang="zh-CN" altLang="en-US" sz="3600" dirty="0" smtClean="0">
                <a:latin typeface="微软雅黑" panose="020B0503020204020204" pitchFamily="34" charset="-122"/>
                <a:ea typeface="微软雅黑" panose="020B0503020204020204" pitchFamily="34" charset="-122"/>
              </a:rPr>
              <a:t>样本分桶：一次</a:t>
            </a:r>
            <a:r>
              <a:rPr lang="en-US" altLang="zh-CN" sz="3600" dirty="0" smtClean="0">
                <a:latin typeface="微软雅黑" panose="020B0503020204020204" pitchFamily="34" charset="-122"/>
                <a:ea typeface="微软雅黑" panose="020B0503020204020204" pitchFamily="34" charset="-122"/>
              </a:rPr>
              <a:t>FindBinsForLevel</a:t>
            </a:r>
            <a:endParaRPr lang="zh-CN" altLang="en-US" sz="36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lnSpcReduction="10000"/>
          </a:bodyPr>
          <a:lstStyle/>
          <a:p>
            <a:r>
              <a:rPr lang="en-US" altLang="zh-CN" dirty="0" smtClean="0">
                <a:latin typeface="微软雅黑" panose="020B0503020204020204" pitchFamily="34" charset="-122"/>
                <a:ea typeface="微软雅黑" panose="020B0503020204020204" pitchFamily="34" charset="-122"/>
              </a:rPr>
              <a:t>SPARK-3022 &amp; PR-1941</a:t>
            </a: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FindBinsForLevel</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样本到</a:t>
            </a:r>
            <a:r>
              <a:rPr lang="en-US" altLang="zh-CN" dirty="0" smtClean="0">
                <a:latin typeface="微软雅黑" panose="020B0503020204020204" pitchFamily="34" charset="-122"/>
                <a:ea typeface="微软雅黑" panose="020B0503020204020204" pitchFamily="34" charset="-122"/>
              </a:rPr>
              <a:t>bin</a:t>
            </a:r>
            <a:r>
              <a:rPr lang="zh-CN" altLang="en-US" dirty="0" smtClean="0">
                <a:latin typeface="微软雅黑" panose="020B0503020204020204" pitchFamily="34" charset="-122"/>
                <a:ea typeface="微软雅黑" panose="020B0503020204020204" pitchFamily="34" charset="-122"/>
              </a:rPr>
              <a:t>的映射</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确定分隔之后，映射已经确定</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在开始时计算一次</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和社区工作重合（</a:t>
            </a:r>
            <a:r>
              <a:rPr lang="en-US" altLang="zh-CN" dirty="0" smtClean="0">
                <a:latin typeface="微软雅黑" panose="020B0503020204020204" pitchFamily="34" charset="-122"/>
                <a:ea typeface="微软雅黑" panose="020B0503020204020204" pitchFamily="34" charset="-122"/>
              </a:rPr>
              <a:t>PR-1950</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2051720" y="4149080"/>
            <a:ext cx="5760640" cy="584775"/>
          </a:xfrm>
          <a:prstGeom prst="rect">
            <a:avLst/>
          </a:prstGeom>
        </p:spPr>
        <p:txBody>
          <a:bodyPr wrap="square">
            <a:spAutoFit/>
          </a:bodyPr>
          <a:lstStyle/>
          <a:p>
            <a:r>
              <a:rPr lang="en-US" altLang="zh-CN" sz="1600" b="1" dirty="0" err="1">
                <a:solidFill>
                  <a:srgbClr val="008000"/>
                </a:solidFill>
                <a:latin typeface="Consolas"/>
              </a:rPr>
              <a:t>val</a:t>
            </a:r>
            <a:r>
              <a:rPr lang="en-US" altLang="zh-CN" sz="1600" b="1" dirty="0">
                <a:solidFill>
                  <a:srgbClr val="008000"/>
                </a:solidFill>
                <a:latin typeface="Consolas"/>
              </a:rPr>
              <a:t> </a:t>
            </a:r>
            <a:r>
              <a:rPr lang="en-US" altLang="zh-CN" sz="1600" b="1" dirty="0" err="1">
                <a:solidFill>
                  <a:srgbClr val="008000"/>
                </a:solidFill>
                <a:latin typeface="Consolas"/>
              </a:rPr>
              <a:t>treeInput</a:t>
            </a:r>
            <a:r>
              <a:rPr lang="en-US" altLang="zh-CN" sz="1600" b="1" dirty="0">
                <a:solidFill>
                  <a:srgbClr val="008000"/>
                </a:solidFill>
                <a:latin typeface="Consolas"/>
              </a:rPr>
              <a:t> = </a:t>
            </a:r>
            <a:r>
              <a:rPr lang="en-US" altLang="zh-CN" sz="1600" b="1" dirty="0" err="1">
                <a:solidFill>
                  <a:srgbClr val="0000FF"/>
                </a:solidFill>
                <a:latin typeface="Consolas"/>
              </a:rPr>
              <a:t>TreePoint</a:t>
            </a:r>
            <a:r>
              <a:rPr lang="en-US" altLang="zh-CN" sz="1600" b="1" dirty="0" err="1">
                <a:solidFill>
                  <a:srgbClr val="666666"/>
                </a:solidFill>
                <a:latin typeface="Consolas"/>
              </a:rPr>
              <a:t>.convertToTreeRDD</a:t>
            </a:r>
            <a:r>
              <a:rPr lang="en-US" altLang="zh-CN" sz="1600" b="1" dirty="0" smtClean="0">
                <a:solidFill>
                  <a:srgbClr val="666666"/>
                </a:solidFill>
                <a:latin typeface="Consolas"/>
              </a:rPr>
              <a:t>(</a:t>
            </a:r>
          </a:p>
          <a:p>
            <a:r>
              <a:rPr lang="en-US" altLang="zh-CN" sz="1600" b="1" dirty="0">
                <a:solidFill>
                  <a:srgbClr val="666666"/>
                </a:solidFill>
                <a:latin typeface="Consolas"/>
              </a:rPr>
              <a:t> </a:t>
            </a:r>
            <a:r>
              <a:rPr lang="en-US" altLang="zh-CN" sz="1600" b="1" dirty="0" smtClean="0">
                <a:solidFill>
                  <a:srgbClr val="666666"/>
                </a:solidFill>
                <a:latin typeface="Consolas"/>
              </a:rPr>
              <a:t>   </a:t>
            </a:r>
            <a:r>
              <a:rPr lang="en-US" altLang="zh-CN" sz="1600" b="1" dirty="0" err="1" smtClean="0">
                <a:solidFill>
                  <a:schemeClr val="tx2">
                    <a:lumMod val="60000"/>
                    <a:lumOff val="40000"/>
                  </a:schemeClr>
                </a:solidFill>
                <a:latin typeface="Consolas"/>
              </a:rPr>
              <a:t>retaggedInput</a:t>
            </a:r>
            <a:r>
              <a:rPr lang="en-US" altLang="zh-CN" sz="1600" b="1" dirty="0">
                <a:solidFill>
                  <a:srgbClr val="666666"/>
                </a:solidFill>
                <a:latin typeface="Consolas"/>
              </a:rPr>
              <a:t>, </a:t>
            </a:r>
            <a:r>
              <a:rPr lang="en-US" altLang="zh-CN" sz="1600" b="1" dirty="0">
                <a:solidFill>
                  <a:schemeClr val="tx2">
                    <a:lumMod val="60000"/>
                    <a:lumOff val="40000"/>
                  </a:schemeClr>
                </a:solidFill>
                <a:latin typeface="Consolas"/>
              </a:rPr>
              <a:t>bins</a:t>
            </a:r>
            <a:r>
              <a:rPr lang="en-US" altLang="zh-CN" sz="1600" b="1" dirty="0">
                <a:solidFill>
                  <a:srgbClr val="666666"/>
                </a:solidFill>
                <a:latin typeface="Consolas"/>
              </a:rPr>
              <a:t>, </a:t>
            </a:r>
            <a:r>
              <a:rPr lang="en-US" altLang="zh-CN" sz="1600" b="1" dirty="0">
                <a:solidFill>
                  <a:schemeClr val="tx2">
                    <a:lumMod val="60000"/>
                    <a:lumOff val="40000"/>
                  </a:schemeClr>
                </a:solidFill>
                <a:latin typeface="Consolas"/>
              </a:rPr>
              <a:t>metadata</a:t>
            </a:r>
            <a:r>
              <a:rPr lang="en-US" altLang="zh-CN" sz="1600" b="1" dirty="0">
                <a:solidFill>
                  <a:srgbClr val="666666"/>
                </a:solidFill>
                <a:latin typeface="Consolas"/>
              </a:rPr>
              <a:t>)</a:t>
            </a:r>
          </a:p>
        </p:txBody>
      </p:sp>
      <p:sp>
        <p:nvSpPr>
          <p:cNvPr id="6" name="十二边形 5"/>
          <p:cNvSpPr/>
          <p:nvPr/>
        </p:nvSpPr>
        <p:spPr>
          <a:xfrm>
            <a:off x="1115616" y="47667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smtClean="0">
                <a:latin typeface="黑体"/>
                <a:ea typeface="黑体"/>
                <a:cs typeface="黑体"/>
              </a:rPr>
              <a:t>2</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224397348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203848" y="1556792"/>
            <a:ext cx="3888432" cy="4359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决策树在</a:t>
            </a:r>
            <a:r>
              <a:rPr lang="en-US" altLang="zh-CN" dirty="0" smtClean="0">
                <a:latin typeface="微软雅黑" panose="020B0503020204020204" pitchFamily="34" charset="-122"/>
                <a:ea typeface="微软雅黑" panose="020B0503020204020204" pitchFamily="34" charset="-122"/>
              </a:rPr>
              <a:t>Spark</a:t>
            </a:r>
            <a:r>
              <a:rPr lang="zh-CN" altLang="en-US" dirty="0" smtClean="0">
                <a:latin typeface="微软雅黑" panose="020B0503020204020204" pitchFamily="34" charset="-122"/>
                <a:ea typeface="微软雅黑" panose="020B0503020204020204" pitchFamily="34" charset="-122"/>
              </a:rPr>
              <a:t>的实现</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115616" y="1844824"/>
            <a:ext cx="1526871"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dirty="0" smtClean="0">
                <a:latin typeface="微软雅黑" panose="020B0503020204020204" pitchFamily="34" charset="-122"/>
                <a:ea typeface="微软雅黑" panose="020B0503020204020204" pitchFamily="34" charset="-122"/>
              </a:rPr>
              <a:t>划分特征</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3419873" y="1844824"/>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r>
              <a:rPr lang="zh-CN" altLang="en-US" sz="1400" dirty="0" smtClean="0">
                <a:latin typeface="微软雅黑" panose="020B0503020204020204" pitchFamily="34" charset="-122"/>
                <a:ea typeface="微软雅黑" panose="020B0503020204020204" pitchFamily="34" charset="-122"/>
              </a:rPr>
              <a:t>       每一个样本应该被分到哪个桶</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3419872" y="293503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latin typeface="微软雅黑" panose="020B0503020204020204" pitchFamily="34" charset="-122"/>
                <a:ea typeface="微软雅黑" panose="020B0503020204020204" pitchFamily="34" charset="-122"/>
              </a:rPr>
              <a:t>聚合每一个桶的统计信息</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a:xfrm>
            <a:off x="3419872" y="401515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latin typeface="微软雅黑" panose="020B0503020204020204" pitchFamily="34" charset="-122"/>
                <a:ea typeface="微软雅黑" panose="020B0503020204020204" pitchFamily="34" charset="-122"/>
              </a:rPr>
              <a:t>计算每次分割的信息增量</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3419872" y="509527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    找到该层</a:t>
            </a:r>
            <a:r>
              <a:rPr lang="zh-CN" altLang="en-US" sz="1400" b="1" dirty="0" smtClean="0">
                <a:solidFill>
                  <a:schemeClr val="bg1"/>
                </a:solidFill>
                <a:latin typeface="微软雅黑" panose="020B0503020204020204" pitchFamily="34" charset="-122"/>
                <a:ea typeface="微软雅黑" panose="020B0503020204020204" pitchFamily="34" charset="-122"/>
              </a:rPr>
              <a:t>所有节点</a:t>
            </a:r>
            <a:r>
              <a:rPr lang="zh-CN" altLang="en-US" sz="1400" dirty="0" smtClean="0">
                <a:solidFill>
                  <a:schemeClr val="bg1"/>
                </a:solidFill>
                <a:latin typeface="微软雅黑" panose="020B0503020204020204" pitchFamily="34" charset="-122"/>
                <a:ea typeface="微软雅黑" panose="020B0503020204020204" pitchFamily="34" charset="-122"/>
              </a:rPr>
              <a:t>的最好分割</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1" name="右箭头 10"/>
          <p:cNvSpPr/>
          <p:nvPr/>
        </p:nvSpPr>
        <p:spPr>
          <a:xfrm>
            <a:off x="2699792" y="1988840"/>
            <a:ext cx="39969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3" name="下箭头 12"/>
          <p:cNvSpPr/>
          <p:nvPr/>
        </p:nvSpPr>
        <p:spPr>
          <a:xfrm>
            <a:off x="4868553" y="2564904"/>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7" name="下箭头 16"/>
          <p:cNvSpPr/>
          <p:nvPr/>
        </p:nvSpPr>
        <p:spPr>
          <a:xfrm>
            <a:off x="4860032" y="3645024"/>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8" name="下箭头 17"/>
          <p:cNvSpPr/>
          <p:nvPr/>
        </p:nvSpPr>
        <p:spPr>
          <a:xfrm>
            <a:off x="4860032" y="4777513"/>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9" name="TextBox 18"/>
          <p:cNvSpPr txBox="1"/>
          <p:nvPr/>
        </p:nvSpPr>
        <p:spPr>
          <a:xfrm>
            <a:off x="3604522" y="6319414"/>
            <a:ext cx="2477677" cy="369332"/>
          </a:xfrm>
          <a:prstGeom prst="rect">
            <a:avLst/>
          </a:prstGeom>
          <a:noFill/>
        </p:spPr>
        <p:txBody>
          <a:bodyPr wrap="square" rtlCol="0">
            <a:spAutoFit/>
          </a:bodyPr>
          <a:lstStyle/>
          <a:p>
            <a:pPr algn="ctr"/>
            <a:r>
              <a:rPr lang="zh-CN" altLang="en-US" dirty="0">
                <a:solidFill>
                  <a:schemeClr val="lt1"/>
                </a:solidFill>
                <a:latin typeface="微软雅黑" panose="020B0503020204020204" pitchFamily="34" charset="-122"/>
                <a:ea typeface="微软雅黑" panose="020B0503020204020204" pitchFamily="34" charset="-122"/>
              </a:rPr>
              <a:t>逐层训练</a:t>
            </a:r>
          </a:p>
        </p:txBody>
      </p:sp>
      <p:sp>
        <p:nvSpPr>
          <p:cNvPr id="45" name="圆角右箭头 44"/>
          <p:cNvSpPr/>
          <p:nvPr/>
        </p:nvSpPr>
        <p:spPr>
          <a:xfrm flipH="1">
            <a:off x="7164288" y="1916007"/>
            <a:ext cx="576064" cy="2881145"/>
          </a:xfrm>
          <a:prstGeom prst="bentArrow">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7812361" y="2204864"/>
            <a:ext cx="1440160" cy="307777"/>
          </a:xfrm>
          <a:prstGeom prst="rect">
            <a:avLst/>
          </a:prstGeom>
          <a:noFill/>
        </p:spPr>
        <p:txBody>
          <a:bodyPr wrap="square" rtlCol="0">
            <a:spAutoFit/>
          </a:bodyPr>
          <a:lstStyle/>
          <a:p>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继续下一层</a:t>
            </a: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7380312" y="4899974"/>
            <a:ext cx="1224136" cy="401234"/>
          </a:xfrm>
          <a:prstGeom prst="rect">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终止？</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0" name="圆角右箭头 49"/>
          <p:cNvSpPr/>
          <p:nvPr/>
        </p:nvSpPr>
        <p:spPr>
          <a:xfrm rot="10800000" flipH="1">
            <a:off x="7668344" y="5445223"/>
            <a:ext cx="576064" cy="1096105"/>
          </a:xfrm>
          <a:prstGeom prst="bentArrow">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8229975" y="6237312"/>
            <a:ext cx="1166561" cy="338554"/>
          </a:xfrm>
          <a:prstGeom prst="rect">
            <a:avLst/>
          </a:prstGeom>
          <a:noFill/>
        </p:spPr>
        <p:txBody>
          <a:bodyPr wrap="square" rtlCol="0">
            <a:spAutoFit/>
          </a:bodyPr>
          <a:lstStyle/>
          <a:p>
            <a:r>
              <a:rPr lang="zh-CN" altLang="en-US" sz="1600" dirty="0" smtClean="0">
                <a:solidFill>
                  <a:schemeClr val="accent6">
                    <a:lumMod val="75000"/>
                  </a:schemeClr>
                </a:solidFill>
                <a:latin typeface="微软雅黑" panose="020B0503020204020204" pitchFamily="34" charset="-122"/>
                <a:ea typeface="微软雅黑" panose="020B0503020204020204" pitchFamily="34" charset="-122"/>
              </a:rPr>
              <a:t>停止训练</a:t>
            </a:r>
            <a:endParaRPr lang="zh-CN" altLang="en-US" sz="16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7812360" y="5661248"/>
            <a:ext cx="461214"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sp>
        <p:nvSpPr>
          <p:cNvPr id="53" name="TextBox 52"/>
          <p:cNvSpPr txBox="1"/>
          <p:nvPr/>
        </p:nvSpPr>
        <p:spPr>
          <a:xfrm>
            <a:off x="7812360" y="4365104"/>
            <a:ext cx="46121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否</a:t>
            </a:r>
          </a:p>
        </p:txBody>
      </p:sp>
      <p:sp>
        <p:nvSpPr>
          <p:cNvPr id="3" name="十二边形 2"/>
          <p:cNvSpPr/>
          <p:nvPr/>
        </p:nvSpPr>
        <p:spPr>
          <a:xfrm>
            <a:off x="1259632" y="191683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1</a:t>
            </a:r>
            <a:endParaRPr kumimoji="1" lang="zh-CN" altLang="en-US" sz="1600" dirty="0">
              <a:latin typeface="黑体"/>
              <a:ea typeface="黑体"/>
              <a:cs typeface="黑体"/>
            </a:endParaRPr>
          </a:p>
        </p:txBody>
      </p:sp>
      <p:sp>
        <p:nvSpPr>
          <p:cNvPr id="26" name="十二边形 25"/>
          <p:cNvSpPr/>
          <p:nvPr/>
        </p:nvSpPr>
        <p:spPr>
          <a:xfrm>
            <a:off x="3563888" y="407707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3</a:t>
            </a:r>
            <a:endParaRPr kumimoji="1" lang="zh-CN" altLang="en-US" sz="1600" dirty="0">
              <a:latin typeface="黑体"/>
              <a:ea typeface="黑体"/>
              <a:cs typeface="黑体"/>
            </a:endParaRPr>
          </a:p>
        </p:txBody>
      </p:sp>
      <p:sp>
        <p:nvSpPr>
          <p:cNvPr id="27" name="十二边形 26"/>
          <p:cNvSpPr/>
          <p:nvPr/>
        </p:nvSpPr>
        <p:spPr>
          <a:xfrm>
            <a:off x="3563888" y="515719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4</a:t>
            </a:r>
            <a:endParaRPr kumimoji="1" lang="zh-CN" altLang="en-US" sz="1600" dirty="0">
              <a:latin typeface="黑体"/>
              <a:ea typeface="黑体"/>
              <a:cs typeface="黑体"/>
            </a:endParaRPr>
          </a:p>
        </p:txBody>
      </p:sp>
      <p:sp>
        <p:nvSpPr>
          <p:cNvPr id="28" name="十二边形 27"/>
          <p:cNvSpPr/>
          <p:nvPr/>
        </p:nvSpPr>
        <p:spPr>
          <a:xfrm>
            <a:off x="3563888" y="191683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2</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28907911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125760"/>
            <a:ext cx="8435280" cy="1143000"/>
          </a:xfrm>
        </p:spPr>
        <p:txBody>
          <a:bodyPr>
            <a:normAutofit/>
          </a:bodyPr>
          <a:lstStyle/>
          <a:p>
            <a:r>
              <a:rPr lang="zh-CN" altLang="en-US" sz="3600" dirty="0" smtClean="0">
                <a:latin typeface="微软雅黑" panose="020B0503020204020204" pitchFamily="34" charset="-122"/>
                <a:ea typeface="微软雅黑" panose="020B0503020204020204" pitchFamily="34" charset="-122"/>
              </a:rPr>
              <a:t>样本分桶：一次</a:t>
            </a:r>
            <a:r>
              <a:rPr lang="en-US" altLang="zh-CN" sz="3600" dirty="0" smtClean="0">
                <a:latin typeface="微软雅黑" panose="020B0503020204020204" pitchFamily="34" charset="-122"/>
                <a:ea typeface="微软雅黑" panose="020B0503020204020204" pitchFamily="34" charset="-122"/>
              </a:rPr>
              <a:t>FindBinsForLevel</a:t>
            </a:r>
            <a:endParaRPr lang="zh-CN" altLang="en-US" sz="36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lnSpcReduction="10000"/>
          </a:bodyPr>
          <a:lstStyle/>
          <a:p>
            <a:r>
              <a:rPr lang="en-US" altLang="zh-CN" dirty="0" smtClean="0">
                <a:latin typeface="微软雅黑" panose="020B0503020204020204" pitchFamily="34" charset="-122"/>
                <a:ea typeface="微软雅黑" panose="020B0503020204020204" pitchFamily="34" charset="-122"/>
              </a:rPr>
              <a:t>SPARK-3022 &amp; PR-1941</a:t>
            </a: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FindBinsForLevel</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样本到</a:t>
            </a:r>
            <a:r>
              <a:rPr lang="en-US" altLang="zh-CN" dirty="0" smtClean="0">
                <a:latin typeface="微软雅黑" panose="020B0503020204020204" pitchFamily="34" charset="-122"/>
                <a:ea typeface="微软雅黑" panose="020B0503020204020204" pitchFamily="34" charset="-122"/>
              </a:rPr>
              <a:t>bin</a:t>
            </a:r>
            <a:r>
              <a:rPr lang="zh-CN" altLang="en-US" dirty="0" smtClean="0">
                <a:latin typeface="微软雅黑" panose="020B0503020204020204" pitchFamily="34" charset="-122"/>
                <a:ea typeface="微软雅黑" panose="020B0503020204020204" pitchFamily="34" charset="-122"/>
              </a:rPr>
              <a:t>的映射</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确定分隔之后，映射已经确定</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在开始时计算一次</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和社区工作重合（</a:t>
            </a:r>
            <a:r>
              <a:rPr lang="en-US" altLang="zh-CN" dirty="0" smtClean="0">
                <a:latin typeface="微软雅黑" panose="020B0503020204020204" pitchFamily="34" charset="-122"/>
                <a:ea typeface="微软雅黑" panose="020B0503020204020204" pitchFamily="34" charset="-122"/>
              </a:rPr>
              <a:t>PR-1950</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2051720" y="4149080"/>
            <a:ext cx="5760640" cy="584775"/>
          </a:xfrm>
          <a:prstGeom prst="rect">
            <a:avLst/>
          </a:prstGeom>
        </p:spPr>
        <p:txBody>
          <a:bodyPr wrap="square">
            <a:spAutoFit/>
          </a:bodyPr>
          <a:lstStyle/>
          <a:p>
            <a:r>
              <a:rPr lang="en-US" altLang="zh-CN" sz="1600" b="1" dirty="0" err="1">
                <a:solidFill>
                  <a:srgbClr val="008000"/>
                </a:solidFill>
                <a:latin typeface="Consolas"/>
              </a:rPr>
              <a:t>val</a:t>
            </a:r>
            <a:r>
              <a:rPr lang="en-US" altLang="zh-CN" sz="1600" b="1" dirty="0">
                <a:solidFill>
                  <a:srgbClr val="008000"/>
                </a:solidFill>
                <a:latin typeface="Consolas"/>
              </a:rPr>
              <a:t> </a:t>
            </a:r>
            <a:r>
              <a:rPr lang="en-US" altLang="zh-CN" sz="1600" b="1" dirty="0" err="1">
                <a:solidFill>
                  <a:srgbClr val="008000"/>
                </a:solidFill>
                <a:latin typeface="Consolas"/>
              </a:rPr>
              <a:t>treeInput</a:t>
            </a:r>
            <a:r>
              <a:rPr lang="en-US" altLang="zh-CN" sz="1600" b="1" dirty="0">
                <a:solidFill>
                  <a:srgbClr val="008000"/>
                </a:solidFill>
                <a:latin typeface="Consolas"/>
              </a:rPr>
              <a:t> = </a:t>
            </a:r>
            <a:r>
              <a:rPr lang="en-US" altLang="zh-CN" sz="1600" b="1" dirty="0" err="1">
                <a:solidFill>
                  <a:srgbClr val="0000FF"/>
                </a:solidFill>
                <a:latin typeface="Consolas"/>
              </a:rPr>
              <a:t>TreePoint</a:t>
            </a:r>
            <a:r>
              <a:rPr lang="en-US" altLang="zh-CN" sz="1600" b="1" dirty="0" err="1">
                <a:solidFill>
                  <a:srgbClr val="666666"/>
                </a:solidFill>
                <a:latin typeface="Consolas"/>
              </a:rPr>
              <a:t>.convertToTreeRDD</a:t>
            </a:r>
            <a:r>
              <a:rPr lang="en-US" altLang="zh-CN" sz="1600" b="1" dirty="0" smtClean="0">
                <a:solidFill>
                  <a:srgbClr val="666666"/>
                </a:solidFill>
                <a:latin typeface="Consolas"/>
              </a:rPr>
              <a:t>(</a:t>
            </a:r>
          </a:p>
          <a:p>
            <a:r>
              <a:rPr lang="en-US" altLang="zh-CN" sz="1600" b="1" dirty="0">
                <a:solidFill>
                  <a:srgbClr val="666666"/>
                </a:solidFill>
                <a:latin typeface="Consolas"/>
              </a:rPr>
              <a:t> </a:t>
            </a:r>
            <a:r>
              <a:rPr lang="en-US" altLang="zh-CN" sz="1600" b="1" dirty="0" smtClean="0">
                <a:solidFill>
                  <a:srgbClr val="666666"/>
                </a:solidFill>
                <a:latin typeface="Consolas"/>
              </a:rPr>
              <a:t>   </a:t>
            </a:r>
            <a:r>
              <a:rPr lang="en-US" altLang="zh-CN" sz="1600" b="1" dirty="0" err="1" smtClean="0">
                <a:solidFill>
                  <a:schemeClr val="tx2">
                    <a:lumMod val="60000"/>
                    <a:lumOff val="40000"/>
                  </a:schemeClr>
                </a:solidFill>
                <a:latin typeface="Consolas"/>
              </a:rPr>
              <a:t>retaggedInput</a:t>
            </a:r>
            <a:r>
              <a:rPr lang="en-US" altLang="zh-CN" sz="1600" b="1" dirty="0">
                <a:solidFill>
                  <a:srgbClr val="666666"/>
                </a:solidFill>
                <a:latin typeface="Consolas"/>
              </a:rPr>
              <a:t>, </a:t>
            </a:r>
            <a:r>
              <a:rPr lang="en-US" altLang="zh-CN" sz="1600" b="1" dirty="0">
                <a:solidFill>
                  <a:schemeClr val="tx2">
                    <a:lumMod val="60000"/>
                    <a:lumOff val="40000"/>
                  </a:schemeClr>
                </a:solidFill>
                <a:latin typeface="Consolas"/>
              </a:rPr>
              <a:t>bins</a:t>
            </a:r>
            <a:r>
              <a:rPr lang="en-US" altLang="zh-CN" sz="1600" b="1" dirty="0">
                <a:solidFill>
                  <a:srgbClr val="666666"/>
                </a:solidFill>
                <a:latin typeface="Consolas"/>
              </a:rPr>
              <a:t>, </a:t>
            </a:r>
            <a:r>
              <a:rPr lang="en-US" altLang="zh-CN" sz="1600" b="1" dirty="0">
                <a:solidFill>
                  <a:schemeClr val="tx2">
                    <a:lumMod val="60000"/>
                    <a:lumOff val="40000"/>
                  </a:schemeClr>
                </a:solidFill>
                <a:latin typeface="Consolas"/>
              </a:rPr>
              <a:t>metadata</a:t>
            </a:r>
            <a:r>
              <a:rPr lang="en-US" altLang="zh-CN" sz="1600" b="1" dirty="0">
                <a:solidFill>
                  <a:srgbClr val="666666"/>
                </a:solidFill>
                <a:latin typeface="Consolas"/>
              </a:rPr>
              <a:t>)</a:t>
            </a:r>
          </a:p>
        </p:txBody>
      </p:sp>
      <p:sp>
        <p:nvSpPr>
          <p:cNvPr id="6" name="十二边形 5"/>
          <p:cNvSpPr/>
          <p:nvPr/>
        </p:nvSpPr>
        <p:spPr>
          <a:xfrm>
            <a:off x="1115616" y="47667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smtClean="0">
                <a:latin typeface="黑体"/>
                <a:ea typeface="黑体"/>
                <a:cs typeface="黑体"/>
              </a:rPr>
              <a:t>2</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8847962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116632"/>
            <a:ext cx="8032936" cy="1143000"/>
          </a:xfrm>
        </p:spPr>
        <p:txBody>
          <a:bodyPr>
            <a:normAutofit/>
          </a:bodyPr>
          <a:lstStyle/>
          <a:p>
            <a:r>
              <a:rPr lang="zh-CN" altLang="en-US" sz="3600" dirty="0" smtClean="0">
                <a:latin typeface="微软雅黑" panose="020B0503020204020204" pitchFamily="34" charset="-122"/>
                <a:ea typeface="微软雅黑" panose="020B0503020204020204" pitchFamily="34" charset="-122"/>
              </a:rPr>
              <a:t>信息增益：并行计算</a:t>
            </a:r>
            <a:r>
              <a:rPr lang="en-US" altLang="zh-CN" sz="3600" dirty="0" smtClean="0">
                <a:latin typeface="微软雅黑" panose="020B0503020204020204" pitchFamily="34" charset="-122"/>
                <a:ea typeface="微软雅黑" panose="020B0503020204020204" pitchFamily="34" charset="-122"/>
              </a:rPr>
              <a:t>BestSplits</a:t>
            </a:r>
            <a:endParaRPr lang="zh-CN" altLang="en-US" sz="36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r>
              <a:rPr lang="en-US" altLang="zh-CN" dirty="0" smtClean="0">
                <a:latin typeface="微软雅黑" panose="020B0503020204020204" pitchFamily="34" charset="-122"/>
                <a:ea typeface="微软雅黑" panose="020B0503020204020204" pitchFamily="34" charset="-122"/>
              </a:rPr>
              <a:t>SPARK-3366 &amp; PR-2595</a:t>
            </a: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原先实现</a:t>
            </a:r>
            <a:endParaRPr lang="en-US" altLang="zh-CN" dirty="0" smtClean="0">
              <a:latin typeface="微软雅黑" panose="020B0503020204020204" pitchFamily="34" charset="-122"/>
              <a:ea typeface="微软雅黑" panose="020B0503020204020204" pitchFamily="34" charset="-122"/>
            </a:endParaRPr>
          </a:p>
          <a:p>
            <a:pPr lvl="1"/>
            <a:r>
              <a:rPr lang="zh-CN" altLang="en-US" sz="2400" dirty="0" smtClean="0">
                <a:latin typeface="微软雅黑" panose="020B0503020204020204" pitchFamily="34" charset="-122"/>
                <a:ea typeface="微软雅黑" panose="020B0503020204020204" pitchFamily="34" charset="-122"/>
              </a:rPr>
              <a:t>在</a:t>
            </a:r>
            <a:r>
              <a:rPr lang="en-US" altLang="zh-CN" sz="2400" dirty="0" smtClean="0">
                <a:latin typeface="微软雅黑" panose="020B0503020204020204" pitchFamily="34" charset="-122"/>
                <a:ea typeface="微软雅黑" panose="020B0503020204020204" pitchFamily="34" charset="-122"/>
              </a:rPr>
              <a:t>Driver</a:t>
            </a:r>
            <a:r>
              <a:rPr lang="zh-CN" altLang="en-US" sz="2400" dirty="0" smtClean="0">
                <a:latin typeface="微软雅黑" panose="020B0503020204020204" pitchFamily="34" charset="-122"/>
                <a:ea typeface="微软雅黑" panose="020B0503020204020204" pitchFamily="34" charset="-122"/>
              </a:rPr>
              <a:t>上计算每一个节点的</a:t>
            </a:r>
            <a:r>
              <a:rPr lang="en-US" altLang="zh-CN" sz="2400" dirty="0" smtClean="0">
                <a:latin typeface="微软雅黑" panose="020B0503020204020204" pitchFamily="34" charset="-122"/>
                <a:ea typeface="微软雅黑" panose="020B0503020204020204" pitchFamily="34" charset="-122"/>
              </a:rPr>
              <a:t>BestSplits</a:t>
            </a:r>
          </a:p>
          <a:p>
            <a:pPr lvl="1"/>
            <a:r>
              <a:rPr lang="en-US" altLang="zh-CN" sz="2400" dirty="0" smtClean="0">
                <a:latin typeface="微软雅黑" panose="020B0503020204020204" pitchFamily="34" charset="-122"/>
                <a:ea typeface="微软雅黑" panose="020B0503020204020204" pitchFamily="34" charset="-122"/>
              </a:rPr>
              <a:t>Driver</a:t>
            </a:r>
            <a:r>
              <a:rPr lang="zh-CN" altLang="en-US" sz="2400" dirty="0" smtClean="0">
                <a:latin typeface="微软雅黑" panose="020B0503020204020204" pitchFamily="34" charset="-122"/>
                <a:ea typeface="微软雅黑" panose="020B0503020204020204" pitchFamily="34" charset="-122"/>
              </a:rPr>
              <a:t>会成为计算和通信的瓶颈</a:t>
            </a:r>
            <a:endParaRPr lang="en-US" altLang="zh-CN" sz="2400" dirty="0" smtClean="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分布式计算</a:t>
            </a:r>
            <a:r>
              <a:rPr lang="en-US" altLang="zh-CN" dirty="0" smtClean="0">
                <a:latin typeface="微软雅黑" panose="020B0503020204020204" pitchFamily="34" charset="-122"/>
                <a:ea typeface="微软雅黑" panose="020B0503020204020204" pitchFamily="34" charset="-122"/>
              </a:rPr>
              <a:t>BestSplits</a:t>
            </a:r>
          </a:p>
          <a:p>
            <a:pPr lvl="1"/>
            <a:r>
              <a:rPr lang="en-US" altLang="zh-CN" sz="2400" dirty="0" smtClean="0">
                <a:latin typeface="微软雅黑" panose="020B0503020204020204" pitchFamily="34" charset="-122"/>
                <a:ea typeface="微软雅黑" panose="020B0503020204020204" pitchFamily="34" charset="-122"/>
              </a:rPr>
              <a:t>ReduceByKey </a:t>
            </a:r>
            <a:r>
              <a:rPr lang="zh-CN" altLang="en-US" sz="2400" dirty="0" smtClean="0">
                <a:latin typeface="微软雅黑" panose="020B0503020204020204" pitchFamily="34" charset="-122"/>
                <a:ea typeface="微软雅黑" panose="020B0503020204020204" pitchFamily="34" charset="-122"/>
              </a:rPr>
              <a:t>把聚合信息</a:t>
            </a:r>
            <a:r>
              <a:rPr lang="en-US" altLang="zh-CN" sz="2400" dirty="0" smtClean="0">
                <a:latin typeface="微软雅黑" panose="020B0503020204020204" pitchFamily="34" charset="-122"/>
                <a:ea typeface="微软雅黑" panose="020B0503020204020204" pitchFamily="34" charset="-122"/>
              </a:rPr>
              <a:t>Shuffle</a:t>
            </a:r>
            <a:r>
              <a:rPr lang="zh-CN" altLang="en-US" sz="2400" dirty="0" smtClean="0">
                <a:latin typeface="微软雅黑" panose="020B0503020204020204" pitchFamily="34" charset="-122"/>
                <a:ea typeface="微软雅黑" panose="020B0503020204020204" pitchFamily="34" charset="-122"/>
              </a:rPr>
              <a:t>到</a:t>
            </a:r>
            <a:r>
              <a:rPr lang="en-US" altLang="zh-CN" sz="2400" dirty="0" smtClean="0">
                <a:latin typeface="微软雅黑" panose="020B0503020204020204" pitchFamily="34" charset="-122"/>
                <a:ea typeface="微软雅黑" panose="020B0503020204020204" pitchFamily="34" charset="-122"/>
              </a:rPr>
              <a:t>Executor</a:t>
            </a:r>
          </a:p>
          <a:p>
            <a:pPr lvl="1"/>
            <a:r>
              <a:rPr lang="zh-CN" altLang="en-US" sz="2400" dirty="0" smtClean="0">
                <a:latin typeface="微软雅黑" panose="020B0503020204020204" pitchFamily="34" charset="-122"/>
                <a:ea typeface="微软雅黑" panose="020B0503020204020204" pitchFamily="34" charset="-122"/>
              </a:rPr>
              <a:t>在</a:t>
            </a:r>
            <a:r>
              <a:rPr lang="en-US" altLang="zh-CN" sz="2400" dirty="0" smtClean="0">
                <a:latin typeface="微软雅黑" panose="020B0503020204020204" pitchFamily="34" charset="-122"/>
                <a:ea typeface="微软雅黑" panose="020B0503020204020204" pitchFamily="34" charset="-122"/>
              </a:rPr>
              <a:t>Executor</a:t>
            </a:r>
            <a:r>
              <a:rPr lang="zh-CN" altLang="en-US" sz="2400" dirty="0" smtClean="0">
                <a:latin typeface="微软雅黑" panose="020B0503020204020204" pitchFamily="34" charset="-122"/>
                <a:ea typeface="微软雅黑" panose="020B0503020204020204" pitchFamily="34" charset="-122"/>
              </a:rPr>
              <a:t>上进行计算</a:t>
            </a:r>
          </a:p>
        </p:txBody>
      </p:sp>
      <p:sp>
        <p:nvSpPr>
          <p:cNvPr id="4" name="十二边形 3"/>
          <p:cNvSpPr/>
          <p:nvPr/>
        </p:nvSpPr>
        <p:spPr>
          <a:xfrm>
            <a:off x="1259632" y="47667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3</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23278598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203848" y="1556792"/>
            <a:ext cx="3888432" cy="4359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决策树在</a:t>
            </a:r>
            <a:r>
              <a:rPr lang="en-US" altLang="zh-CN" dirty="0" smtClean="0">
                <a:latin typeface="微软雅黑" panose="020B0503020204020204" pitchFamily="34" charset="-122"/>
                <a:ea typeface="微软雅黑" panose="020B0503020204020204" pitchFamily="34" charset="-122"/>
              </a:rPr>
              <a:t>Spark</a:t>
            </a:r>
            <a:r>
              <a:rPr lang="zh-CN" altLang="en-US" dirty="0" smtClean="0">
                <a:latin typeface="微软雅黑" panose="020B0503020204020204" pitchFamily="34" charset="-122"/>
                <a:ea typeface="微软雅黑" panose="020B0503020204020204" pitchFamily="34" charset="-122"/>
              </a:rPr>
              <a:t>的实现</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115616" y="1844824"/>
            <a:ext cx="1526871"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dirty="0" smtClean="0">
                <a:latin typeface="微软雅黑" panose="020B0503020204020204" pitchFamily="34" charset="-122"/>
                <a:ea typeface="微软雅黑" panose="020B0503020204020204" pitchFamily="34" charset="-122"/>
              </a:rPr>
              <a:t>划分特征</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3419873" y="1844824"/>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r>
              <a:rPr lang="zh-CN" altLang="en-US" sz="1400" dirty="0" smtClean="0">
                <a:latin typeface="微软雅黑" panose="020B0503020204020204" pitchFamily="34" charset="-122"/>
                <a:ea typeface="微软雅黑" panose="020B0503020204020204" pitchFamily="34" charset="-122"/>
              </a:rPr>
              <a:t>       每一个样本应该被分到哪个桶</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3419872" y="293503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latin typeface="微软雅黑" panose="020B0503020204020204" pitchFamily="34" charset="-122"/>
                <a:ea typeface="微软雅黑" panose="020B0503020204020204" pitchFamily="34" charset="-122"/>
              </a:rPr>
              <a:t>聚合每一个桶的统计信息</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a:xfrm>
            <a:off x="3419872" y="401515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latin typeface="微软雅黑" panose="020B0503020204020204" pitchFamily="34" charset="-122"/>
                <a:ea typeface="微软雅黑" panose="020B0503020204020204" pitchFamily="34" charset="-122"/>
              </a:rPr>
              <a:t>计算每次分割的信息增量</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3419872" y="509527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    找到该层</a:t>
            </a:r>
            <a:r>
              <a:rPr lang="zh-CN" altLang="en-US" sz="1400" b="1" dirty="0" smtClean="0">
                <a:solidFill>
                  <a:schemeClr val="bg1"/>
                </a:solidFill>
                <a:latin typeface="微软雅黑" panose="020B0503020204020204" pitchFamily="34" charset="-122"/>
                <a:ea typeface="微软雅黑" panose="020B0503020204020204" pitchFamily="34" charset="-122"/>
              </a:rPr>
              <a:t>所有节点</a:t>
            </a:r>
            <a:r>
              <a:rPr lang="zh-CN" altLang="en-US" sz="1400" dirty="0" smtClean="0">
                <a:solidFill>
                  <a:schemeClr val="bg1"/>
                </a:solidFill>
                <a:latin typeface="微软雅黑" panose="020B0503020204020204" pitchFamily="34" charset="-122"/>
                <a:ea typeface="微软雅黑" panose="020B0503020204020204" pitchFamily="34" charset="-122"/>
              </a:rPr>
              <a:t>的最好分割</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1" name="右箭头 10"/>
          <p:cNvSpPr/>
          <p:nvPr/>
        </p:nvSpPr>
        <p:spPr>
          <a:xfrm>
            <a:off x="2699792" y="1988840"/>
            <a:ext cx="39969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3" name="下箭头 12"/>
          <p:cNvSpPr/>
          <p:nvPr/>
        </p:nvSpPr>
        <p:spPr>
          <a:xfrm>
            <a:off x="4868553" y="2564904"/>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7" name="下箭头 16"/>
          <p:cNvSpPr/>
          <p:nvPr/>
        </p:nvSpPr>
        <p:spPr>
          <a:xfrm>
            <a:off x="4860032" y="3645024"/>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8" name="下箭头 17"/>
          <p:cNvSpPr/>
          <p:nvPr/>
        </p:nvSpPr>
        <p:spPr>
          <a:xfrm>
            <a:off x="4860032" y="4777513"/>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9" name="TextBox 18"/>
          <p:cNvSpPr txBox="1"/>
          <p:nvPr/>
        </p:nvSpPr>
        <p:spPr>
          <a:xfrm>
            <a:off x="3604522" y="6319414"/>
            <a:ext cx="2477677" cy="369332"/>
          </a:xfrm>
          <a:prstGeom prst="rect">
            <a:avLst/>
          </a:prstGeom>
          <a:noFill/>
        </p:spPr>
        <p:txBody>
          <a:bodyPr wrap="square" rtlCol="0">
            <a:spAutoFit/>
          </a:bodyPr>
          <a:lstStyle/>
          <a:p>
            <a:pPr algn="ctr"/>
            <a:r>
              <a:rPr lang="zh-CN" altLang="en-US" dirty="0">
                <a:solidFill>
                  <a:schemeClr val="lt1"/>
                </a:solidFill>
                <a:latin typeface="微软雅黑" panose="020B0503020204020204" pitchFamily="34" charset="-122"/>
                <a:ea typeface="微软雅黑" panose="020B0503020204020204" pitchFamily="34" charset="-122"/>
              </a:rPr>
              <a:t>逐层训练</a:t>
            </a:r>
          </a:p>
        </p:txBody>
      </p:sp>
      <p:sp>
        <p:nvSpPr>
          <p:cNvPr id="45" name="圆角右箭头 44"/>
          <p:cNvSpPr/>
          <p:nvPr/>
        </p:nvSpPr>
        <p:spPr>
          <a:xfrm flipH="1">
            <a:off x="7164288" y="1916007"/>
            <a:ext cx="576064" cy="2881145"/>
          </a:xfrm>
          <a:prstGeom prst="bentArrow">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7812361" y="2204864"/>
            <a:ext cx="1440160" cy="307777"/>
          </a:xfrm>
          <a:prstGeom prst="rect">
            <a:avLst/>
          </a:prstGeom>
          <a:noFill/>
        </p:spPr>
        <p:txBody>
          <a:bodyPr wrap="square" rtlCol="0">
            <a:spAutoFit/>
          </a:bodyPr>
          <a:lstStyle/>
          <a:p>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继续下一层</a:t>
            </a: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7380312" y="4899974"/>
            <a:ext cx="1224136" cy="401234"/>
          </a:xfrm>
          <a:prstGeom prst="rect">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终止？</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0" name="圆角右箭头 49"/>
          <p:cNvSpPr/>
          <p:nvPr/>
        </p:nvSpPr>
        <p:spPr>
          <a:xfrm rot="10800000" flipH="1">
            <a:off x="7668344" y="5445223"/>
            <a:ext cx="576064" cy="1096105"/>
          </a:xfrm>
          <a:prstGeom prst="bentArrow">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8229975" y="6237312"/>
            <a:ext cx="1166561" cy="338554"/>
          </a:xfrm>
          <a:prstGeom prst="rect">
            <a:avLst/>
          </a:prstGeom>
          <a:noFill/>
        </p:spPr>
        <p:txBody>
          <a:bodyPr wrap="square" rtlCol="0">
            <a:spAutoFit/>
          </a:bodyPr>
          <a:lstStyle/>
          <a:p>
            <a:r>
              <a:rPr lang="zh-CN" altLang="en-US" sz="1600" dirty="0" smtClean="0">
                <a:solidFill>
                  <a:schemeClr val="accent6">
                    <a:lumMod val="75000"/>
                  </a:schemeClr>
                </a:solidFill>
                <a:latin typeface="微软雅黑" panose="020B0503020204020204" pitchFamily="34" charset="-122"/>
                <a:ea typeface="微软雅黑" panose="020B0503020204020204" pitchFamily="34" charset="-122"/>
              </a:rPr>
              <a:t>停止训练</a:t>
            </a:r>
            <a:endParaRPr lang="zh-CN" altLang="en-US" sz="16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7812360" y="5661248"/>
            <a:ext cx="461214"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sp>
        <p:nvSpPr>
          <p:cNvPr id="53" name="TextBox 52"/>
          <p:cNvSpPr txBox="1"/>
          <p:nvPr/>
        </p:nvSpPr>
        <p:spPr>
          <a:xfrm>
            <a:off x="7812360" y="4365104"/>
            <a:ext cx="46121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否</a:t>
            </a:r>
          </a:p>
        </p:txBody>
      </p:sp>
      <p:sp>
        <p:nvSpPr>
          <p:cNvPr id="3" name="十二边形 2"/>
          <p:cNvSpPr/>
          <p:nvPr/>
        </p:nvSpPr>
        <p:spPr>
          <a:xfrm>
            <a:off x="1259632" y="191683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1</a:t>
            </a:r>
            <a:endParaRPr kumimoji="1" lang="zh-CN" altLang="en-US" sz="1600" dirty="0">
              <a:latin typeface="黑体"/>
              <a:ea typeface="黑体"/>
              <a:cs typeface="黑体"/>
            </a:endParaRPr>
          </a:p>
        </p:txBody>
      </p:sp>
      <p:sp>
        <p:nvSpPr>
          <p:cNvPr id="26" name="十二边形 25"/>
          <p:cNvSpPr/>
          <p:nvPr/>
        </p:nvSpPr>
        <p:spPr>
          <a:xfrm>
            <a:off x="3563888" y="407707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3</a:t>
            </a:r>
            <a:endParaRPr kumimoji="1" lang="zh-CN" altLang="en-US" sz="1600" dirty="0">
              <a:latin typeface="黑体"/>
              <a:ea typeface="黑体"/>
              <a:cs typeface="黑体"/>
            </a:endParaRPr>
          </a:p>
        </p:txBody>
      </p:sp>
      <p:sp>
        <p:nvSpPr>
          <p:cNvPr id="27" name="十二边形 26"/>
          <p:cNvSpPr/>
          <p:nvPr/>
        </p:nvSpPr>
        <p:spPr>
          <a:xfrm>
            <a:off x="3563888" y="515719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4</a:t>
            </a:r>
            <a:endParaRPr kumimoji="1" lang="zh-CN" altLang="en-US" sz="1600" dirty="0">
              <a:latin typeface="黑体"/>
              <a:ea typeface="黑体"/>
              <a:cs typeface="黑体"/>
            </a:endParaRPr>
          </a:p>
        </p:txBody>
      </p:sp>
      <p:sp>
        <p:nvSpPr>
          <p:cNvPr id="28" name="十二边形 27"/>
          <p:cNvSpPr/>
          <p:nvPr/>
        </p:nvSpPr>
        <p:spPr>
          <a:xfrm>
            <a:off x="3563888" y="191683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2</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28907911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116632"/>
            <a:ext cx="8032936" cy="1143000"/>
          </a:xfrm>
        </p:spPr>
        <p:txBody>
          <a:bodyPr>
            <a:normAutofit/>
          </a:bodyPr>
          <a:lstStyle/>
          <a:p>
            <a:r>
              <a:rPr lang="zh-CN" altLang="en-US" sz="3600" dirty="0" smtClean="0">
                <a:latin typeface="微软雅黑" panose="020B0503020204020204" pitchFamily="34" charset="-122"/>
                <a:ea typeface="微软雅黑" panose="020B0503020204020204" pitchFamily="34" charset="-122"/>
              </a:rPr>
              <a:t>信息增益：并行计算</a:t>
            </a:r>
            <a:r>
              <a:rPr lang="en-US" altLang="zh-CN" sz="3600" dirty="0" smtClean="0">
                <a:latin typeface="微软雅黑" panose="020B0503020204020204" pitchFamily="34" charset="-122"/>
                <a:ea typeface="微软雅黑" panose="020B0503020204020204" pitchFamily="34" charset="-122"/>
              </a:rPr>
              <a:t>BestSplits</a:t>
            </a:r>
            <a:endParaRPr lang="zh-CN" altLang="en-US" sz="36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r>
              <a:rPr lang="en-US" altLang="zh-CN" dirty="0" smtClean="0">
                <a:latin typeface="微软雅黑" panose="020B0503020204020204" pitchFamily="34" charset="-122"/>
                <a:ea typeface="微软雅黑" panose="020B0503020204020204" pitchFamily="34" charset="-122"/>
              </a:rPr>
              <a:t>SPARK-3366 &amp; PR-2595</a:t>
            </a: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原先实现</a:t>
            </a:r>
            <a:endParaRPr lang="en-US" altLang="zh-CN" dirty="0" smtClean="0">
              <a:latin typeface="微软雅黑" panose="020B0503020204020204" pitchFamily="34" charset="-122"/>
              <a:ea typeface="微软雅黑" panose="020B0503020204020204" pitchFamily="34" charset="-122"/>
            </a:endParaRPr>
          </a:p>
          <a:p>
            <a:pPr lvl="1"/>
            <a:r>
              <a:rPr lang="zh-CN" altLang="en-US" sz="2400" dirty="0" smtClean="0">
                <a:latin typeface="微软雅黑" panose="020B0503020204020204" pitchFamily="34" charset="-122"/>
                <a:ea typeface="微软雅黑" panose="020B0503020204020204" pitchFamily="34" charset="-122"/>
              </a:rPr>
              <a:t>在</a:t>
            </a:r>
            <a:r>
              <a:rPr lang="en-US" altLang="zh-CN" sz="2400" dirty="0" smtClean="0">
                <a:latin typeface="微软雅黑" panose="020B0503020204020204" pitchFamily="34" charset="-122"/>
                <a:ea typeface="微软雅黑" panose="020B0503020204020204" pitchFamily="34" charset="-122"/>
              </a:rPr>
              <a:t>Driver</a:t>
            </a:r>
            <a:r>
              <a:rPr lang="zh-CN" altLang="en-US" sz="2400" dirty="0" smtClean="0">
                <a:latin typeface="微软雅黑" panose="020B0503020204020204" pitchFamily="34" charset="-122"/>
                <a:ea typeface="微软雅黑" panose="020B0503020204020204" pitchFamily="34" charset="-122"/>
              </a:rPr>
              <a:t>上计算每一个节点的</a:t>
            </a:r>
            <a:r>
              <a:rPr lang="en-US" altLang="zh-CN" sz="2400" dirty="0" smtClean="0">
                <a:latin typeface="微软雅黑" panose="020B0503020204020204" pitchFamily="34" charset="-122"/>
                <a:ea typeface="微软雅黑" panose="020B0503020204020204" pitchFamily="34" charset="-122"/>
              </a:rPr>
              <a:t>BestSplits</a:t>
            </a:r>
          </a:p>
          <a:p>
            <a:pPr lvl="1"/>
            <a:r>
              <a:rPr lang="en-US" altLang="zh-CN" sz="2400" dirty="0" smtClean="0">
                <a:latin typeface="微软雅黑" panose="020B0503020204020204" pitchFamily="34" charset="-122"/>
                <a:ea typeface="微软雅黑" panose="020B0503020204020204" pitchFamily="34" charset="-122"/>
              </a:rPr>
              <a:t>Driver</a:t>
            </a:r>
            <a:r>
              <a:rPr lang="zh-CN" altLang="en-US" sz="2400" dirty="0" smtClean="0">
                <a:latin typeface="微软雅黑" panose="020B0503020204020204" pitchFamily="34" charset="-122"/>
                <a:ea typeface="微软雅黑" panose="020B0503020204020204" pitchFamily="34" charset="-122"/>
              </a:rPr>
              <a:t>会成为计算和通信的瓶颈</a:t>
            </a:r>
            <a:endParaRPr lang="en-US" altLang="zh-CN" sz="2400" dirty="0" smtClean="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分布式计算</a:t>
            </a:r>
            <a:r>
              <a:rPr lang="en-US" altLang="zh-CN" dirty="0" smtClean="0">
                <a:latin typeface="微软雅黑" panose="020B0503020204020204" pitchFamily="34" charset="-122"/>
                <a:ea typeface="微软雅黑" panose="020B0503020204020204" pitchFamily="34" charset="-122"/>
              </a:rPr>
              <a:t>BestSplits</a:t>
            </a:r>
          </a:p>
          <a:p>
            <a:pPr lvl="1"/>
            <a:r>
              <a:rPr lang="en-US" altLang="zh-CN" sz="2400" dirty="0" smtClean="0">
                <a:latin typeface="微软雅黑" panose="020B0503020204020204" pitchFamily="34" charset="-122"/>
                <a:ea typeface="微软雅黑" panose="020B0503020204020204" pitchFamily="34" charset="-122"/>
              </a:rPr>
              <a:t>ReduceByKey </a:t>
            </a:r>
            <a:r>
              <a:rPr lang="zh-CN" altLang="en-US" sz="2400" dirty="0" smtClean="0">
                <a:latin typeface="微软雅黑" panose="020B0503020204020204" pitchFamily="34" charset="-122"/>
                <a:ea typeface="微软雅黑" panose="020B0503020204020204" pitchFamily="34" charset="-122"/>
              </a:rPr>
              <a:t>把聚合信息</a:t>
            </a:r>
            <a:r>
              <a:rPr lang="en-US" altLang="zh-CN" sz="2400" dirty="0" smtClean="0">
                <a:latin typeface="微软雅黑" panose="020B0503020204020204" pitchFamily="34" charset="-122"/>
                <a:ea typeface="微软雅黑" panose="020B0503020204020204" pitchFamily="34" charset="-122"/>
              </a:rPr>
              <a:t>Shuffle</a:t>
            </a:r>
            <a:r>
              <a:rPr lang="zh-CN" altLang="en-US" sz="2400" dirty="0" smtClean="0">
                <a:latin typeface="微软雅黑" panose="020B0503020204020204" pitchFamily="34" charset="-122"/>
                <a:ea typeface="微软雅黑" panose="020B0503020204020204" pitchFamily="34" charset="-122"/>
              </a:rPr>
              <a:t>到</a:t>
            </a:r>
            <a:r>
              <a:rPr lang="en-US" altLang="zh-CN" sz="2400" dirty="0" smtClean="0">
                <a:latin typeface="微软雅黑" panose="020B0503020204020204" pitchFamily="34" charset="-122"/>
                <a:ea typeface="微软雅黑" panose="020B0503020204020204" pitchFamily="34" charset="-122"/>
              </a:rPr>
              <a:t>Executor</a:t>
            </a:r>
          </a:p>
          <a:p>
            <a:pPr lvl="1"/>
            <a:r>
              <a:rPr lang="zh-CN" altLang="en-US" sz="2400" dirty="0" smtClean="0">
                <a:latin typeface="微软雅黑" panose="020B0503020204020204" pitchFamily="34" charset="-122"/>
                <a:ea typeface="微软雅黑" panose="020B0503020204020204" pitchFamily="34" charset="-122"/>
              </a:rPr>
              <a:t>在</a:t>
            </a:r>
            <a:r>
              <a:rPr lang="en-US" altLang="zh-CN" sz="2400" dirty="0" smtClean="0">
                <a:latin typeface="微软雅黑" panose="020B0503020204020204" pitchFamily="34" charset="-122"/>
                <a:ea typeface="微软雅黑" panose="020B0503020204020204" pitchFamily="34" charset="-122"/>
              </a:rPr>
              <a:t>Executor</a:t>
            </a:r>
            <a:r>
              <a:rPr lang="zh-CN" altLang="en-US" sz="2400" dirty="0" smtClean="0">
                <a:latin typeface="微软雅黑" panose="020B0503020204020204" pitchFamily="34" charset="-122"/>
                <a:ea typeface="微软雅黑" panose="020B0503020204020204" pitchFamily="34" charset="-122"/>
              </a:rPr>
              <a:t>上进行计算</a:t>
            </a:r>
          </a:p>
        </p:txBody>
      </p:sp>
      <p:sp>
        <p:nvSpPr>
          <p:cNvPr id="4" name="十二边形 3"/>
          <p:cNvSpPr/>
          <p:nvPr/>
        </p:nvSpPr>
        <p:spPr>
          <a:xfrm>
            <a:off x="1259632" y="47667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3</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373616080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8456" y="116632"/>
            <a:ext cx="7498080" cy="1143000"/>
          </a:xfrm>
        </p:spPr>
        <p:txBody>
          <a:bodyPr anchor="ctr">
            <a:normAutofit/>
          </a:bodyPr>
          <a:lstStyle/>
          <a:p>
            <a:r>
              <a:rPr lang="zh-CN" altLang="en-US" sz="3600" dirty="0" smtClean="0">
                <a:latin typeface="微软雅黑" panose="020B0503020204020204" pitchFamily="34" charset="-122"/>
                <a:ea typeface="微软雅黑" panose="020B0503020204020204" pitchFamily="34" charset="-122"/>
              </a:rPr>
              <a:t>最好分割：</a:t>
            </a:r>
            <a:r>
              <a:rPr lang="zh-CN" altLang="en-US" sz="3600" dirty="0">
                <a:latin typeface="微软雅黑" panose="020B0503020204020204" pitchFamily="34" charset="-122"/>
                <a:ea typeface="微软雅黑" panose="020B0503020204020204" pitchFamily="34" charset="-122"/>
              </a:rPr>
              <a:t>前向剪枝</a:t>
            </a:r>
          </a:p>
        </p:txBody>
      </p:sp>
      <p:sp>
        <p:nvSpPr>
          <p:cNvPr id="3" name="内容占位符 2"/>
          <p:cNvSpPr>
            <a:spLocks noGrp="1"/>
          </p:cNvSpPr>
          <p:nvPr>
            <p:ph idx="1"/>
          </p:nvPr>
        </p:nvSpPr>
        <p:spPr/>
        <p:txBody>
          <a:bodyPr/>
          <a:lstStyle/>
          <a:p>
            <a:r>
              <a:rPr lang="en-US" altLang="zh-CN" dirty="0" smtClean="0">
                <a:latin typeface="微软雅黑" panose="020B0503020204020204" pitchFamily="34" charset="-122"/>
                <a:ea typeface="微软雅黑" panose="020B0503020204020204" pitchFamily="34" charset="-122"/>
              </a:rPr>
              <a:t>SPARK-2207 &amp; PR-2332</a:t>
            </a: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停止分隔的两个参数</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minInfoGain</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分隔造成的最小信息增量</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minInstancesPerNode</a:t>
            </a:r>
            <a:r>
              <a:rPr lang="zh-CN" altLang="en-US" dirty="0" smtClean="0">
                <a:latin typeface="微软雅黑" panose="020B0503020204020204" pitchFamily="34" charset="-122"/>
                <a:ea typeface="微软雅黑" panose="020B0503020204020204" pitchFamily="34" charset="-122"/>
              </a:rPr>
              <a:t>： 分隔出左右儿子最少的样本数</a:t>
            </a:r>
            <a:endParaRPr lang="en-US" altLang="zh-CN" dirty="0" smtClean="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已经合并进</a:t>
            </a:r>
            <a:r>
              <a:rPr lang="en-US" altLang="zh-CN" dirty="0" smtClean="0">
                <a:latin typeface="微软雅黑" panose="020B0503020204020204" pitchFamily="34" charset="-122"/>
                <a:ea typeface="微软雅黑" panose="020B0503020204020204" pitchFamily="34" charset="-122"/>
              </a:rPr>
              <a:t>master</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版本发布</a:t>
            </a:r>
            <a:endParaRPr lang="zh-CN" altLang="en-US" dirty="0">
              <a:latin typeface="微软雅黑" panose="020B0503020204020204" pitchFamily="34" charset="-122"/>
              <a:ea typeface="微软雅黑" panose="020B0503020204020204" pitchFamily="34" charset="-122"/>
            </a:endParaRPr>
          </a:p>
        </p:txBody>
      </p:sp>
      <p:sp>
        <p:nvSpPr>
          <p:cNvPr id="4" name="十二边形 3"/>
          <p:cNvSpPr/>
          <p:nvPr/>
        </p:nvSpPr>
        <p:spPr>
          <a:xfrm>
            <a:off x="1187624" y="47667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4</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384931166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203848" y="1556792"/>
            <a:ext cx="3888432" cy="4359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决策树在</a:t>
            </a:r>
            <a:r>
              <a:rPr lang="en-US" altLang="zh-CN" dirty="0" smtClean="0">
                <a:latin typeface="微软雅黑" panose="020B0503020204020204" pitchFamily="34" charset="-122"/>
                <a:ea typeface="微软雅黑" panose="020B0503020204020204" pitchFamily="34" charset="-122"/>
              </a:rPr>
              <a:t>Spark</a:t>
            </a:r>
            <a:r>
              <a:rPr lang="zh-CN" altLang="en-US" dirty="0" smtClean="0">
                <a:latin typeface="微软雅黑" panose="020B0503020204020204" pitchFamily="34" charset="-122"/>
                <a:ea typeface="微软雅黑" panose="020B0503020204020204" pitchFamily="34" charset="-122"/>
              </a:rPr>
              <a:t>的实现</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115616" y="1844824"/>
            <a:ext cx="1526871"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dirty="0" smtClean="0">
                <a:latin typeface="微软雅黑" panose="020B0503020204020204" pitchFamily="34" charset="-122"/>
                <a:ea typeface="微软雅黑" panose="020B0503020204020204" pitchFamily="34" charset="-122"/>
              </a:rPr>
              <a:t>划分特征</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3419873" y="1844824"/>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r>
              <a:rPr lang="zh-CN" altLang="en-US" sz="1400" dirty="0" smtClean="0">
                <a:latin typeface="微软雅黑" panose="020B0503020204020204" pitchFamily="34" charset="-122"/>
                <a:ea typeface="微软雅黑" panose="020B0503020204020204" pitchFamily="34" charset="-122"/>
              </a:rPr>
              <a:t>       每一个样本应该被分到哪个桶</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3419872" y="293503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latin typeface="微软雅黑" panose="020B0503020204020204" pitchFamily="34" charset="-122"/>
                <a:ea typeface="微软雅黑" panose="020B0503020204020204" pitchFamily="34" charset="-122"/>
              </a:rPr>
              <a:t>聚合每一个桶的统计信息</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a:xfrm>
            <a:off x="3419872" y="401515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latin typeface="微软雅黑" panose="020B0503020204020204" pitchFamily="34" charset="-122"/>
                <a:ea typeface="微软雅黑" panose="020B0503020204020204" pitchFamily="34" charset="-122"/>
              </a:rPr>
              <a:t>计算每次分割的信息增量</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3419872" y="509527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    找到该层</a:t>
            </a:r>
            <a:r>
              <a:rPr lang="zh-CN" altLang="en-US" sz="1400" b="1" dirty="0" smtClean="0">
                <a:solidFill>
                  <a:schemeClr val="bg1"/>
                </a:solidFill>
                <a:latin typeface="微软雅黑" panose="020B0503020204020204" pitchFamily="34" charset="-122"/>
                <a:ea typeface="微软雅黑" panose="020B0503020204020204" pitchFamily="34" charset="-122"/>
              </a:rPr>
              <a:t>所有节点</a:t>
            </a:r>
            <a:r>
              <a:rPr lang="zh-CN" altLang="en-US" sz="1400" dirty="0" smtClean="0">
                <a:solidFill>
                  <a:schemeClr val="bg1"/>
                </a:solidFill>
                <a:latin typeface="微软雅黑" panose="020B0503020204020204" pitchFamily="34" charset="-122"/>
                <a:ea typeface="微软雅黑" panose="020B0503020204020204" pitchFamily="34" charset="-122"/>
              </a:rPr>
              <a:t>的最好分割</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1" name="右箭头 10"/>
          <p:cNvSpPr/>
          <p:nvPr/>
        </p:nvSpPr>
        <p:spPr>
          <a:xfrm>
            <a:off x="2699792" y="1988840"/>
            <a:ext cx="39969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3" name="下箭头 12"/>
          <p:cNvSpPr/>
          <p:nvPr/>
        </p:nvSpPr>
        <p:spPr>
          <a:xfrm>
            <a:off x="4868553" y="2564904"/>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7" name="下箭头 16"/>
          <p:cNvSpPr/>
          <p:nvPr/>
        </p:nvSpPr>
        <p:spPr>
          <a:xfrm>
            <a:off x="4860032" y="3645024"/>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8" name="下箭头 17"/>
          <p:cNvSpPr/>
          <p:nvPr/>
        </p:nvSpPr>
        <p:spPr>
          <a:xfrm>
            <a:off x="4860032" y="4777513"/>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9" name="TextBox 18"/>
          <p:cNvSpPr txBox="1"/>
          <p:nvPr/>
        </p:nvSpPr>
        <p:spPr>
          <a:xfrm>
            <a:off x="3604522" y="6319414"/>
            <a:ext cx="2477677" cy="369332"/>
          </a:xfrm>
          <a:prstGeom prst="rect">
            <a:avLst/>
          </a:prstGeom>
          <a:noFill/>
        </p:spPr>
        <p:txBody>
          <a:bodyPr wrap="square" rtlCol="0">
            <a:spAutoFit/>
          </a:bodyPr>
          <a:lstStyle/>
          <a:p>
            <a:pPr algn="ctr"/>
            <a:r>
              <a:rPr lang="zh-CN" altLang="en-US" dirty="0">
                <a:solidFill>
                  <a:schemeClr val="lt1"/>
                </a:solidFill>
                <a:latin typeface="微软雅黑" panose="020B0503020204020204" pitchFamily="34" charset="-122"/>
                <a:ea typeface="微软雅黑" panose="020B0503020204020204" pitchFamily="34" charset="-122"/>
              </a:rPr>
              <a:t>逐层训练</a:t>
            </a:r>
          </a:p>
        </p:txBody>
      </p:sp>
      <p:sp>
        <p:nvSpPr>
          <p:cNvPr id="45" name="圆角右箭头 44"/>
          <p:cNvSpPr/>
          <p:nvPr/>
        </p:nvSpPr>
        <p:spPr>
          <a:xfrm flipH="1">
            <a:off x="7164288" y="1916007"/>
            <a:ext cx="576064" cy="2881145"/>
          </a:xfrm>
          <a:prstGeom prst="bentArrow">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7812361" y="2204864"/>
            <a:ext cx="1440160" cy="307777"/>
          </a:xfrm>
          <a:prstGeom prst="rect">
            <a:avLst/>
          </a:prstGeom>
          <a:noFill/>
        </p:spPr>
        <p:txBody>
          <a:bodyPr wrap="square" rtlCol="0">
            <a:spAutoFit/>
          </a:bodyPr>
          <a:lstStyle/>
          <a:p>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继续下一层</a:t>
            </a: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7380312" y="4899974"/>
            <a:ext cx="1224136" cy="401234"/>
          </a:xfrm>
          <a:prstGeom prst="rect">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终止？</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0" name="圆角右箭头 49"/>
          <p:cNvSpPr/>
          <p:nvPr/>
        </p:nvSpPr>
        <p:spPr>
          <a:xfrm rot="10800000" flipH="1">
            <a:off x="7668344" y="5445223"/>
            <a:ext cx="576064" cy="1096105"/>
          </a:xfrm>
          <a:prstGeom prst="bentArrow">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8229975" y="6237312"/>
            <a:ext cx="1166561" cy="338554"/>
          </a:xfrm>
          <a:prstGeom prst="rect">
            <a:avLst/>
          </a:prstGeom>
          <a:noFill/>
        </p:spPr>
        <p:txBody>
          <a:bodyPr wrap="square" rtlCol="0">
            <a:spAutoFit/>
          </a:bodyPr>
          <a:lstStyle/>
          <a:p>
            <a:r>
              <a:rPr lang="zh-CN" altLang="en-US" sz="1600" dirty="0" smtClean="0">
                <a:solidFill>
                  <a:schemeClr val="accent6">
                    <a:lumMod val="75000"/>
                  </a:schemeClr>
                </a:solidFill>
                <a:latin typeface="微软雅黑" panose="020B0503020204020204" pitchFamily="34" charset="-122"/>
                <a:ea typeface="微软雅黑" panose="020B0503020204020204" pitchFamily="34" charset="-122"/>
              </a:rPr>
              <a:t>停止训练</a:t>
            </a:r>
            <a:endParaRPr lang="zh-CN" altLang="en-US" sz="16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7812360" y="5661248"/>
            <a:ext cx="461214"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sp>
        <p:nvSpPr>
          <p:cNvPr id="53" name="TextBox 52"/>
          <p:cNvSpPr txBox="1"/>
          <p:nvPr/>
        </p:nvSpPr>
        <p:spPr>
          <a:xfrm>
            <a:off x="7812360" y="4365104"/>
            <a:ext cx="46121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否</a:t>
            </a:r>
          </a:p>
        </p:txBody>
      </p:sp>
      <p:sp>
        <p:nvSpPr>
          <p:cNvPr id="3" name="十二边形 2"/>
          <p:cNvSpPr/>
          <p:nvPr/>
        </p:nvSpPr>
        <p:spPr>
          <a:xfrm>
            <a:off x="1259632" y="191683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1</a:t>
            </a:r>
            <a:endParaRPr kumimoji="1" lang="zh-CN" altLang="en-US" sz="1600" dirty="0">
              <a:latin typeface="黑体"/>
              <a:ea typeface="黑体"/>
              <a:cs typeface="黑体"/>
            </a:endParaRPr>
          </a:p>
        </p:txBody>
      </p:sp>
      <p:sp>
        <p:nvSpPr>
          <p:cNvPr id="26" name="十二边形 25"/>
          <p:cNvSpPr/>
          <p:nvPr/>
        </p:nvSpPr>
        <p:spPr>
          <a:xfrm>
            <a:off x="3563888" y="407707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3</a:t>
            </a:r>
            <a:endParaRPr kumimoji="1" lang="zh-CN" altLang="en-US" sz="1600" dirty="0">
              <a:latin typeface="黑体"/>
              <a:ea typeface="黑体"/>
              <a:cs typeface="黑体"/>
            </a:endParaRPr>
          </a:p>
        </p:txBody>
      </p:sp>
      <p:sp>
        <p:nvSpPr>
          <p:cNvPr id="27" name="十二边形 26"/>
          <p:cNvSpPr/>
          <p:nvPr/>
        </p:nvSpPr>
        <p:spPr>
          <a:xfrm>
            <a:off x="3563888" y="515719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4</a:t>
            </a:r>
            <a:endParaRPr kumimoji="1" lang="zh-CN" altLang="en-US" sz="1600" dirty="0">
              <a:latin typeface="黑体"/>
              <a:ea typeface="黑体"/>
              <a:cs typeface="黑体"/>
            </a:endParaRPr>
          </a:p>
        </p:txBody>
      </p:sp>
      <p:sp>
        <p:nvSpPr>
          <p:cNvPr id="28" name="十二边形 27"/>
          <p:cNvSpPr/>
          <p:nvPr/>
        </p:nvSpPr>
        <p:spPr>
          <a:xfrm>
            <a:off x="3563888" y="191683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2</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28907911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微软雅黑"/>
                <a:ea typeface="微软雅黑"/>
                <a:cs typeface="微软雅黑"/>
              </a:rPr>
              <a:t>MLlib</a:t>
            </a:r>
            <a:r>
              <a:rPr kumimoji="1" lang="zh-CN" altLang="en-US" dirty="0" smtClean="0">
                <a:latin typeface="微软雅黑"/>
                <a:ea typeface="微软雅黑"/>
                <a:cs typeface="微软雅黑"/>
              </a:rPr>
              <a:t>在淘宝</a:t>
            </a:r>
            <a:endParaRPr kumimoji="1" lang="zh-CN" altLang="en-US" dirty="0">
              <a:latin typeface="微软雅黑"/>
              <a:ea typeface="微软雅黑"/>
              <a:cs typeface="微软雅黑"/>
            </a:endParaRPr>
          </a:p>
        </p:txBody>
      </p:sp>
      <p:grpSp>
        <p:nvGrpSpPr>
          <p:cNvPr id="4" name="组 3"/>
          <p:cNvGrpSpPr/>
          <p:nvPr/>
        </p:nvGrpSpPr>
        <p:grpSpPr>
          <a:xfrm>
            <a:off x="6228184" y="1124744"/>
            <a:ext cx="2088232" cy="2448272"/>
            <a:chOff x="1619672" y="1556792"/>
            <a:chExt cx="2088232" cy="2448272"/>
          </a:xfrm>
        </p:grpSpPr>
        <p:sp>
          <p:nvSpPr>
            <p:cNvPr id="35" name="圆角矩形 34"/>
            <p:cNvSpPr/>
            <p:nvPr/>
          </p:nvSpPr>
          <p:spPr>
            <a:xfrm>
              <a:off x="1619672" y="1556792"/>
              <a:ext cx="2088232" cy="2448272"/>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kumimoji="1" lang="zh-CN" altLang="en-US" sz="1400" dirty="0" smtClean="0">
                  <a:latin typeface="微软雅黑"/>
                  <a:ea typeface="微软雅黑"/>
                  <a:cs typeface="微软雅黑"/>
                </a:rPr>
                <a:t>分类</a:t>
              </a:r>
              <a:r>
                <a:rPr kumimoji="1" lang="en-US" altLang="zh-CN" sz="1400" dirty="0" smtClean="0">
                  <a:latin typeface="微软雅黑"/>
                  <a:ea typeface="微软雅黑"/>
                  <a:cs typeface="微软雅黑"/>
                </a:rPr>
                <a:t>&amp;</a:t>
              </a:r>
              <a:r>
                <a:rPr kumimoji="1" lang="zh-CN" altLang="en-US" sz="1400" dirty="0" smtClean="0">
                  <a:latin typeface="微软雅黑"/>
                  <a:ea typeface="微软雅黑"/>
                  <a:cs typeface="微软雅黑"/>
                </a:rPr>
                <a:t>回归</a:t>
              </a:r>
              <a:endParaRPr kumimoji="1" lang="zh-CN" altLang="en-US" sz="1400" dirty="0">
                <a:latin typeface="微软雅黑"/>
                <a:ea typeface="微软雅黑"/>
                <a:cs typeface="微软雅黑"/>
              </a:endParaRPr>
            </a:p>
          </p:txBody>
        </p:sp>
        <p:sp>
          <p:nvSpPr>
            <p:cNvPr id="37" name="对角圆角矩形 36"/>
            <p:cNvSpPr/>
            <p:nvPr/>
          </p:nvSpPr>
          <p:spPr>
            <a:xfrm>
              <a:off x="1907704" y="3212976"/>
              <a:ext cx="1440160" cy="360040"/>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sz="1200" dirty="0">
                  <a:latin typeface="微软雅黑"/>
                  <a:ea typeface="微软雅黑"/>
                  <a:cs typeface="微软雅黑"/>
                </a:rPr>
                <a:t>朴素贝叶斯</a:t>
              </a:r>
            </a:p>
          </p:txBody>
        </p:sp>
        <p:sp>
          <p:nvSpPr>
            <p:cNvPr id="41" name="对角圆角矩形 40"/>
            <p:cNvSpPr/>
            <p:nvPr/>
          </p:nvSpPr>
          <p:spPr>
            <a:xfrm>
              <a:off x="1907704" y="2708920"/>
              <a:ext cx="1440160" cy="360040"/>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sz="1200" dirty="0">
                  <a:latin typeface="微软雅黑"/>
                  <a:ea typeface="微软雅黑"/>
                  <a:cs typeface="微软雅黑"/>
                </a:rPr>
                <a:t>决策树</a:t>
              </a:r>
            </a:p>
          </p:txBody>
        </p:sp>
        <p:sp>
          <p:nvSpPr>
            <p:cNvPr id="42" name="对角圆角矩形 41"/>
            <p:cNvSpPr/>
            <p:nvPr/>
          </p:nvSpPr>
          <p:spPr>
            <a:xfrm>
              <a:off x="1907704" y="2204864"/>
              <a:ext cx="1440160" cy="360040"/>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sz="1200" dirty="0" smtClean="0">
                  <a:latin typeface="微软雅黑"/>
                  <a:ea typeface="微软雅黑"/>
                  <a:cs typeface="微软雅黑"/>
                </a:rPr>
                <a:t>线性模型</a:t>
              </a:r>
              <a:endParaRPr kumimoji="1" lang="zh-CN" altLang="en-US" sz="1200" dirty="0">
                <a:latin typeface="微软雅黑"/>
                <a:ea typeface="微软雅黑"/>
                <a:cs typeface="微软雅黑"/>
              </a:endParaRPr>
            </a:p>
          </p:txBody>
        </p:sp>
      </p:grpSp>
      <p:grpSp>
        <p:nvGrpSpPr>
          <p:cNvPr id="5" name="组 4"/>
          <p:cNvGrpSpPr/>
          <p:nvPr/>
        </p:nvGrpSpPr>
        <p:grpSpPr>
          <a:xfrm>
            <a:off x="1691680" y="1916832"/>
            <a:ext cx="3888432" cy="1008112"/>
            <a:chOff x="1907704" y="2132856"/>
            <a:chExt cx="3888432" cy="1008112"/>
          </a:xfrm>
        </p:grpSpPr>
        <p:sp>
          <p:nvSpPr>
            <p:cNvPr id="43" name="圆角矩形 42"/>
            <p:cNvSpPr/>
            <p:nvPr/>
          </p:nvSpPr>
          <p:spPr>
            <a:xfrm>
              <a:off x="1907704" y="2132856"/>
              <a:ext cx="1152128" cy="100811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zh-CN" altLang="en-US" sz="1400" dirty="0" smtClean="0">
                  <a:latin typeface="微软雅黑"/>
                  <a:ea typeface="微软雅黑"/>
                  <a:cs typeface="微软雅黑"/>
                </a:rPr>
                <a:t>协同过滤</a:t>
              </a:r>
              <a:endParaRPr kumimoji="1" lang="zh-CN" altLang="en-US" sz="1400" dirty="0">
                <a:latin typeface="微软雅黑"/>
                <a:ea typeface="微软雅黑"/>
                <a:cs typeface="微软雅黑"/>
              </a:endParaRPr>
            </a:p>
          </p:txBody>
        </p:sp>
        <p:sp>
          <p:nvSpPr>
            <p:cNvPr id="44" name="对角圆角矩形 43"/>
            <p:cNvSpPr/>
            <p:nvPr/>
          </p:nvSpPr>
          <p:spPr>
            <a:xfrm>
              <a:off x="2267744" y="2636913"/>
              <a:ext cx="504056" cy="360040"/>
            </a:xfrm>
            <a:prstGeom prst="round2DiagRect">
              <a:avLst/>
            </a:prstGeom>
            <a:ln/>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altLang="zh-CN" sz="1200" dirty="0" smtClean="0"/>
                <a:t>ALS</a:t>
              </a:r>
              <a:endParaRPr lang="zh-CN" altLang="en-US" sz="1200" dirty="0"/>
            </a:p>
          </p:txBody>
        </p:sp>
        <p:sp>
          <p:nvSpPr>
            <p:cNvPr id="46" name="圆角矩形 45"/>
            <p:cNvSpPr/>
            <p:nvPr/>
          </p:nvSpPr>
          <p:spPr>
            <a:xfrm>
              <a:off x="3203848" y="2132856"/>
              <a:ext cx="1152128" cy="100811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zh-CN" altLang="en-US" sz="1400" dirty="0" smtClean="0">
                  <a:latin typeface="微软雅黑"/>
                  <a:ea typeface="微软雅黑"/>
                  <a:cs typeface="微软雅黑"/>
                </a:rPr>
                <a:t>聚类</a:t>
              </a:r>
              <a:endParaRPr kumimoji="1" lang="zh-CN" altLang="en-US" sz="1400" dirty="0">
                <a:latin typeface="微软雅黑"/>
                <a:ea typeface="微软雅黑"/>
                <a:cs typeface="微软雅黑"/>
              </a:endParaRPr>
            </a:p>
          </p:txBody>
        </p:sp>
        <p:sp>
          <p:nvSpPr>
            <p:cNvPr id="47" name="对角圆角矩形 46"/>
            <p:cNvSpPr/>
            <p:nvPr/>
          </p:nvSpPr>
          <p:spPr>
            <a:xfrm>
              <a:off x="3347864" y="2636913"/>
              <a:ext cx="864096" cy="360039"/>
            </a:xfrm>
            <a:prstGeom prst="round2DiagRect">
              <a:avLst/>
            </a:prstGeom>
            <a:ln/>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altLang="zh-CN" sz="1200" dirty="0" smtClean="0"/>
                <a:t>KMeans</a:t>
              </a:r>
              <a:endParaRPr lang="zh-CN" altLang="en-US" sz="1200" dirty="0"/>
            </a:p>
          </p:txBody>
        </p:sp>
        <p:sp>
          <p:nvSpPr>
            <p:cNvPr id="55" name="圆角矩形 54"/>
            <p:cNvSpPr/>
            <p:nvPr/>
          </p:nvSpPr>
          <p:spPr>
            <a:xfrm>
              <a:off x="4499992" y="2132856"/>
              <a:ext cx="1296144" cy="100811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zh-CN" altLang="en-US" sz="1400" dirty="0" smtClean="0">
                  <a:latin typeface="微软雅黑"/>
                  <a:ea typeface="微软雅黑"/>
                  <a:cs typeface="微软雅黑"/>
                </a:rPr>
                <a:t>关联规则</a:t>
              </a:r>
              <a:endParaRPr kumimoji="1" lang="zh-CN" altLang="en-US" sz="1400" dirty="0">
                <a:latin typeface="微软雅黑"/>
                <a:ea typeface="微软雅黑"/>
                <a:cs typeface="微软雅黑"/>
              </a:endParaRPr>
            </a:p>
          </p:txBody>
        </p:sp>
        <p:sp>
          <p:nvSpPr>
            <p:cNvPr id="56" name="对角圆角矩形 55"/>
            <p:cNvSpPr/>
            <p:nvPr/>
          </p:nvSpPr>
          <p:spPr>
            <a:xfrm>
              <a:off x="4644008" y="2636912"/>
              <a:ext cx="1008112" cy="360039"/>
            </a:xfrm>
            <a:prstGeom prst="round2DiagRect">
              <a:avLst/>
            </a:prstGeom>
            <a:ln/>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altLang="zh-CN" sz="1200" dirty="0" smtClean="0"/>
                <a:t>FPGrowth</a:t>
              </a:r>
              <a:endParaRPr lang="zh-CN" altLang="en-US" sz="1200" dirty="0"/>
            </a:p>
          </p:txBody>
        </p:sp>
      </p:grpSp>
      <p:grpSp>
        <p:nvGrpSpPr>
          <p:cNvPr id="3" name="组 2"/>
          <p:cNvGrpSpPr/>
          <p:nvPr/>
        </p:nvGrpSpPr>
        <p:grpSpPr>
          <a:xfrm>
            <a:off x="1619672" y="3933056"/>
            <a:ext cx="7128792" cy="2592288"/>
            <a:chOff x="1619672" y="3933056"/>
            <a:chExt cx="7128792" cy="2592288"/>
          </a:xfrm>
        </p:grpSpPr>
        <p:sp>
          <p:nvSpPr>
            <p:cNvPr id="48" name="圆角矩形 47"/>
            <p:cNvSpPr/>
            <p:nvPr/>
          </p:nvSpPr>
          <p:spPr>
            <a:xfrm>
              <a:off x="7380312" y="4365104"/>
              <a:ext cx="1368152" cy="216024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zh-CN" altLang="en-US" sz="1400" dirty="0" smtClean="0">
                  <a:latin typeface="微软雅黑"/>
                  <a:ea typeface="微软雅黑"/>
                  <a:cs typeface="微软雅黑"/>
                </a:rPr>
                <a:t>降维</a:t>
              </a:r>
              <a:endParaRPr kumimoji="1" lang="zh-CN" altLang="en-US" sz="1400" dirty="0">
                <a:latin typeface="微软雅黑"/>
                <a:ea typeface="微软雅黑"/>
                <a:cs typeface="微软雅黑"/>
              </a:endParaRPr>
            </a:p>
          </p:txBody>
        </p:sp>
        <p:sp>
          <p:nvSpPr>
            <p:cNvPr id="52" name="圆角矩形 51"/>
            <p:cNvSpPr/>
            <p:nvPr/>
          </p:nvSpPr>
          <p:spPr>
            <a:xfrm>
              <a:off x="1619672" y="4365104"/>
              <a:ext cx="1440160" cy="216024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zh-CN" altLang="en-US" sz="1400" dirty="0" smtClean="0">
                  <a:latin typeface="微软雅黑"/>
                  <a:ea typeface="微软雅黑"/>
                  <a:cs typeface="微软雅黑"/>
                </a:rPr>
                <a:t>优化</a:t>
              </a:r>
              <a:endParaRPr kumimoji="1" lang="zh-CN" altLang="en-US" sz="1400" dirty="0">
                <a:latin typeface="微软雅黑"/>
                <a:ea typeface="微软雅黑"/>
                <a:cs typeface="微软雅黑"/>
              </a:endParaRPr>
            </a:p>
          </p:txBody>
        </p:sp>
        <p:sp>
          <p:nvSpPr>
            <p:cNvPr id="54" name="圆角矩形 53"/>
            <p:cNvSpPr/>
            <p:nvPr/>
          </p:nvSpPr>
          <p:spPr>
            <a:xfrm>
              <a:off x="5364088" y="3933056"/>
              <a:ext cx="1728192" cy="2592288"/>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zh-CN" altLang="en-US" sz="1400" dirty="0" smtClean="0">
                  <a:latin typeface="微软雅黑"/>
                  <a:ea typeface="微软雅黑"/>
                  <a:cs typeface="微软雅黑"/>
                </a:rPr>
                <a:t>特征提取</a:t>
              </a:r>
              <a:endParaRPr kumimoji="1" lang="zh-CN" altLang="en-US" sz="1400" dirty="0">
                <a:latin typeface="微软雅黑"/>
                <a:ea typeface="微软雅黑"/>
                <a:cs typeface="微软雅黑"/>
              </a:endParaRPr>
            </a:p>
          </p:txBody>
        </p:sp>
        <p:sp>
          <p:nvSpPr>
            <p:cNvPr id="57" name="对角圆角矩形 56"/>
            <p:cNvSpPr/>
            <p:nvPr/>
          </p:nvSpPr>
          <p:spPr>
            <a:xfrm>
              <a:off x="1907704" y="5445224"/>
              <a:ext cx="936104" cy="360040"/>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altLang="zh-CN" sz="1200" b="1" dirty="0">
                  <a:latin typeface="微软雅黑"/>
                  <a:ea typeface="微软雅黑"/>
                  <a:cs typeface="微软雅黑"/>
                </a:rPr>
                <a:t>L-</a:t>
              </a:r>
              <a:r>
                <a:rPr lang="en-US" altLang="zh-CN" sz="1200" b="1" dirty="0" smtClean="0">
                  <a:latin typeface="微软雅黑"/>
                  <a:ea typeface="微软雅黑"/>
                  <a:cs typeface="微软雅黑"/>
                </a:rPr>
                <a:t>BFGS</a:t>
              </a:r>
              <a:endParaRPr lang="en-US" altLang="zh-CN" sz="1200" b="1" dirty="0">
                <a:latin typeface="微软雅黑"/>
                <a:ea typeface="微软雅黑"/>
                <a:cs typeface="微软雅黑"/>
              </a:endParaRPr>
            </a:p>
          </p:txBody>
        </p:sp>
        <p:sp>
          <p:nvSpPr>
            <p:cNvPr id="59" name="对角圆角矩形 58"/>
            <p:cNvSpPr/>
            <p:nvPr/>
          </p:nvSpPr>
          <p:spPr>
            <a:xfrm>
              <a:off x="1907704" y="4941168"/>
              <a:ext cx="936104" cy="360040"/>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zh-CN" altLang="en-US" sz="1200" b="1" dirty="0" smtClean="0">
                  <a:latin typeface="微软雅黑"/>
                  <a:ea typeface="微软雅黑"/>
                  <a:cs typeface="微软雅黑"/>
                </a:rPr>
                <a:t>梯度下降</a:t>
              </a:r>
              <a:endParaRPr lang="en-US" altLang="zh-CN" sz="1200" b="1" dirty="0" smtClean="0">
                <a:latin typeface="微软雅黑"/>
                <a:ea typeface="微软雅黑"/>
                <a:cs typeface="微软雅黑"/>
              </a:endParaRPr>
            </a:p>
          </p:txBody>
        </p:sp>
        <p:grpSp>
          <p:nvGrpSpPr>
            <p:cNvPr id="6" name="组 5"/>
            <p:cNvGrpSpPr/>
            <p:nvPr/>
          </p:nvGrpSpPr>
          <p:grpSpPr>
            <a:xfrm>
              <a:off x="3347864" y="4365104"/>
              <a:ext cx="1728192" cy="2160240"/>
              <a:chOff x="3419872" y="4365104"/>
              <a:chExt cx="1800200" cy="2160240"/>
            </a:xfrm>
          </p:grpSpPr>
          <p:sp>
            <p:nvSpPr>
              <p:cNvPr id="51" name="圆角矩形 50"/>
              <p:cNvSpPr/>
              <p:nvPr/>
            </p:nvSpPr>
            <p:spPr>
              <a:xfrm>
                <a:off x="3419872" y="4365104"/>
                <a:ext cx="1800200" cy="216024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zh-CN" altLang="en-US" sz="1400" dirty="0" smtClean="0">
                    <a:latin typeface="微软雅黑"/>
                    <a:ea typeface="微软雅黑"/>
                    <a:cs typeface="微软雅黑"/>
                  </a:rPr>
                  <a:t>基本统计</a:t>
                </a:r>
                <a:endParaRPr kumimoji="1" lang="zh-CN" altLang="en-US" sz="1400" dirty="0">
                  <a:latin typeface="微软雅黑"/>
                  <a:ea typeface="微软雅黑"/>
                  <a:cs typeface="微软雅黑"/>
                </a:endParaRPr>
              </a:p>
            </p:txBody>
          </p:sp>
          <p:sp>
            <p:nvSpPr>
              <p:cNvPr id="60" name="对角圆角矩形 59"/>
              <p:cNvSpPr/>
              <p:nvPr/>
            </p:nvSpPr>
            <p:spPr>
              <a:xfrm>
                <a:off x="3707904" y="4941168"/>
                <a:ext cx="1224136" cy="360040"/>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zh-CN" altLang="en-US" sz="1200" b="1" dirty="0" smtClean="0">
                    <a:latin typeface="微软雅黑"/>
                    <a:ea typeface="微软雅黑"/>
                    <a:cs typeface="微软雅黑"/>
                  </a:rPr>
                  <a:t>相关性</a:t>
                </a:r>
                <a:endParaRPr lang="en-US" altLang="zh-CN" sz="1200" b="1" dirty="0">
                  <a:latin typeface="微软雅黑"/>
                  <a:ea typeface="微软雅黑"/>
                  <a:cs typeface="微软雅黑"/>
                </a:endParaRPr>
              </a:p>
            </p:txBody>
          </p:sp>
          <p:sp>
            <p:nvSpPr>
              <p:cNvPr id="61" name="对角圆角矩形 60"/>
              <p:cNvSpPr/>
              <p:nvPr/>
            </p:nvSpPr>
            <p:spPr>
              <a:xfrm>
                <a:off x="3707904" y="5445224"/>
                <a:ext cx="1224136" cy="360040"/>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zh-CN" altLang="en-US" sz="1200" dirty="0">
                    <a:latin typeface="微软雅黑"/>
                    <a:ea typeface="微软雅黑"/>
                    <a:cs typeface="微软雅黑"/>
                  </a:rPr>
                  <a:t>分层抽样</a:t>
                </a:r>
                <a:endParaRPr lang="en-US" altLang="zh-CN" sz="1200" b="1" dirty="0">
                  <a:latin typeface="微软雅黑"/>
                  <a:ea typeface="微软雅黑"/>
                  <a:cs typeface="微软雅黑"/>
                </a:endParaRPr>
              </a:p>
            </p:txBody>
          </p:sp>
          <p:sp>
            <p:nvSpPr>
              <p:cNvPr id="62" name="对角圆角矩形 61"/>
              <p:cNvSpPr/>
              <p:nvPr/>
            </p:nvSpPr>
            <p:spPr>
              <a:xfrm>
                <a:off x="3707904" y="5949280"/>
                <a:ext cx="1224136" cy="360040"/>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zh-CN" altLang="en-US" sz="1200" dirty="0">
                    <a:latin typeface="微软雅黑"/>
                    <a:ea typeface="微软雅黑"/>
                    <a:cs typeface="微软雅黑"/>
                  </a:rPr>
                  <a:t>假设检验</a:t>
                </a:r>
                <a:endParaRPr lang="en-US" altLang="zh-CN" sz="1200" b="1" dirty="0">
                  <a:latin typeface="微软雅黑"/>
                  <a:ea typeface="微软雅黑"/>
                  <a:cs typeface="微软雅黑"/>
                </a:endParaRPr>
              </a:p>
            </p:txBody>
          </p:sp>
        </p:grpSp>
        <p:sp>
          <p:nvSpPr>
            <p:cNvPr id="63" name="对角圆角矩形 62"/>
            <p:cNvSpPr/>
            <p:nvPr/>
          </p:nvSpPr>
          <p:spPr>
            <a:xfrm>
              <a:off x="7596336" y="4941168"/>
              <a:ext cx="936104" cy="360040"/>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200" b="1" dirty="0" smtClean="0">
                  <a:latin typeface="微软雅黑"/>
                  <a:ea typeface="微软雅黑"/>
                  <a:cs typeface="微软雅黑"/>
                </a:rPr>
                <a:t>SVD</a:t>
              </a:r>
              <a:endParaRPr lang="en-US" altLang="zh-CN" sz="1200" b="1" dirty="0">
                <a:latin typeface="微软雅黑"/>
                <a:ea typeface="微软雅黑"/>
                <a:cs typeface="微软雅黑"/>
              </a:endParaRPr>
            </a:p>
          </p:txBody>
        </p:sp>
        <p:sp>
          <p:nvSpPr>
            <p:cNvPr id="64" name="对角圆角矩形 63"/>
            <p:cNvSpPr/>
            <p:nvPr/>
          </p:nvSpPr>
          <p:spPr>
            <a:xfrm>
              <a:off x="7596336" y="5445224"/>
              <a:ext cx="936104" cy="360040"/>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200" b="1" dirty="0" smtClean="0">
                  <a:latin typeface="微软雅黑"/>
                  <a:ea typeface="微软雅黑"/>
                  <a:cs typeface="微软雅黑"/>
                </a:rPr>
                <a:t>PCA</a:t>
              </a:r>
              <a:endParaRPr lang="en-US" altLang="zh-CN" sz="1200" b="1" dirty="0">
                <a:latin typeface="微软雅黑"/>
                <a:ea typeface="微软雅黑"/>
                <a:cs typeface="微软雅黑"/>
              </a:endParaRPr>
            </a:p>
          </p:txBody>
        </p:sp>
        <p:sp>
          <p:nvSpPr>
            <p:cNvPr id="66" name="对角圆角矩形 65"/>
            <p:cNvSpPr/>
            <p:nvPr/>
          </p:nvSpPr>
          <p:spPr>
            <a:xfrm>
              <a:off x="5552802" y="4437112"/>
              <a:ext cx="1368152" cy="360040"/>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200" b="1" dirty="0">
                  <a:latin typeface="微软雅黑"/>
                  <a:ea typeface="微软雅黑"/>
                  <a:cs typeface="微软雅黑"/>
                </a:rPr>
                <a:t>TF-IDF</a:t>
              </a:r>
            </a:p>
          </p:txBody>
        </p:sp>
        <p:sp>
          <p:nvSpPr>
            <p:cNvPr id="68" name="对角圆角矩形 67"/>
            <p:cNvSpPr/>
            <p:nvPr/>
          </p:nvSpPr>
          <p:spPr>
            <a:xfrm>
              <a:off x="5552802" y="4941168"/>
              <a:ext cx="1368152" cy="360040"/>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200" b="1" dirty="0" smtClean="0">
                  <a:latin typeface="微软雅黑"/>
                  <a:ea typeface="微软雅黑"/>
                  <a:cs typeface="微软雅黑"/>
                </a:rPr>
                <a:t>Word2Vec</a:t>
              </a:r>
              <a:endParaRPr lang="en-US" altLang="zh-CN" sz="1200" b="1" dirty="0">
                <a:latin typeface="微软雅黑"/>
                <a:ea typeface="微软雅黑"/>
                <a:cs typeface="微软雅黑"/>
              </a:endParaRPr>
            </a:p>
          </p:txBody>
        </p:sp>
        <p:sp>
          <p:nvSpPr>
            <p:cNvPr id="69" name="对角圆角矩形 68"/>
            <p:cNvSpPr/>
            <p:nvPr/>
          </p:nvSpPr>
          <p:spPr>
            <a:xfrm>
              <a:off x="5552802" y="5445224"/>
              <a:ext cx="1368152" cy="360040"/>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200" b="1" dirty="0">
                  <a:latin typeface="微软雅黑"/>
                  <a:ea typeface="微软雅黑"/>
                  <a:cs typeface="微软雅黑"/>
                </a:rPr>
                <a:t>StandardScaler</a:t>
              </a:r>
            </a:p>
          </p:txBody>
        </p:sp>
        <p:sp>
          <p:nvSpPr>
            <p:cNvPr id="70" name="对角圆角矩形 69"/>
            <p:cNvSpPr/>
            <p:nvPr/>
          </p:nvSpPr>
          <p:spPr>
            <a:xfrm>
              <a:off x="5552802" y="5949280"/>
              <a:ext cx="1368152" cy="360040"/>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200" b="1" dirty="0">
                  <a:latin typeface="微软雅黑"/>
                  <a:ea typeface="微软雅黑"/>
                  <a:cs typeface="微软雅黑"/>
                </a:rPr>
                <a:t>Normalizer</a:t>
              </a:r>
            </a:p>
          </p:txBody>
        </p:sp>
      </p:grpSp>
    </p:spTree>
    <p:extLst>
      <p:ext uri="{BB962C8B-B14F-4D97-AF65-F5344CB8AC3E}">
        <p14:creationId xmlns:p14="http://schemas.microsoft.com/office/powerpoint/2010/main" val="31854507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8456" y="116632"/>
            <a:ext cx="7498080" cy="1143000"/>
          </a:xfrm>
        </p:spPr>
        <p:txBody>
          <a:bodyPr anchor="ctr">
            <a:normAutofit/>
          </a:bodyPr>
          <a:lstStyle/>
          <a:p>
            <a:r>
              <a:rPr lang="zh-CN" altLang="en-US" sz="3600" dirty="0" smtClean="0">
                <a:latin typeface="微软雅黑" panose="020B0503020204020204" pitchFamily="34" charset="-122"/>
                <a:ea typeface="微软雅黑" panose="020B0503020204020204" pitchFamily="34" charset="-122"/>
              </a:rPr>
              <a:t>最好分割：</a:t>
            </a:r>
            <a:r>
              <a:rPr lang="zh-CN" altLang="en-US" sz="3600" dirty="0">
                <a:latin typeface="微软雅黑" panose="020B0503020204020204" pitchFamily="34" charset="-122"/>
                <a:ea typeface="微软雅黑" panose="020B0503020204020204" pitchFamily="34" charset="-122"/>
              </a:rPr>
              <a:t>前向剪枝</a:t>
            </a:r>
          </a:p>
        </p:txBody>
      </p:sp>
      <p:sp>
        <p:nvSpPr>
          <p:cNvPr id="3" name="内容占位符 2"/>
          <p:cNvSpPr>
            <a:spLocks noGrp="1"/>
          </p:cNvSpPr>
          <p:nvPr>
            <p:ph idx="1"/>
          </p:nvPr>
        </p:nvSpPr>
        <p:spPr/>
        <p:txBody>
          <a:bodyPr/>
          <a:lstStyle/>
          <a:p>
            <a:r>
              <a:rPr lang="en-US" altLang="zh-CN" dirty="0" smtClean="0">
                <a:latin typeface="微软雅黑" panose="020B0503020204020204" pitchFamily="34" charset="-122"/>
                <a:ea typeface="微软雅黑" panose="020B0503020204020204" pitchFamily="34" charset="-122"/>
              </a:rPr>
              <a:t>SPARK-2207 &amp; PR-2332</a:t>
            </a: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停止分隔的两个参数</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minInfoGain</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分隔造成的最小信息增量</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minInstancesPerNode</a:t>
            </a:r>
            <a:r>
              <a:rPr lang="zh-CN" altLang="en-US" dirty="0" smtClean="0">
                <a:latin typeface="微软雅黑" panose="020B0503020204020204" pitchFamily="34" charset="-122"/>
                <a:ea typeface="微软雅黑" panose="020B0503020204020204" pitchFamily="34" charset="-122"/>
              </a:rPr>
              <a:t>： 分隔出左右儿子最少的样本数</a:t>
            </a:r>
            <a:endParaRPr lang="en-US" altLang="zh-CN" dirty="0" smtClean="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已经合并进</a:t>
            </a:r>
            <a:r>
              <a:rPr lang="en-US" altLang="zh-CN" dirty="0" smtClean="0">
                <a:latin typeface="微软雅黑" panose="020B0503020204020204" pitchFamily="34" charset="-122"/>
                <a:ea typeface="微软雅黑" panose="020B0503020204020204" pitchFamily="34" charset="-122"/>
              </a:rPr>
              <a:t>master</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版本发布</a:t>
            </a:r>
            <a:endParaRPr lang="zh-CN" altLang="en-US" dirty="0">
              <a:latin typeface="微软雅黑" panose="020B0503020204020204" pitchFamily="34" charset="-122"/>
              <a:ea typeface="微软雅黑" panose="020B0503020204020204" pitchFamily="34" charset="-122"/>
            </a:endParaRPr>
          </a:p>
        </p:txBody>
      </p:sp>
      <p:sp>
        <p:nvSpPr>
          <p:cNvPr id="4" name="十二边形 3"/>
          <p:cNvSpPr/>
          <p:nvPr/>
        </p:nvSpPr>
        <p:spPr>
          <a:xfrm>
            <a:off x="1187624" y="47667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4</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11841459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6448" y="274638"/>
            <a:ext cx="7498080" cy="1143000"/>
          </a:xfrm>
        </p:spPr>
        <p:txBody>
          <a:bodyPr>
            <a:normAutofit/>
          </a:bodyPr>
          <a:lstStyle/>
          <a:p>
            <a:r>
              <a:rPr lang="zh-CN" altLang="en-US" sz="3600" dirty="0">
                <a:latin typeface="微软雅黑" panose="020B0503020204020204" pitchFamily="34" charset="-122"/>
                <a:ea typeface="微软雅黑" panose="020B0503020204020204" pitchFamily="34" charset="-122"/>
              </a:rPr>
              <a:t>最好分割</a:t>
            </a:r>
            <a:r>
              <a:rPr lang="zh-CN" altLang="en-US" sz="3600" dirty="0" smtClean="0">
                <a:latin typeface="微软雅黑" panose="020B0503020204020204" pitchFamily="34" charset="-122"/>
                <a:ea typeface="微软雅黑" panose="020B0503020204020204" pitchFamily="34" charset="-122"/>
              </a:rPr>
              <a:t>：避免叶结点的计算</a:t>
            </a:r>
            <a:endParaRPr lang="zh-CN" altLang="en-US" sz="36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CN" dirty="0" smtClean="0">
                <a:latin typeface="微软雅黑" panose="020B0503020204020204" pitchFamily="34" charset="-122"/>
                <a:ea typeface="微软雅黑" panose="020B0503020204020204" pitchFamily="34" charset="-122"/>
              </a:rPr>
              <a:t>SPARK-3158 &amp; PR-2708</a:t>
            </a:r>
          </a:p>
          <a:p>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叶</a:t>
            </a:r>
            <a:r>
              <a:rPr lang="zh-CN" altLang="en-US" dirty="0" smtClean="0">
                <a:latin typeface="微软雅黑" panose="020B0503020204020204" pitchFamily="34" charset="-122"/>
                <a:ea typeface="微软雅黑" panose="020B0503020204020204" pitchFamily="34" charset="-122"/>
              </a:rPr>
              <a:t>节点不需要再去寻找最优分隔：</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最后一层的节点</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Impurity</a:t>
            </a:r>
            <a:r>
              <a:rPr lang="zh-CN" altLang="en-US" dirty="0" smtClean="0">
                <a:latin typeface="微软雅黑" panose="020B0503020204020204" pitchFamily="34" charset="-122"/>
                <a:ea typeface="微软雅黑" panose="020B0503020204020204" pitchFamily="34" charset="-122"/>
              </a:rPr>
              <a:t>为</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的节点</a:t>
            </a:r>
            <a:endParaRPr lang="en-US" altLang="zh-CN" dirty="0" smtClean="0">
              <a:latin typeface="微软雅黑" panose="020B0503020204020204" pitchFamily="34" charset="-122"/>
              <a:ea typeface="微软雅黑" panose="020B0503020204020204" pitchFamily="34" charset="-122"/>
            </a:endParaRPr>
          </a:p>
        </p:txBody>
      </p:sp>
      <p:sp>
        <p:nvSpPr>
          <p:cNvPr id="4" name="十二边形 3"/>
          <p:cNvSpPr/>
          <p:nvPr/>
        </p:nvSpPr>
        <p:spPr>
          <a:xfrm>
            <a:off x="1259632" y="620688"/>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4</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338118002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203848" y="1556792"/>
            <a:ext cx="3888432" cy="4359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决策树在</a:t>
            </a:r>
            <a:r>
              <a:rPr lang="en-US" altLang="zh-CN" dirty="0" smtClean="0">
                <a:latin typeface="微软雅黑" panose="020B0503020204020204" pitchFamily="34" charset="-122"/>
                <a:ea typeface="微软雅黑" panose="020B0503020204020204" pitchFamily="34" charset="-122"/>
              </a:rPr>
              <a:t>Spark</a:t>
            </a:r>
            <a:r>
              <a:rPr lang="zh-CN" altLang="en-US" dirty="0" smtClean="0">
                <a:latin typeface="微软雅黑" panose="020B0503020204020204" pitchFamily="34" charset="-122"/>
                <a:ea typeface="微软雅黑" panose="020B0503020204020204" pitchFamily="34" charset="-122"/>
              </a:rPr>
              <a:t>的实现</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115616" y="1844824"/>
            <a:ext cx="1526871"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dirty="0" smtClean="0">
                <a:latin typeface="微软雅黑" panose="020B0503020204020204" pitchFamily="34" charset="-122"/>
                <a:ea typeface="微软雅黑" panose="020B0503020204020204" pitchFamily="34" charset="-122"/>
              </a:rPr>
              <a:t>划分特征</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3419873" y="1844824"/>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r>
              <a:rPr lang="zh-CN" altLang="en-US" sz="1400" dirty="0" smtClean="0">
                <a:latin typeface="微软雅黑" panose="020B0503020204020204" pitchFamily="34" charset="-122"/>
                <a:ea typeface="微软雅黑" panose="020B0503020204020204" pitchFamily="34" charset="-122"/>
              </a:rPr>
              <a:t>       每一个样本应该被分到哪个桶</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3419872" y="293503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latin typeface="微软雅黑" panose="020B0503020204020204" pitchFamily="34" charset="-122"/>
                <a:ea typeface="微软雅黑" panose="020B0503020204020204" pitchFamily="34" charset="-122"/>
              </a:rPr>
              <a:t>聚合每一个桶的统计信息</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a:xfrm>
            <a:off x="3419872" y="401515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latin typeface="微软雅黑" panose="020B0503020204020204" pitchFamily="34" charset="-122"/>
                <a:ea typeface="微软雅黑" panose="020B0503020204020204" pitchFamily="34" charset="-122"/>
              </a:rPr>
              <a:t>计算每次分割的信息增量</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3419872" y="509527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    找到该层</a:t>
            </a:r>
            <a:r>
              <a:rPr lang="zh-CN" altLang="en-US" sz="1400" b="1" dirty="0" smtClean="0">
                <a:solidFill>
                  <a:schemeClr val="bg1"/>
                </a:solidFill>
                <a:latin typeface="微软雅黑" panose="020B0503020204020204" pitchFamily="34" charset="-122"/>
                <a:ea typeface="微软雅黑" panose="020B0503020204020204" pitchFamily="34" charset="-122"/>
              </a:rPr>
              <a:t>所有节点</a:t>
            </a:r>
            <a:r>
              <a:rPr lang="zh-CN" altLang="en-US" sz="1400" dirty="0" smtClean="0">
                <a:solidFill>
                  <a:schemeClr val="bg1"/>
                </a:solidFill>
                <a:latin typeface="微软雅黑" panose="020B0503020204020204" pitchFamily="34" charset="-122"/>
                <a:ea typeface="微软雅黑" panose="020B0503020204020204" pitchFamily="34" charset="-122"/>
              </a:rPr>
              <a:t>的最好分割</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1" name="右箭头 10"/>
          <p:cNvSpPr/>
          <p:nvPr/>
        </p:nvSpPr>
        <p:spPr>
          <a:xfrm>
            <a:off x="2699792" y="1988840"/>
            <a:ext cx="39969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3" name="下箭头 12"/>
          <p:cNvSpPr/>
          <p:nvPr/>
        </p:nvSpPr>
        <p:spPr>
          <a:xfrm>
            <a:off x="4868553" y="2564904"/>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7" name="下箭头 16"/>
          <p:cNvSpPr/>
          <p:nvPr/>
        </p:nvSpPr>
        <p:spPr>
          <a:xfrm>
            <a:off x="4860032" y="3645024"/>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8" name="下箭头 17"/>
          <p:cNvSpPr/>
          <p:nvPr/>
        </p:nvSpPr>
        <p:spPr>
          <a:xfrm>
            <a:off x="4860032" y="4777513"/>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9" name="TextBox 18"/>
          <p:cNvSpPr txBox="1"/>
          <p:nvPr/>
        </p:nvSpPr>
        <p:spPr>
          <a:xfrm>
            <a:off x="3604522" y="6319414"/>
            <a:ext cx="2477677" cy="369332"/>
          </a:xfrm>
          <a:prstGeom prst="rect">
            <a:avLst/>
          </a:prstGeom>
          <a:noFill/>
        </p:spPr>
        <p:txBody>
          <a:bodyPr wrap="square" rtlCol="0">
            <a:spAutoFit/>
          </a:bodyPr>
          <a:lstStyle/>
          <a:p>
            <a:pPr algn="ctr"/>
            <a:r>
              <a:rPr lang="zh-CN" altLang="en-US" dirty="0">
                <a:solidFill>
                  <a:schemeClr val="lt1"/>
                </a:solidFill>
                <a:latin typeface="微软雅黑" panose="020B0503020204020204" pitchFamily="34" charset="-122"/>
                <a:ea typeface="微软雅黑" panose="020B0503020204020204" pitchFamily="34" charset="-122"/>
              </a:rPr>
              <a:t>逐层训练</a:t>
            </a:r>
          </a:p>
        </p:txBody>
      </p:sp>
      <p:sp>
        <p:nvSpPr>
          <p:cNvPr id="45" name="圆角右箭头 44"/>
          <p:cNvSpPr/>
          <p:nvPr/>
        </p:nvSpPr>
        <p:spPr>
          <a:xfrm flipH="1">
            <a:off x="7164288" y="1916007"/>
            <a:ext cx="576064" cy="2881145"/>
          </a:xfrm>
          <a:prstGeom prst="bentArrow">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7812361" y="2204864"/>
            <a:ext cx="1440160" cy="307777"/>
          </a:xfrm>
          <a:prstGeom prst="rect">
            <a:avLst/>
          </a:prstGeom>
          <a:noFill/>
        </p:spPr>
        <p:txBody>
          <a:bodyPr wrap="square" rtlCol="0">
            <a:spAutoFit/>
          </a:bodyPr>
          <a:lstStyle/>
          <a:p>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继续下一层</a:t>
            </a: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7380312" y="4899974"/>
            <a:ext cx="1224136" cy="401234"/>
          </a:xfrm>
          <a:prstGeom prst="rect">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终止？</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0" name="圆角右箭头 49"/>
          <p:cNvSpPr/>
          <p:nvPr/>
        </p:nvSpPr>
        <p:spPr>
          <a:xfrm rot="10800000" flipH="1">
            <a:off x="7668344" y="5445223"/>
            <a:ext cx="576064" cy="1096105"/>
          </a:xfrm>
          <a:prstGeom prst="bentArrow">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8229975" y="6237312"/>
            <a:ext cx="1166561" cy="338554"/>
          </a:xfrm>
          <a:prstGeom prst="rect">
            <a:avLst/>
          </a:prstGeom>
          <a:noFill/>
        </p:spPr>
        <p:txBody>
          <a:bodyPr wrap="square" rtlCol="0">
            <a:spAutoFit/>
          </a:bodyPr>
          <a:lstStyle/>
          <a:p>
            <a:r>
              <a:rPr lang="zh-CN" altLang="en-US" sz="1600" dirty="0" smtClean="0">
                <a:solidFill>
                  <a:schemeClr val="accent6">
                    <a:lumMod val="75000"/>
                  </a:schemeClr>
                </a:solidFill>
                <a:latin typeface="微软雅黑" panose="020B0503020204020204" pitchFamily="34" charset="-122"/>
                <a:ea typeface="微软雅黑" panose="020B0503020204020204" pitchFamily="34" charset="-122"/>
              </a:rPr>
              <a:t>停止训练</a:t>
            </a:r>
            <a:endParaRPr lang="zh-CN" altLang="en-US" sz="16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7812360" y="5661248"/>
            <a:ext cx="461214"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sp>
        <p:nvSpPr>
          <p:cNvPr id="53" name="TextBox 52"/>
          <p:cNvSpPr txBox="1"/>
          <p:nvPr/>
        </p:nvSpPr>
        <p:spPr>
          <a:xfrm>
            <a:off x="7812360" y="4365104"/>
            <a:ext cx="46121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否</a:t>
            </a:r>
          </a:p>
        </p:txBody>
      </p:sp>
      <p:sp>
        <p:nvSpPr>
          <p:cNvPr id="3" name="十二边形 2"/>
          <p:cNvSpPr/>
          <p:nvPr/>
        </p:nvSpPr>
        <p:spPr>
          <a:xfrm>
            <a:off x="1259632" y="191683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1</a:t>
            </a:r>
            <a:endParaRPr kumimoji="1" lang="zh-CN" altLang="en-US" sz="1600" dirty="0">
              <a:latin typeface="黑体"/>
              <a:ea typeface="黑体"/>
              <a:cs typeface="黑体"/>
            </a:endParaRPr>
          </a:p>
        </p:txBody>
      </p:sp>
      <p:sp>
        <p:nvSpPr>
          <p:cNvPr id="26" name="十二边形 25"/>
          <p:cNvSpPr/>
          <p:nvPr/>
        </p:nvSpPr>
        <p:spPr>
          <a:xfrm>
            <a:off x="3563888" y="407707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3</a:t>
            </a:r>
            <a:endParaRPr kumimoji="1" lang="zh-CN" altLang="en-US" sz="1600" dirty="0">
              <a:latin typeface="黑体"/>
              <a:ea typeface="黑体"/>
              <a:cs typeface="黑体"/>
            </a:endParaRPr>
          </a:p>
        </p:txBody>
      </p:sp>
      <p:sp>
        <p:nvSpPr>
          <p:cNvPr id="27" name="十二边形 26"/>
          <p:cNvSpPr/>
          <p:nvPr/>
        </p:nvSpPr>
        <p:spPr>
          <a:xfrm>
            <a:off x="3563888" y="515719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4</a:t>
            </a:r>
            <a:endParaRPr kumimoji="1" lang="zh-CN" altLang="en-US" sz="1600" dirty="0">
              <a:latin typeface="黑体"/>
              <a:ea typeface="黑体"/>
              <a:cs typeface="黑体"/>
            </a:endParaRPr>
          </a:p>
        </p:txBody>
      </p:sp>
      <p:sp>
        <p:nvSpPr>
          <p:cNvPr id="28" name="十二边形 27"/>
          <p:cNvSpPr/>
          <p:nvPr/>
        </p:nvSpPr>
        <p:spPr>
          <a:xfrm>
            <a:off x="3563888" y="191683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2</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289079117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6448" y="274638"/>
            <a:ext cx="7498080" cy="1143000"/>
          </a:xfrm>
        </p:spPr>
        <p:txBody>
          <a:bodyPr>
            <a:normAutofit/>
          </a:bodyPr>
          <a:lstStyle/>
          <a:p>
            <a:r>
              <a:rPr lang="zh-CN" altLang="en-US" sz="3600" dirty="0">
                <a:latin typeface="微软雅黑" panose="020B0503020204020204" pitchFamily="34" charset="-122"/>
                <a:ea typeface="微软雅黑" panose="020B0503020204020204" pitchFamily="34" charset="-122"/>
              </a:rPr>
              <a:t>最好分割</a:t>
            </a:r>
            <a:r>
              <a:rPr lang="zh-CN" altLang="en-US" sz="3600" dirty="0" smtClean="0">
                <a:latin typeface="微软雅黑" panose="020B0503020204020204" pitchFamily="34" charset="-122"/>
                <a:ea typeface="微软雅黑" panose="020B0503020204020204" pitchFamily="34" charset="-122"/>
              </a:rPr>
              <a:t>：避免叶结点的计算</a:t>
            </a:r>
            <a:endParaRPr lang="zh-CN" altLang="en-US" sz="36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CN" dirty="0" smtClean="0">
                <a:latin typeface="微软雅黑" panose="020B0503020204020204" pitchFamily="34" charset="-122"/>
                <a:ea typeface="微软雅黑" panose="020B0503020204020204" pitchFamily="34" charset="-122"/>
              </a:rPr>
              <a:t>SPARK-3158 &amp; PR-2708</a:t>
            </a:r>
          </a:p>
          <a:p>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叶</a:t>
            </a:r>
            <a:r>
              <a:rPr lang="zh-CN" altLang="en-US" dirty="0" smtClean="0">
                <a:latin typeface="微软雅黑" panose="020B0503020204020204" pitchFamily="34" charset="-122"/>
                <a:ea typeface="微软雅黑" panose="020B0503020204020204" pitchFamily="34" charset="-122"/>
              </a:rPr>
              <a:t>节点不需要再去寻找最优分隔：</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最后一层的节点</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Impurity</a:t>
            </a:r>
            <a:r>
              <a:rPr lang="zh-CN" altLang="en-US" dirty="0" smtClean="0">
                <a:latin typeface="微软雅黑" panose="020B0503020204020204" pitchFamily="34" charset="-122"/>
                <a:ea typeface="微软雅黑" panose="020B0503020204020204" pitchFamily="34" charset="-122"/>
              </a:rPr>
              <a:t>为</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的节点</a:t>
            </a:r>
            <a:endParaRPr lang="en-US" altLang="zh-CN" dirty="0" smtClean="0">
              <a:latin typeface="微软雅黑" panose="020B0503020204020204" pitchFamily="34" charset="-122"/>
              <a:ea typeface="微软雅黑" panose="020B0503020204020204" pitchFamily="34" charset="-122"/>
            </a:endParaRPr>
          </a:p>
        </p:txBody>
      </p:sp>
      <p:sp>
        <p:nvSpPr>
          <p:cNvPr id="4" name="十二边形 3"/>
          <p:cNvSpPr/>
          <p:nvPr/>
        </p:nvSpPr>
        <p:spPr>
          <a:xfrm>
            <a:off x="1259632" y="620688"/>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4</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5161310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决策树的展望</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梯度提升树（</a:t>
            </a:r>
            <a:r>
              <a:rPr lang="en-US" altLang="zh-CN" dirty="0" smtClean="0">
                <a:latin typeface="微软雅黑" panose="020B0503020204020204" pitchFamily="34" charset="-122"/>
                <a:ea typeface="微软雅黑" panose="020B0503020204020204" pitchFamily="34" charset="-122"/>
              </a:rPr>
              <a:t>Gradient Boosting</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AdaBoost</a:t>
            </a:r>
          </a:p>
          <a:p>
            <a:r>
              <a:rPr lang="en-US" altLang="zh-CN" dirty="0" smtClean="0">
                <a:latin typeface="微软雅黑" panose="020B0503020204020204" pitchFamily="34" charset="-122"/>
                <a:ea typeface="微软雅黑" panose="020B0503020204020204" pitchFamily="34" charset="-122"/>
              </a:rPr>
              <a:t>Spark 1.2</a:t>
            </a:r>
            <a:r>
              <a:rPr lang="zh-CN" altLang="en-US" dirty="0" smtClean="0">
                <a:latin typeface="微软雅黑" panose="020B0503020204020204" pitchFamily="34" charset="-122"/>
                <a:ea typeface="微软雅黑" panose="020B0503020204020204" pitchFamily="34" charset="-122"/>
              </a:rPr>
              <a:t>版本</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3681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多分类</a:t>
            </a:r>
            <a:br>
              <a:rPr lang="zh-CN" altLang="en-US" dirty="0">
                <a:latin typeface="微软雅黑" panose="020B0503020204020204" pitchFamily="34" charset="-122"/>
                <a:ea typeface="微软雅黑" panose="020B0503020204020204" pitchFamily="34" charset="-122"/>
              </a:rPr>
            </a:br>
            <a:endParaRPr kumimoji="1" lang="zh-CN" altLang="en-US" dirty="0"/>
          </a:p>
        </p:txBody>
      </p:sp>
    </p:spTree>
    <p:extLst>
      <p:ext uri="{BB962C8B-B14F-4D97-AF65-F5344CB8AC3E}">
        <p14:creationId xmlns:p14="http://schemas.microsoft.com/office/powerpoint/2010/main" val="3968272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多分类应用场景</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435608" y="1447800"/>
            <a:ext cx="7498080" cy="5293568"/>
          </a:xfrm>
        </p:spPr>
        <p:txBody>
          <a:bodyPr/>
          <a:lstStyle/>
          <a:p>
            <a:r>
              <a:rPr lang="zh-CN" altLang="en-US" dirty="0" smtClean="0">
                <a:latin typeface="微软雅黑" panose="020B0503020204020204" pitchFamily="34" charset="-122"/>
                <a:ea typeface="微软雅黑" panose="020B0503020204020204" pitchFamily="34" charset="-122"/>
              </a:rPr>
              <a:t>对战预测（胜</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、负</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、平</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284939773"/>
              </p:ext>
            </p:extLst>
          </p:nvPr>
        </p:nvGraphicFramePr>
        <p:xfrm>
          <a:off x="1763688" y="2420888"/>
          <a:ext cx="3384376" cy="2123440"/>
        </p:xfrm>
        <a:graphic>
          <a:graphicData uri="http://schemas.openxmlformats.org/drawingml/2006/table">
            <a:tbl>
              <a:tblPr firstRow="1" bandRow="1">
                <a:tableStyleId>{5C22544A-7EE6-4342-B048-85BDC9FD1C3A}</a:tableStyleId>
              </a:tblPr>
              <a:tblGrid>
                <a:gridCol w="846094"/>
                <a:gridCol w="846094"/>
                <a:gridCol w="846094"/>
                <a:gridCol w="846094"/>
              </a:tblGrid>
              <a:tr h="370840">
                <a:tc>
                  <a:txBody>
                    <a:bodyPr/>
                    <a:lstStyle/>
                    <a:p>
                      <a:r>
                        <a:rPr lang="zh-CN" altLang="en-US" dirty="0" smtClean="0"/>
                        <a:t>球队属性</a:t>
                      </a:r>
                      <a:r>
                        <a:rPr lang="zh-CN" altLang="zh-CN" dirty="0" smtClean="0"/>
                        <a:t>1</a:t>
                      </a:r>
                      <a:endParaRPr lang="zh-CN" altLang="en-US" dirty="0"/>
                    </a:p>
                  </a:txBody>
                  <a:tcPr/>
                </a:tc>
                <a:tc>
                  <a:txBody>
                    <a:bodyPr/>
                    <a:lstStyle/>
                    <a:p>
                      <a:r>
                        <a:rPr lang="zh-CN" altLang="en-US" dirty="0" smtClean="0"/>
                        <a:t>球队属性</a:t>
                      </a:r>
                      <a:r>
                        <a:rPr lang="zh-CN" altLang="zh-CN" dirty="0" smtClean="0"/>
                        <a:t>2</a:t>
                      </a:r>
                      <a:endParaRPr lang="zh-CN" altLang="en-US" dirty="0"/>
                    </a:p>
                  </a:txBody>
                  <a:tcPr/>
                </a:tc>
                <a:tc>
                  <a:txBody>
                    <a:bodyPr/>
                    <a:lstStyle/>
                    <a:p>
                      <a:r>
                        <a:rPr lang="zh-CN" altLang="en-US" dirty="0" smtClean="0"/>
                        <a:t>球队属性</a:t>
                      </a:r>
                      <a:r>
                        <a:rPr lang="zh-CN" altLang="zh-CN" dirty="0" smtClean="0"/>
                        <a:t>3</a:t>
                      </a:r>
                      <a:endParaRPr lang="zh-CN" altLang="en-US" dirty="0"/>
                    </a:p>
                  </a:txBody>
                  <a:tcPr/>
                </a:tc>
                <a:tc>
                  <a:txBody>
                    <a:bodyPr/>
                    <a:lstStyle/>
                    <a:p>
                      <a:r>
                        <a:rPr lang="zh-CN" altLang="en-US" dirty="0" smtClean="0"/>
                        <a:t>结果</a:t>
                      </a:r>
                      <a:endParaRPr lang="zh-CN" altLang="en-US" dirty="0"/>
                    </a:p>
                  </a:txBody>
                  <a:tcPr>
                    <a:solidFill>
                      <a:schemeClr val="accent6">
                        <a:lumMod val="75000"/>
                      </a:schemeClr>
                    </a:solidFill>
                  </a:tcPr>
                </a:tc>
              </a:tr>
              <a:tr h="370840">
                <a:tc>
                  <a:txBody>
                    <a:bodyPr/>
                    <a:lstStyle/>
                    <a:p>
                      <a:r>
                        <a:rPr lang="en-US" altLang="zh-CN" dirty="0" smtClean="0"/>
                        <a:t>0.00</a:t>
                      </a:r>
                      <a:endParaRPr lang="zh-CN" altLang="en-US" dirty="0"/>
                    </a:p>
                  </a:txBody>
                  <a:tcPr/>
                </a:tc>
                <a:tc>
                  <a:txBody>
                    <a:bodyPr/>
                    <a:lstStyle/>
                    <a:p>
                      <a:r>
                        <a:rPr lang="en-US" altLang="zh-CN" dirty="0" smtClean="0"/>
                        <a:t>0.28</a:t>
                      </a:r>
                      <a:endParaRPr lang="zh-CN" altLang="en-US" dirty="0"/>
                    </a:p>
                  </a:txBody>
                  <a:tcPr/>
                </a:tc>
                <a:tc>
                  <a:txBody>
                    <a:bodyPr/>
                    <a:lstStyle/>
                    <a:p>
                      <a:r>
                        <a:rPr lang="en-US" altLang="zh-CN" dirty="0" smtClean="0"/>
                        <a:t>0.556</a:t>
                      </a:r>
                      <a:endParaRPr lang="zh-CN" altLang="en-US" dirty="0"/>
                    </a:p>
                  </a:txBody>
                  <a:tcPr/>
                </a:tc>
                <a:tc>
                  <a:txBody>
                    <a:bodyPr/>
                    <a:lstStyle/>
                    <a:p>
                      <a:r>
                        <a:rPr lang="en-US" altLang="zh-CN" dirty="0" smtClean="0"/>
                        <a:t>1</a:t>
                      </a:r>
                      <a:endParaRPr lang="zh-CN" altLang="en-US" dirty="0"/>
                    </a:p>
                  </a:txBody>
                  <a:tcPr/>
                </a:tc>
              </a:tr>
              <a:tr h="370840">
                <a:tc>
                  <a:txBody>
                    <a:bodyPr/>
                    <a:lstStyle/>
                    <a:p>
                      <a:r>
                        <a:rPr lang="en-US" altLang="zh-CN" dirty="0" smtClean="0"/>
                        <a:t>0.00</a:t>
                      </a:r>
                      <a:endParaRPr lang="zh-CN" altLang="en-US" dirty="0"/>
                    </a:p>
                  </a:txBody>
                  <a:tcPr/>
                </a:tc>
                <a:tc>
                  <a:txBody>
                    <a:bodyPr/>
                    <a:lstStyle/>
                    <a:p>
                      <a:r>
                        <a:rPr lang="en-US" altLang="zh-CN" dirty="0" smtClean="0"/>
                        <a:t>-0.02</a:t>
                      </a:r>
                      <a:endParaRPr lang="zh-CN" altLang="en-US" dirty="0"/>
                    </a:p>
                  </a:txBody>
                  <a:tcPr/>
                </a:tc>
                <a:tc>
                  <a:txBody>
                    <a:bodyPr/>
                    <a:lstStyle/>
                    <a:p>
                      <a:r>
                        <a:rPr lang="en-US" altLang="zh-CN" dirty="0" smtClean="0"/>
                        <a:t>-0.003</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0.33</a:t>
                      </a:r>
                      <a:endParaRPr lang="zh-CN" altLang="en-US" dirty="0"/>
                    </a:p>
                  </a:txBody>
                  <a:tcPr/>
                </a:tc>
                <a:tc>
                  <a:txBody>
                    <a:bodyPr/>
                    <a:lstStyle/>
                    <a:p>
                      <a:r>
                        <a:rPr lang="en-US" altLang="zh-CN" dirty="0" smtClean="0"/>
                        <a:t>0.05</a:t>
                      </a:r>
                      <a:endParaRPr lang="zh-CN" altLang="en-US" dirty="0"/>
                    </a:p>
                  </a:txBody>
                  <a:tcPr/>
                </a:tc>
                <a:tc>
                  <a:txBody>
                    <a:bodyPr/>
                    <a:lstStyle/>
                    <a:p>
                      <a:r>
                        <a:rPr lang="en-US" altLang="zh-CN" dirty="0" smtClean="0"/>
                        <a:t>0.2</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bl>
          </a:graphicData>
        </a:graphic>
      </p:graphicFrame>
      <p:sp>
        <p:nvSpPr>
          <p:cNvPr id="5" name="矩形 4"/>
          <p:cNvSpPr/>
          <p:nvPr/>
        </p:nvSpPr>
        <p:spPr>
          <a:xfrm>
            <a:off x="6660232" y="3068960"/>
            <a:ext cx="1872208" cy="792088"/>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多</a:t>
            </a:r>
            <a:r>
              <a:rPr lang="zh-CN" altLang="en-US" dirty="0" smtClean="0">
                <a:solidFill>
                  <a:schemeClr val="tx1"/>
                </a:solidFill>
                <a:latin typeface="微软雅黑" panose="020B0503020204020204" pitchFamily="34" charset="-122"/>
                <a:ea typeface="微软雅黑" panose="020B0503020204020204" pitchFamily="34" charset="-122"/>
              </a:rPr>
              <a:t>分类训练器（</a:t>
            </a:r>
            <a:r>
              <a:rPr lang="en-US" altLang="zh-CN" dirty="0" smtClean="0">
                <a:solidFill>
                  <a:schemeClr val="tx1"/>
                </a:solidFill>
                <a:latin typeface="微软雅黑" panose="020B0503020204020204" pitchFamily="34" charset="-122"/>
                <a:ea typeface="微软雅黑" panose="020B0503020204020204" pitchFamily="34" charset="-122"/>
              </a:rPr>
              <a:t>Estimator</a:t>
            </a:r>
            <a:r>
              <a:rPr lang="zh-CN" altLang="en-US" dirty="0" smtClean="0">
                <a:solidFill>
                  <a:schemeClr val="tx1"/>
                </a:solidFill>
                <a:latin typeface="微软雅黑" panose="020B0503020204020204" pitchFamily="34" charset="-122"/>
                <a:ea typeface="微软雅黑" panose="020B0503020204020204" pitchFamily="34" charset="-122"/>
              </a:rPr>
              <a:t>）</a:t>
            </a:r>
          </a:p>
        </p:txBody>
      </p:sp>
      <p:sp>
        <p:nvSpPr>
          <p:cNvPr id="6" name="右箭头 5"/>
          <p:cNvSpPr/>
          <p:nvPr/>
        </p:nvSpPr>
        <p:spPr>
          <a:xfrm>
            <a:off x="5566854" y="3068960"/>
            <a:ext cx="805346" cy="792088"/>
          </a:xfrm>
          <a:prstGeom prst="rightArrow">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输入</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5399584" y="5085184"/>
            <a:ext cx="1980728" cy="679737"/>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多</a:t>
            </a:r>
            <a:r>
              <a:rPr lang="zh-CN" altLang="en-US" dirty="0" smtClean="0">
                <a:solidFill>
                  <a:schemeClr val="tx1"/>
                </a:solidFill>
                <a:latin typeface="微软雅黑" panose="020B0503020204020204" pitchFamily="34" charset="-122"/>
                <a:ea typeface="微软雅黑" panose="020B0503020204020204" pitchFamily="34" charset="-122"/>
              </a:rPr>
              <a:t>分类预测器（</a:t>
            </a:r>
            <a:r>
              <a:rPr lang="en-US" altLang="zh-CN" dirty="0" smtClean="0">
                <a:solidFill>
                  <a:schemeClr val="tx1"/>
                </a:solidFill>
                <a:latin typeface="微软雅黑" panose="020B0503020204020204" pitchFamily="34" charset="-122"/>
                <a:ea typeface="微软雅黑" panose="020B0503020204020204" pitchFamily="34" charset="-122"/>
              </a:rPr>
              <a:t>Predictor</a:t>
            </a:r>
            <a:r>
              <a:rPr lang="zh-CN" altLang="en-US" dirty="0" smtClean="0">
                <a:solidFill>
                  <a:schemeClr val="tx1"/>
                </a:solidFill>
                <a:latin typeface="微软雅黑" panose="020B0503020204020204" pitchFamily="34" charset="-122"/>
                <a:ea typeface="微软雅黑" panose="020B0503020204020204" pitchFamily="34" charset="-122"/>
              </a:rPr>
              <a:t>）</a:t>
            </a:r>
          </a:p>
        </p:txBody>
      </p:sp>
      <p:graphicFrame>
        <p:nvGraphicFramePr>
          <p:cNvPr id="10" name="表格 9"/>
          <p:cNvGraphicFramePr>
            <a:graphicFrameLocks noGrp="1"/>
          </p:cNvGraphicFramePr>
          <p:nvPr>
            <p:extLst>
              <p:ext uri="{D42A27DB-BD31-4B8C-83A1-F6EECF244321}">
                <p14:modId xmlns:p14="http://schemas.microsoft.com/office/powerpoint/2010/main" val="1571643901"/>
              </p:ext>
            </p:extLst>
          </p:nvPr>
        </p:nvGraphicFramePr>
        <p:xfrm>
          <a:off x="1691680" y="4797152"/>
          <a:ext cx="2563485" cy="1752600"/>
        </p:xfrm>
        <a:graphic>
          <a:graphicData uri="http://schemas.openxmlformats.org/drawingml/2006/table">
            <a:tbl>
              <a:tblPr firstRow="1" bandRow="1">
                <a:tableStyleId>{5C22544A-7EE6-4342-B048-85BDC9FD1C3A}</a:tableStyleId>
              </a:tblPr>
              <a:tblGrid>
                <a:gridCol w="854495"/>
                <a:gridCol w="854495"/>
                <a:gridCol w="854495"/>
              </a:tblGrid>
              <a:tr h="370840">
                <a:tc>
                  <a:txBody>
                    <a:bodyPr/>
                    <a:lstStyle/>
                    <a:p>
                      <a:r>
                        <a:rPr lang="zh-CN" altLang="en-US" dirty="0" smtClean="0"/>
                        <a:t>球队属性</a:t>
                      </a:r>
                      <a:r>
                        <a:rPr lang="en-US" altLang="zh-CN" dirty="0" smtClean="0"/>
                        <a:t>1</a:t>
                      </a:r>
                      <a:endParaRPr lang="zh-CN" altLang="en-US" dirty="0"/>
                    </a:p>
                  </a:txBody>
                  <a:tcPr/>
                </a:tc>
                <a:tc>
                  <a:txBody>
                    <a:bodyPr/>
                    <a:lstStyle/>
                    <a:p>
                      <a:r>
                        <a:rPr lang="zh-CN" altLang="en-US" dirty="0" smtClean="0"/>
                        <a:t>球队属性</a:t>
                      </a:r>
                      <a:r>
                        <a:rPr lang="en-US" altLang="zh-CN" dirty="0" smtClean="0"/>
                        <a:t>2</a:t>
                      </a:r>
                      <a:endParaRPr lang="zh-CN" altLang="en-US" dirty="0"/>
                    </a:p>
                  </a:txBody>
                  <a:tcPr/>
                </a:tc>
                <a:tc>
                  <a:txBody>
                    <a:bodyPr/>
                    <a:lstStyle/>
                    <a:p>
                      <a:r>
                        <a:rPr lang="zh-CN" altLang="en-US" dirty="0" smtClean="0"/>
                        <a:t>球队属性 </a:t>
                      </a:r>
                      <a:r>
                        <a:rPr lang="en-US" altLang="zh-CN" dirty="0" smtClean="0"/>
                        <a:t>3</a:t>
                      </a:r>
                      <a:endParaRPr lang="zh-CN" altLang="en-US" dirty="0"/>
                    </a:p>
                  </a:txBody>
                  <a:tcPr/>
                </a:tc>
              </a:tr>
              <a:tr h="370840">
                <a:tc>
                  <a:txBody>
                    <a:bodyPr/>
                    <a:lstStyle/>
                    <a:p>
                      <a:r>
                        <a:rPr lang="en-US" altLang="zh-CN" dirty="0" smtClean="0"/>
                        <a:t>0.23</a:t>
                      </a:r>
                      <a:endParaRPr lang="zh-CN" altLang="en-US" dirty="0"/>
                    </a:p>
                  </a:txBody>
                  <a:tcPr/>
                </a:tc>
                <a:tc>
                  <a:txBody>
                    <a:bodyPr/>
                    <a:lstStyle/>
                    <a:p>
                      <a:r>
                        <a:rPr lang="en-US" altLang="zh-CN" dirty="0" smtClean="0"/>
                        <a:t>-0.33</a:t>
                      </a:r>
                      <a:endParaRPr lang="zh-CN" altLang="en-US" dirty="0"/>
                    </a:p>
                  </a:txBody>
                  <a:tcPr/>
                </a:tc>
                <a:tc>
                  <a:txBody>
                    <a:bodyPr/>
                    <a:lstStyle/>
                    <a:p>
                      <a:r>
                        <a:rPr lang="en-US" altLang="zh-CN" dirty="0" smtClean="0"/>
                        <a:t>-0.66</a:t>
                      </a:r>
                      <a:endParaRPr lang="zh-CN" altLang="en-US" dirty="0"/>
                    </a:p>
                  </a:txBody>
                  <a:tcPr/>
                </a:tc>
              </a:tr>
              <a:tr h="370840">
                <a:tc>
                  <a:txBody>
                    <a:bodyPr/>
                    <a:lstStyle/>
                    <a:p>
                      <a:r>
                        <a:rPr lang="en-US" altLang="zh-CN" dirty="0" smtClean="0"/>
                        <a:t>0.73</a:t>
                      </a:r>
                      <a:endParaRPr lang="zh-CN" altLang="en-US" dirty="0"/>
                    </a:p>
                  </a:txBody>
                  <a:tcPr/>
                </a:tc>
                <a:tc>
                  <a:txBody>
                    <a:bodyPr/>
                    <a:lstStyle/>
                    <a:p>
                      <a:r>
                        <a:rPr lang="en-US" altLang="zh-CN" dirty="0" smtClean="0"/>
                        <a:t>0.00</a:t>
                      </a:r>
                      <a:endParaRPr lang="zh-CN" altLang="en-US" dirty="0"/>
                    </a:p>
                  </a:txBody>
                  <a:tcPr/>
                </a:tc>
                <a:tc>
                  <a:txBody>
                    <a:bodyPr/>
                    <a:lstStyle/>
                    <a:p>
                      <a:r>
                        <a:rPr lang="en-US" altLang="zh-CN" dirty="0" smtClean="0"/>
                        <a:t>-0.33</a:t>
                      </a:r>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bl>
          </a:graphicData>
        </a:graphic>
      </p:graphicFrame>
      <p:cxnSp>
        <p:nvCxnSpPr>
          <p:cNvPr id="12" name="直接箭头连接符 11"/>
          <p:cNvCxnSpPr>
            <a:stCxn id="5" idx="2"/>
            <a:endCxn id="9" idx="0"/>
          </p:cNvCxnSpPr>
          <p:nvPr/>
        </p:nvCxnSpPr>
        <p:spPr>
          <a:xfrm flipH="1">
            <a:off x="6389948" y="3861048"/>
            <a:ext cx="1206388" cy="1224136"/>
          </a:xfrm>
          <a:prstGeom prst="straightConnector1">
            <a:avLst/>
          </a:prstGeom>
          <a:ln w="38100">
            <a:prstDash val="solid"/>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028384" y="4149080"/>
            <a:ext cx="1800200" cy="38021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训练</a:t>
            </a:r>
            <a:r>
              <a:rPr lang="zh-CN" altLang="en-US" dirty="0" smtClean="0">
                <a:latin typeface="微软雅黑" panose="020B0503020204020204" pitchFamily="34" charset="-122"/>
                <a:ea typeface="微软雅黑" panose="020B0503020204020204" pitchFamily="34" charset="-122"/>
              </a:rPr>
              <a:t>结果</a:t>
            </a:r>
            <a:endParaRPr lang="zh-CN" altLang="en-US" dirty="0">
              <a:latin typeface="微软雅黑" panose="020B0503020204020204" pitchFamily="34" charset="-122"/>
              <a:ea typeface="微软雅黑" panose="020B0503020204020204" pitchFamily="34" charset="-122"/>
            </a:endParaRPr>
          </a:p>
        </p:txBody>
      </p:sp>
      <p:sp>
        <p:nvSpPr>
          <p:cNvPr id="14" name="右箭头 13"/>
          <p:cNvSpPr/>
          <p:nvPr/>
        </p:nvSpPr>
        <p:spPr>
          <a:xfrm>
            <a:off x="4427984" y="5085184"/>
            <a:ext cx="792088" cy="648072"/>
          </a:xfrm>
          <a:prstGeom prst="rightArrow">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输入</a:t>
            </a:r>
            <a:endParaRPr lang="zh-CN" altLang="en-US" sz="14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182284185"/>
              </p:ext>
            </p:extLst>
          </p:nvPr>
        </p:nvGraphicFramePr>
        <p:xfrm>
          <a:off x="8244408" y="4725144"/>
          <a:ext cx="648072" cy="1556940"/>
        </p:xfrm>
        <a:graphic>
          <a:graphicData uri="http://schemas.openxmlformats.org/drawingml/2006/table">
            <a:tbl>
              <a:tblPr firstRow="1" bandRow="1">
                <a:tableStyleId>{5C22544A-7EE6-4342-B048-85BDC9FD1C3A}</a:tableStyleId>
              </a:tblPr>
              <a:tblGrid>
                <a:gridCol w="648072"/>
              </a:tblGrid>
              <a:tr h="389235">
                <a:tc>
                  <a:txBody>
                    <a:bodyPr/>
                    <a:lstStyle/>
                    <a:p>
                      <a:r>
                        <a:rPr lang="zh-CN" altLang="en-US" sz="1800" b="1" kern="1200" dirty="0" smtClean="0">
                          <a:solidFill>
                            <a:schemeClr val="lt1"/>
                          </a:solidFill>
                          <a:latin typeface="+mn-lt"/>
                          <a:ea typeface="+mn-ea"/>
                          <a:cs typeface="+mn-cs"/>
                        </a:rPr>
                        <a:t>结果</a:t>
                      </a:r>
                      <a:endParaRPr lang="zh-CN" altLang="en-US" sz="1800" b="1" kern="1200" dirty="0">
                        <a:solidFill>
                          <a:schemeClr val="lt1"/>
                        </a:solidFill>
                        <a:latin typeface="+mn-lt"/>
                        <a:ea typeface="+mn-ea"/>
                        <a:cs typeface="+mn-cs"/>
                      </a:endParaRPr>
                    </a:p>
                  </a:txBody>
                  <a:tcPr>
                    <a:solidFill>
                      <a:schemeClr val="accent6">
                        <a:lumMod val="75000"/>
                      </a:schemeClr>
                    </a:solidFill>
                  </a:tcPr>
                </a:tc>
              </a:tr>
              <a:tr h="389235">
                <a:tc>
                  <a:txBody>
                    <a:bodyPr/>
                    <a:lstStyle/>
                    <a:p>
                      <a:r>
                        <a:rPr lang="en-US" altLang="zh-CN" dirty="0" smtClean="0"/>
                        <a:t>2</a:t>
                      </a:r>
                      <a:endParaRPr lang="zh-CN" altLang="en-US" dirty="0"/>
                    </a:p>
                  </a:txBody>
                  <a:tcPr/>
                </a:tc>
              </a:tr>
              <a:tr h="389235">
                <a:tc>
                  <a:txBody>
                    <a:bodyPr/>
                    <a:lstStyle/>
                    <a:p>
                      <a:r>
                        <a:rPr lang="en-US" altLang="zh-CN" dirty="0" smtClean="0"/>
                        <a:t>1</a:t>
                      </a:r>
                      <a:endParaRPr lang="zh-CN" altLang="en-US" dirty="0"/>
                    </a:p>
                  </a:txBody>
                  <a:tcPr/>
                </a:tc>
              </a:tr>
              <a:tr h="389235">
                <a:tc>
                  <a:txBody>
                    <a:bodyPr/>
                    <a:lstStyle/>
                    <a:p>
                      <a:r>
                        <a:rPr lang="en-US" altLang="zh-CN" dirty="0" smtClean="0"/>
                        <a:t>…</a:t>
                      </a:r>
                      <a:endParaRPr lang="zh-CN" altLang="en-US" dirty="0"/>
                    </a:p>
                  </a:txBody>
                  <a:tcPr/>
                </a:tc>
              </a:tr>
            </a:tbl>
          </a:graphicData>
        </a:graphic>
      </p:graphicFrame>
      <p:sp>
        <p:nvSpPr>
          <p:cNvPr id="17" name="右箭头 16"/>
          <p:cNvSpPr/>
          <p:nvPr/>
        </p:nvSpPr>
        <p:spPr>
          <a:xfrm>
            <a:off x="7524328" y="5157192"/>
            <a:ext cx="576064" cy="468052"/>
          </a:xfrm>
          <a:prstGeom prst="rightArrow">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6726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多分类的实现</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187624" y="1412776"/>
            <a:ext cx="7560840" cy="1108720"/>
          </a:xfrm>
        </p:spPr>
        <p:txBody>
          <a:bodyPr/>
          <a:lstStyle/>
          <a:p>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One-VS-All</a:t>
            </a:r>
            <a:r>
              <a:rPr lang="zh-CN" altLang="en-US" dirty="0" smtClean="0">
                <a:latin typeface="微软雅黑" panose="020B0503020204020204" pitchFamily="34" charset="-122"/>
                <a:ea typeface="微软雅黑" panose="020B0503020204020204" pitchFamily="34" charset="-122"/>
              </a:rPr>
              <a:t>策略，组合二分类器实现多分类</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2601383" y="2790822"/>
            <a:ext cx="1970617" cy="374441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434514" y="2718814"/>
            <a:ext cx="864096" cy="3816424"/>
          </a:xfrm>
          <a:prstGeom prst="round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训练数据</a:t>
            </a:r>
          </a:p>
        </p:txBody>
      </p:sp>
      <p:sp>
        <p:nvSpPr>
          <p:cNvPr id="8" name="矩形 7"/>
          <p:cNvSpPr/>
          <p:nvPr/>
        </p:nvSpPr>
        <p:spPr>
          <a:xfrm>
            <a:off x="3105439" y="3078854"/>
            <a:ext cx="1152128" cy="576064"/>
          </a:xfrm>
          <a:prstGeom prst="rect">
            <a:avLst/>
          </a:prstGeom>
          <a:solidFill>
            <a:schemeClr val="accent6">
              <a:lumMod val="75000"/>
            </a:schemeClr>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训练器</a:t>
            </a: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cxnSp>
        <p:nvCxnSpPr>
          <p:cNvPr id="12" name="直接箭头连接符 11"/>
          <p:cNvCxnSpPr>
            <a:stCxn id="5" idx="3"/>
            <a:endCxn id="8" idx="1"/>
          </p:cNvCxnSpPr>
          <p:nvPr/>
        </p:nvCxnSpPr>
        <p:spPr>
          <a:xfrm flipV="1">
            <a:off x="2298610" y="3366886"/>
            <a:ext cx="806829" cy="1260140"/>
          </a:xfrm>
          <a:prstGeom prst="straightConnector1">
            <a:avLst/>
          </a:prstGeom>
          <a:ln w="19050">
            <a:solidFill>
              <a:schemeClr val="accent6">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105439" y="3862161"/>
            <a:ext cx="1152128" cy="576064"/>
          </a:xfrm>
          <a:prstGeom prst="rect">
            <a:avLst/>
          </a:prstGeom>
          <a:solidFill>
            <a:schemeClr val="accent6">
              <a:lumMod val="75000"/>
            </a:schemeClr>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训练器</a:t>
            </a: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3141443" y="4683060"/>
            <a:ext cx="1152128" cy="576064"/>
          </a:xfrm>
          <a:prstGeom prst="rect">
            <a:avLst/>
          </a:prstGeom>
          <a:solidFill>
            <a:schemeClr val="accent6">
              <a:lumMod val="75000"/>
            </a:schemeClr>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训练器</a:t>
            </a: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cxnSp>
        <p:nvCxnSpPr>
          <p:cNvPr id="16" name="直接箭头连接符 15"/>
          <p:cNvCxnSpPr>
            <a:stCxn id="5" idx="3"/>
            <a:endCxn id="13" idx="1"/>
          </p:cNvCxnSpPr>
          <p:nvPr/>
        </p:nvCxnSpPr>
        <p:spPr>
          <a:xfrm flipV="1">
            <a:off x="2298610" y="4150193"/>
            <a:ext cx="806829" cy="476833"/>
          </a:xfrm>
          <a:prstGeom prst="straightConnector1">
            <a:avLst/>
          </a:prstGeom>
          <a:ln w="19050">
            <a:solidFill>
              <a:schemeClr val="accent6">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14" idx="1"/>
          </p:cNvCxnSpPr>
          <p:nvPr/>
        </p:nvCxnSpPr>
        <p:spPr>
          <a:xfrm>
            <a:off x="2298610" y="4627026"/>
            <a:ext cx="842833" cy="344066"/>
          </a:xfrm>
          <a:prstGeom prst="straightConnector1">
            <a:avLst/>
          </a:prstGeom>
          <a:ln w="19050">
            <a:solidFill>
              <a:schemeClr val="accent6">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141443" y="5411524"/>
            <a:ext cx="1152128" cy="576064"/>
          </a:xfrm>
          <a:prstGeom prst="rect">
            <a:avLst/>
          </a:prstGeom>
          <a:solidFill>
            <a:schemeClr val="accent6">
              <a:lumMod val="75000"/>
            </a:schemeClr>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cxnSp>
        <p:nvCxnSpPr>
          <p:cNvPr id="21" name="直接箭头连接符 20"/>
          <p:cNvCxnSpPr>
            <a:stCxn id="5" idx="3"/>
            <a:endCxn id="19" idx="1"/>
          </p:cNvCxnSpPr>
          <p:nvPr/>
        </p:nvCxnSpPr>
        <p:spPr>
          <a:xfrm>
            <a:off x="2298610" y="4627026"/>
            <a:ext cx="842833" cy="1072530"/>
          </a:xfrm>
          <a:prstGeom prst="straightConnector1">
            <a:avLst/>
          </a:prstGeom>
          <a:ln w="19050">
            <a:solidFill>
              <a:schemeClr val="accent6">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65246" y="6073573"/>
            <a:ext cx="1368152"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训练</a:t>
            </a:r>
            <a:endParaRPr lang="zh-CN" altLang="en-US" dirty="0">
              <a:latin typeface="微软雅黑" panose="020B0503020204020204" pitchFamily="34" charset="-122"/>
              <a:ea typeface="微软雅黑" panose="020B0503020204020204" pitchFamily="34" charset="-122"/>
            </a:endParaRPr>
          </a:p>
        </p:txBody>
      </p:sp>
      <p:sp>
        <p:nvSpPr>
          <p:cNvPr id="27" name="TextBox 26"/>
          <p:cNvSpPr txBox="1"/>
          <p:nvPr/>
        </p:nvSpPr>
        <p:spPr>
          <a:xfrm>
            <a:off x="2589368" y="3042850"/>
            <a:ext cx="430887" cy="3168352"/>
          </a:xfrm>
          <a:prstGeom prst="rect">
            <a:avLst/>
          </a:prstGeom>
          <a:solidFill>
            <a:srgbClr val="00B050">
              <a:alpha val="23000"/>
            </a:srgbClr>
          </a:solidFill>
        </p:spPr>
        <p:txBody>
          <a:bodyPr vert="eaVert"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标签二值化</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4716016" y="2780928"/>
            <a:ext cx="4220846" cy="374441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29" name="矩形 28"/>
          <p:cNvSpPr/>
          <p:nvPr/>
        </p:nvSpPr>
        <p:spPr>
          <a:xfrm>
            <a:off x="5149289" y="3048930"/>
            <a:ext cx="1152128" cy="576064"/>
          </a:xfrm>
          <a:prstGeom prst="rect">
            <a:avLst/>
          </a:prstGeom>
          <a:solidFill>
            <a:schemeClr val="accent6">
              <a:lumMod val="75000"/>
            </a:schemeClr>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预测器</a:t>
            </a: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30" name="矩形 29"/>
          <p:cNvSpPr/>
          <p:nvPr/>
        </p:nvSpPr>
        <p:spPr>
          <a:xfrm>
            <a:off x="5149289" y="3832237"/>
            <a:ext cx="1152128" cy="576064"/>
          </a:xfrm>
          <a:prstGeom prst="rect">
            <a:avLst/>
          </a:prstGeom>
          <a:solidFill>
            <a:schemeClr val="accent6">
              <a:lumMod val="75000"/>
            </a:schemeClr>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预测器</a:t>
            </a:r>
            <a:r>
              <a:rPr lang="en-US" altLang="zh-CN" sz="1600" dirty="0">
                <a:solidFill>
                  <a:schemeClr val="tx1"/>
                </a:solidFill>
                <a:latin typeface="微软雅黑" panose="020B0503020204020204" pitchFamily="34" charset="-122"/>
                <a:ea typeface="微软雅黑" panose="020B0503020204020204" pitchFamily="34" charset="-122"/>
              </a:rPr>
              <a:t>2</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31" name="矩形 30"/>
          <p:cNvSpPr/>
          <p:nvPr/>
        </p:nvSpPr>
        <p:spPr>
          <a:xfrm>
            <a:off x="5185293" y="4653136"/>
            <a:ext cx="1152128" cy="576064"/>
          </a:xfrm>
          <a:prstGeom prst="rect">
            <a:avLst/>
          </a:prstGeom>
          <a:solidFill>
            <a:schemeClr val="accent6">
              <a:lumMod val="75000"/>
            </a:schemeClr>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预测器</a:t>
            </a:r>
            <a:r>
              <a:rPr lang="en-US" altLang="zh-CN" sz="1600" dirty="0">
                <a:solidFill>
                  <a:schemeClr val="tx1"/>
                </a:solidFill>
                <a:latin typeface="微软雅黑" panose="020B0503020204020204" pitchFamily="34" charset="-122"/>
                <a:ea typeface="微软雅黑" panose="020B0503020204020204" pitchFamily="34" charset="-122"/>
              </a:rPr>
              <a:t>3</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5185293" y="5381600"/>
            <a:ext cx="1152128" cy="576064"/>
          </a:xfrm>
          <a:prstGeom prst="rect">
            <a:avLst/>
          </a:prstGeom>
          <a:solidFill>
            <a:schemeClr val="accent6">
              <a:lumMod val="75000"/>
            </a:schemeClr>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5109096" y="6043649"/>
            <a:ext cx="1368152"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预测</a:t>
            </a:r>
            <a:endParaRPr lang="zh-CN" altLang="en-US" dirty="0">
              <a:latin typeface="微软雅黑" panose="020B0503020204020204" pitchFamily="34" charset="-122"/>
              <a:ea typeface="微软雅黑" panose="020B0503020204020204" pitchFamily="34" charset="-122"/>
            </a:endParaRPr>
          </a:p>
        </p:txBody>
      </p:sp>
      <p:cxnSp>
        <p:nvCxnSpPr>
          <p:cNvPr id="35" name="直接箭头连接符 34"/>
          <p:cNvCxnSpPr>
            <a:stCxn id="8" idx="3"/>
            <a:endCxn id="29" idx="1"/>
          </p:cNvCxnSpPr>
          <p:nvPr/>
        </p:nvCxnSpPr>
        <p:spPr>
          <a:xfrm flipV="1">
            <a:off x="4257567" y="3336962"/>
            <a:ext cx="891722" cy="29924"/>
          </a:xfrm>
          <a:prstGeom prst="straightConnector1">
            <a:avLst/>
          </a:prstGeom>
          <a:ln w="19050">
            <a:solidFill>
              <a:schemeClr val="accent6">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3" idx="3"/>
            <a:endCxn id="30" idx="1"/>
          </p:cNvCxnSpPr>
          <p:nvPr/>
        </p:nvCxnSpPr>
        <p:spPr>
          <a:xfrm flipV="1">
            <a:off x="4257567" y="4120269"/>
            <a:ext cx="891722" cy="29924"/>
          </a:xfrm>
          <a:prstGeom prst="straightConnector1">
            <a:avLst/>
          </a:prstGeom>
          <a:ln w="19050">
            <a:solidFill>
              <a:schemeClr val="accent6">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4" idx="3"/>
            <a:endCxn id="31" idx="1"/>
          </p:cNvCxnSpPr>
          <p:nvPr/>
        </p:nvCxnSpPr>
        <p:spPr>
          <a:xfrm flipV="1">
            <a:off x="4293571" y="4941168"/>
            <a:ext cx="891722" cy="29924"/>
          </a:xfrm>
          <a:prstGeom prst="straightConnector1">
            <a:avLst/>
          </a:prstGeom>
          <a:ln w="19050">
            <a:solidFill>
              <a:schemeClr val="accent6">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9" idx="3"/>
            <a:endCxn id="32" idx="1"/>
          </p:cNvCxnSpPr>
          <p:nvPr/>
        </p:nvCxnSpPr>
        <p:spPr>
          <a:xfrm flipV="1">
            <a:off x="4293571" y="5669632"/>
            <a:ext cx="891722" cy="29924"/>
          </a:xfrm>
          <a:prstGeom prst="straightConnector1">
            <a:avLst/>
          </a:prstGeom>
          <a:ln w="19050">
            <a:solidFill>
              <a:schemeClr val="accent6">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5220072" y="2060848"/>
            <a:ext cx="1440160" cy="432048"/>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测试数据</a:t>
            </a:r>
          </a:p>
        </p:txBody>
      </p:sp>
      <p:cxnSp>
        <p:nvCxnSpPr>
          <p:cNvPr id="48" name="肘形连接符 47"/>
          <p:cNvCxnSpPr>
            <a:stCxn id="46" idx="3"/>
            <a:endCxn id="29" idx="3"/>
          </p:cNvCxnSpPr>
          <p:nvPr/>
        </p:nvCxnSpPr>
        <p:spPr>
          <a:xfrm flipH="1">
            <a:off x="6301417" y="2276872"/>
            <a:ext cx="358815" cy="1060090"/>
          </a:xfrm>
          <a:prstGeom prst="bentConnector3">
            <a:avLst>
              <a:gd name="adj1" fmla="val -63710"/>
            </a:avLst>
          </a:prstGeom>
          <a:ln w="19050">
            <a:solidFill>
              <a:schemeClr val="accent6">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46" idx="3"/>
            <a:endCxn id="30" idx="3"/>
          </p:cNvCxnSpPr>
          <p:nvPr/>
        </p:nvCxnSpPr>
        <p:spPr>
          <a:xfrm flipH="1">
            <a:off x="6301417" y="2276872"/>
            <a:ext cx="358815" cy="1843397"/>
          </a:xfrm>
          <a:prstGeom prst="bentConnector3">
            <a:avLst>
              <a:gd name="adj1" fmla="val -63710"/>
            </a:avLst>
          </a:prstGeom>
          <a:ln w="19050">
            <a:solidFill>
              <a:schemeClr val="accent6">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46" idx="3"/>
            <a:endCxn id="31" idx="3"/>
          </p:cNvCxnSpPr>
          <p:nvPr/>
        </p:nvCxnSpPr>
        <p:spPr>
          <a:xfrm flipH="1">
            <a:off x="6337421" y="2276872"/>
            <a:ext cx="322811" cy="2664296"/>
          </a:xfrm>
          <a:prstGeom prst="bentConnector3">
            <a:avLst>
              <a:gd name="adj1" fmla="val -70815"/>
            </a:avLst>
          </a:prstGeom>
          <a:ln w="19050">
            <a:solidFill>
              <a:schemeClr val="accent6">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46" idx="3"/>
            <a:endCxn id="32" idx="3"/>
          </p:cNvCxnSpPr>
          <p:nvPr/>
        </p:nvCxnSpPr>
        <p:spPr>
          <a:xfrm flipH="1">
            <a:off x="6337421" y="2276872"/>
            <a:ext cx="322811" cy="3392760"/>
          </a:xfrm>
          <a:prstGeom prst="bentConnector3">
            <a:avLst>
              <a:gd name="adj1" fmla="val -70815"/>
            </a:avLst>
          </a:prstGeom>
          <a:ln w="19050">
            <a:solidFill>
              <a:schemeClr val="accent6">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7209895" y="3588493"/>
            <a:ext cx="936104" cy="576064"/>
          </a:xfrm>
          <a:prstGeom prst="rect">
            <a:avLst/>
          </a:prstGeom>
          <a:solidFill>
            <a:srgbClr val="92D050"/>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概率</a:t>
            </a: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72" name="矩形 71"/>
          <p:cNvSpPr/>
          <p:nvPr/>
        </p:nvSpPr>
        <p:spPr>
          <a:xfrm>
            <a:off x="7209895" y="4310819"/>
            <a:ext cx="936104" cy="576064"/>
          </a:xfrm>
          <a:prstGeom prst="rect">
            <a:avLst/>
          </a:prstGeom>
          <a:solidFill>
            <a:srgbClr val="92D050"/>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概率</a:t>
            </a: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73" name="矩形 72"/>
          <p:cNvSpPr/>
          <p:nvPr/>
        </p:nvSpPr>
        <p:spPr>
          <a:xfrm>
            <a:off x="7209895" y="5110676"/>
            <a:ext cx="936104" cy="576064"/>
          </a:xfrm>
          <a:prstGeom prst="rect">
            <a:avLst/>
          </a:prstGeom>
          <a:solidFill>
            <a:srgbClr val="92D050"/>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概率</a:t>
            </a:r>
            <a:r>
              <a:rPr lang="en-US" altLang="zh-CN" sz="1600" dirty="0" smtClean="0">
                <a:solidFill>
                  <a:schemeClr val="tx1"/>
                </a:solidFill>
                <a:latin typeface="微软雅黑" panose="020B0503020204020204" pitchFamily="34" charset="-122"/>
                <a:ea typeface="微软雅黑" panose="020B0503020204020204" pitchFamily="34" charset="-122"/>
              </a:rPr>
              <a:t>3</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75" name="矩形 74"/>
          <p:cNvSpPr/>
          <p:nvPr/>
        </p:nvSpPr>
        <p:spPr>
          <a:xfrm>
            <a:off x="7209895" y="5860182"/>
            <a:ext cx="936104" cy="576064"/>
          </a:xfrm>
          <a:prstGeom prst="rect">
            <a:avLst/>
          </a:prstGeom>
          <a:solidFill>
            <a:srgbClr val="92D050"/>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cxnSp>
        <p:nvCxnSpPr>
          <p:cNvPr id="95" name="直接箭头连接符 94"/>
          <p:cNvCxnSpPr>
            <a:endCxn id="71" idx="1"/>
          </p:cNvCxnSpPr>
          <p:nvPr/>
        </p:nvCxnSpPr>
        <p:spPr>
          <a:xfrm>
            <a:off x="6337421" y="3588493"/>
            <a:ext cx="872474" cy="288032"/>
          </a:xfrm>
          <a:prstGeom prst="straightConnector1">
            <a:avLst/>
          </a:prstGeom>
          <a:ln w="19050">
            <a:solidFill>
              <a:srgbClr val="92D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endCxn id="72" idx="1"/>
          </p:cNvCxnSpPr>
          <p:nvPr/>
        </p:nvCxnSpPr>
        <p:spPr>
          <a:xfrm>
            <a:off x="6301417" y="4408301"/>
            <a:ext cx="908478" cy="190550"/>
          </a:xfrm>
          <a:prstGeom prst="straightConnector1">
            <a:avLst/>
          </a:prstGeom>
          <a:ln w="19050">
            <a:solidFill>
              <a:srgbClr val="92D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endCxn id="73" idx="1"/>
          </p:cNvCxnSpPr>
          <p:nvPr/>
        </p:nvCxnSpPr>
        <p:spPr>
          <a:xfrm>
            <a:off x="6337421" y="5229200"/>
            <a:ext cx="872474" cy="169508"/>
          </a:xfrm>
          <a:prstGeom prst="straightConnector1">
            <a:avLst/>
          </a:prstGeom>
          <a:ln w="19050">
            <a:solidFill>
              <a:srgbClr val="92D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endCxn id="75" idx="1"/>
          </p:cNvCxnSpPr>
          <p:nvPr/>
        </p:nvCxnSpPr>
        <p:spPr>
          <a:xfrm>
            <a:off x="6337421" y="5957664"/>
            <a:ext cx="872474" cy="190550"/>
          </a:xfrm>
          <a:prstGeom prst="straightConnector1">
            <a:avLst/>
          </a:prstGeom>
          <a:ln w="19050">
            <a:solidFill>
              <a:srgbClr val="92D05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5" name="右大括号 104"/>
          <p:cNvSpPr/>
          <p:nvPr/>
        </p:nvSpPr>
        <p:spPr>
          <a:xfrm>
            <a:off x="8145999" y="3790153"/>
            <a:ext cx="458449" cy="2442244"/>
          </a:xfrm>
          <a:prstGeom prst="rightBrace">
            <a:avLst>
              <a:gd name="adj1" fmla="val 8333"/>
              <a:gd name="adj2" fmla="val 47334"/>
            </a:avLst>
          </a:prstGeom>
          <a:ln w="19050">
            <a:solidFill>
              <a:srgbClr val="92D05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106" name="TextBox 105"/>
          <p:cNvSpPr txBox="1"/>
          <p:nvPr/>
        </p:nvSpPr>
        <p:spPr>
          <a:xfrm>
            <a:off x="8460432" y="3573016"/>
            <a:ext cx="400110" cy="2791222"/>
          </a:xfrm>
          <a:prstGeom prst="rect">
            <a:avLst/>
          </a:prstGeom>
          <a:solidFill>
            <a:srgbClr val="92D050"/>
          </a:solidFill>
        </p:spPr>
        <p:txBody>
          <a:bodyPr vert="eaVert" wrap="square" rtlCol="0">
            <a:spAutoFit/>
          </a:bodyPr>
          <a:lstStyle/>
          <a:p>
            <a:r>
              <a:rPr lang="zh-CN" altLang="en-US" sz="1400" dirty="0" smtClean="0"/>
              <a:t>选择概率最大的为结果</a:t>
            </a:r>
            <a:endParaRPr lang="zh-CN" altLang="en-US" sz="1400" dirty="0"/>
          </a:p>
        </p:txBody>
      </p:sp>
    </p:spTree>
    <p:extLst>
      <p:ext uri="{BB962C8B-B14F-4D97-AF65-F5344CB8AC3E}">
        <p14:creationId xmlns:p14="http://schemas.microsoft.com/office/powerpoint/2010/main" val="242148342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多分类器的实现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训练</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1259632" y="1628800"/>
            <a:ext cx="8334672" cy="3785652"/>
          </a:xfrm>
          <a:prstGeom prst="rect">
            <a:avLst/>
          </a:prstGeom>
        </p:spPr>
        <p:txBody>
          <a:bodyPr wrap="square">
            <a:spAutoFit/>
          </a:bodyPr>
          <a:lstStyle/>
          <a:p>
            <a:r>
              <a:rPr lang="en-US" altLang="zh-CN" sz="1600" b="1" dirty="0" err="1">
                <a:solidFill>
                  <a:srgbClr val="008000"/>
                </a:solidFill>
                <a:latin typeface="Consolas" panose="020B0609020204030204" pitchFamily="49" charset="0"/>
                <a:cs typeface="Consolas" panose="020B0609020204030204" pitchFamily="49" charset="0"/>
              </a:rPr>
              <a:t>def</a:t>
            </a:r>
            <a:r>
              <a:rPr lang="en-US" altLang="zh-CN" sz="1600" b="1" dirty="0">
                <a:solidFill>
                  <a:srgbClr val="008000"/>
                </a:solidFill>
                <a:latin typeface="Consolas" panose="020B0609020204030204" pitchFamily="49" charset="0"/>
                <a:cs typeface="Consolas" panose="020B0609020204030204" pitchFamily="49" charset="0"/>
              </a:rPr>
              <a:t> </a:t>
            </a:r>
            <a:r>
              <a:rPr lang="en-US" altLang="zh-CN" sz="1600" b="1" dirty="0" smtClean="0">
                <a:solidFill>
                  <a:srgbClr val="008000"/>
                </a:solidFill>
                <a:latin typeface="Consolas" panose="020B0609020204030204" pitchFamily="49" charset="0"/>
                <a:cs typeface="Consolas" panose="020B0609020204030204" pitchFamily="49" charset="0"/>
              </a:rPr>
              <a:t>fit</a:t>
            </a:r>
            <a:r>
              <a:rPr lang="en-US" altLang="zh-CN" sz="1600" b="1" dirty="0" smtClean="0">
                <a:solidFill>
                  <a:srgbClr val="666666"/>
                </a:solidFill>
                <a:latin typeface="Consolas" panose="020B0609020204030204" pitchFamily="49" charset="0"/>
                <a:cs typeface="Consolas" panose="020B0609020204030204" pitchFamily="49" charset="0"/>
              </a:rPr>
              <a:t>(input</a:t>
            </a:r>
            <a:r>
              <a:rPr lang="en-US" altLang="zh-CN" sz="1600" b="1" dirty="0">
                <a:solidFill>
                  <a:srgbClr val="008000"/>
                </a:solidFill>
                <a:latin typeface="Consolas" panose="020B0609020204030204" pitchFamily="49" charset="0"/>
                <a:cs typeface="Consolas" panose="020B0609020204030204" pitchFamily="49" charset="0"/>
              </a:rPr>
              <a:t>: </a:t>
            </a:r>
            <a:r>
              <a:rPr lang="en-US" altLang="zh-CN" sz="1600" b="1" dirty="0">
                <a:solidFill>
                  <a:srgbClr val="B00040"/>
                </a:solidFill>
                <a:latin typeface="Consolas" panose="020B0609020204030204" pitchFamily="49" charset="0"/>
                <a:cs typeface="Consolas" panose="020B0609020204030204" pitchFamily="49" charset="0"/>
              </a:rPr>
              <a:t>RDD</a:t>
            </a:r>
            <a:r>
              <a:rPr lang="en-US" altLang="zh-CN" sz="1600" b="1" dirty="0">
                <a:solidFill>
                  <a:srgbClr val="666666"/>
                </a:solidFill>
                <a:latin typeface="Consolas" panose="020B0609020204030204" pitchFamily="49" charset="0"/>
                <a:cs typeface="Consolas" panose="020B0609020204030204" pitchFamily="49" charset="0"/>
              </a:rPr>
              <a:t>[</a:t>
            </a:r>
            <a:r>
              <a:rPr lang="en-US" altLang="zh-CN" sz="1600" b="1" dirty="0" err="1">
                <a:solidFill>
                  <a:srgbClr val="B00040"/>
                </a:solidFill>
                <a:latin typeface="Consolas" panose="020B0609020204030204" pitchFamily="49" charset="0"/>
                <a:cs typeface="Consolas" panose="020B0609020204030204" pitchFamily="49" charset="0"/>
              </a:rPr>
              <a:t>LabeledPoint</a:t>
            </a:r>
            <a:r>
              <a:rPr lang="en-US" altLang="zh-CN" sz="1600" b="1" dirty="0">
                <a:solidFill>
                  <a:srgbClr val="666666"/>
                </a:solidFill>
                <a:latin typeface="Consolas" panose="020B0609020204030204" pitchFamily="49" charset="0"/>
                <a:cs typeface="Consolas" panose="020B0609020204030204" pitchFamily="49" charset="0"/>
              </a:rPr>
              <a:t>])</a:t>
            </a:r>
            <a:r>
              <a:rPr lang="en-US" altLang="zh-CN" sz="1600" b="1" dirty="0">
                <a:solidFill>
                  <a:srgbClr val="008000"/>
                </a:solidFill>
                <a:latin typeface="Consolas" panose="020B0609020204030204" pitchFamily="49" charset="0"/>
                <a:cs typeface="Consolas" panose="020B0609020204030204" pitchFamily="49" charset="0"/>
              </a:rPr>
              <a:t>: </a:t>
            </a:r>
            <a:r>
              <a:rPr lang="en-US" altLang="zh-CN" sz="1600" b="1" dirty="0" err="1" smtClean="0">
                <a:solidFill>
                  <a:srgbClr val="B00040"/>
                </a:solidFill>
                <a:latin typeface="Consolas" panose="020B0609020204030204" pitchFamily="49" charset="0"/>
                <a:cs typeface="Consolas" panose="020B0609020204030204" pitchFamily="49" charset="0"/>
              </a:rPr>
              <a:t>MultiClasssficationModel</a:t>
            </a:r>
            <a:r>
              <a:rPr lang="en-US" altLang="zh-CN" sz="1600" b="1" dirty="0" smtClean="0">
                <a:solidFill>
                  <a:srgbClr val="666666"/>
                </a:solidFill>
                <a:latin typeface="Consolas" panose="020B0609020204030204" pitchFamily="49" charset="0"/>
                <a:cs typeface="Consolas" panose="020B0609020204030204" pitchFamily="49" charset="0"/>
              </a:rPr>
              <a:t>[</a:t>
            </a:r>
            <a:r>
              <a:rPr lang="en-US" altLang="zh-CN" sz="1600" b="1" dirty="0" smtClean="0">
                <a:solidFill>
                  <a:srgbClr val="B00040"/>
                </a:solidFill>
                <a:latin typeface="Consolas" panose="020B0609020204030204" pitchFamily="49" charset="0"/>
                <a:cs typeface="Consolas" panose="020B0609020204030204" pitchFamily="49" charset="0"/>
              </a:rPr>
              <a:t>M</a:t>
            </a:r>
            <a:r>
              <a:rPr lang="en-US" altLang="zh-CN" sz="1600" b="1" dirty="0" smtClean="0">
                <a:solidFill>
                  <a:srgbClr val="666666"/>
                </a:solidFill>
                <a:latin typeface="Consolas" panose="020B0609020204030204" pitchFamily="49" charset="0"/>
                <a:cs typeface="Consolas" panose="020B0609020204030204" pitchFamily="49" charset="0"/>
              </a:rPr>
              <a:t>]</a:t>
            </a:r>
            <a:r>
              <a:rPr lang="en-US" altLang="zh-CN" sz="1600" b="1" dirty="0" smtClean="0">
                <a:solidFill>
                  <a:srgbClr val="008000"/>
                </a:solidFill>
                <a:latin typeface="Consolas" panose="020B0609020204030204" pitchFamily="49" charset="0"/>
                <a:cs typeface="Consolas" panose="020B0609020204030204" pitchFamily="49" charset="0"/>
              </a:rPr>
              <a:t>=</a:t>
            </a:r>
            <a:r>
              <a:rPr lang="en-US" altLang="zh-CN" sz="1600" b="1" dirty="0" smtClean="0">
                <a:solidFill>
                  <a:srgbClr val="666666"/>
                </a:solidFill>
                <a:latin typeface="Consolas" panose="020B0609020204030204" pitchFamily="49" charset="0"/>
                <a:cs typeface="Consolas" panose="020B0609020204030204" pitchFamily="49" charset="0"/>
              </a:rPr>
              <a:t>{</a:t>
            </a:r>
            <a:endParaRPr lang="zh-CN" altLang="en-US" sz="1600" dirty="0">
              <a:latin typeface="Consolas" panose="020B0609020204030204" pitchFamily="49" charset="0"/>
              <a:cs typeface="Consolas" panose="020B0609020204030204" pitchFamily="49" charset="0"/>
            </a:endParaRPr>
          </a:p>
          <a:p>
            <a:r>
              <a:rPr lang="en-US" altLang="zh-CN" sz="1600" dirty="0">
                <a:latin typeface="Consolas" panose="020B0609020204030204" pitchFamily="49" charset="0"/>
                <a:cs typeface="Consolas" panose="020B0609020204030204" pitchFamily="49" charset="0"/>
              </a:rPr>
              <a:t>    </a:t>
            </a:r>
            <a:r>
              <a:rPr lang="en-US" altLang="zh-CN" sz="1600" b="1" dirty="0" err="1">
                <a:solidFill>
                  <a:srgbClr val="008000"/>
                </a:solidFill>
                <a:latin typeface="Consolas" panose="020B0609020204030204" pitchFamily="49" charset="0"/>
                <a:cs typeface="Consolas" panose="020B0609020204030204" pitchFamily="49" charset="0"/>
              </a:rPr>
              <a:t>val</a:t>
            </a:r>
            <a:r>
              <a:rPr lang="en-US" altLang="zh-CN" sz="1600" b="1" dirty="0">
                <a:solidFill>
                  <a:srgbClr val="008000"/>
                </a:solidFill>
                <a:latin typeface="Consolas" panose="020B0609020204030204" pitchFamily="49" charset="0"/>
                <a:cs typeface="Consolas" panose="020B0609020204030204" pitchFamily="49" charset="0"/>
              </a:rPr>
              <a:t> </a:t>
            </a:r>
            <a:r>
              <a:rPr lang="en-US" altLang="zh-CN" sz="1600" b="1" dirty="0">
                <a:solidFill>
                  <a:srgbClr val="666666"/>
                </a:solidFill>
                <a:latin typeface="Consolas" panose="020B0609020204030204" pitchFamily="49" charset="0"/>
                <a:cs typeface="Consolas" panose="020B0609020204030204" pitchFamily="49" charset="0"/>
              </a:rPr>
              <a:t>predictors </a:t>
            </a:r>
            <a:r>
              <a:rPr lang="en-US" altLang="zh-CN" sz="1600" b="1" dirty="0" smtClean="0">
                <a:solidFill>
                  <a:srgbClr val="008000"/>
                </a:solidFill>
                <a:latin typeface="Consolas" panose="020B0609020204030204" pitchFamily="49" charset="0"/>
                <a:cs typeface="Consolas" panose="020B0609020204030204" pitchFamily="49" charset="0"/>
              </a:rPr>
              <a:t>= </a:t>
            </a:r>
            <a:r>
              <a:rPr lang="en-US" altLang="zh-CN" sz="1600" b="1" dirty="0">
                <a:solidFill>
                  <a:srgbClr val="008000"/>
                </a:solidFill>
                <a:latin typeface="Consolas" panose="020B0609020204030204" pitchFamily="49" charset="0"/>
                <a:cs typeface="Consolas" panose="020B0609020204030204" pitchFamily="49" charset="0"/>
              </a:rPr>
              <a:t>new </a:t>
            </a:r>
            <a:r>
              <a:rPr lang="en-US" altLang="zh-CN" sz="1600" b="1" dirty="0">
                <a:solidFill>
                  <a:srgbClr val="0000FF"/>
                </a:solidFill>
                <a:latin typeface="Consolas" panose="020B0609020204030204" pitchFamily="49" charset="0"/>
                <a:cs typeface="Consolas" panose="020B0609020204030204" pitchFamily="49" charset="0"/>
              </a:rPr>
              <a:t>Array</a:t>
            </a:r>
            <a:r>
              <a:rPr lang="en-US" altLang="zh-CN" sz="1600" b="1" dirty="0">
                <a:solidFill>
                  <a:srgbClr val="666666"/>
                </a:solidFill>
                <a:latin typeface="Consolas" panose="020B0609020204030204" pitchFamily="49" charset="0"/>
                <a:cs typeface="Consolas" panose="020B0609020204030204" pitchFamily="49" charset="0"/>
              </a:rPr>
              <a:t>[</a:t>
            </a:r>
            <a:r>
              <a:rPr lang="en-US" altLang="zh-CN" sz="1600" b="1" dirty="0">
                <a:solidFill>
                  <a:srgbClr val="B00040"/>
                </a:solidFill>
                <a:latin typeface="Consolas" panose="020B0609020204030204" pitchFamily="49" charset="0"/>
                <a:cs typeface="Consolas" panose="020B0609020204030204" pitchFamily="49" charset="0"/>
              </a:rPr>
              <a:t>M</a:t>
            </a:r>
            <a:r>
              <a:rPr lang="en-US" altLang="zh-CN" sz="1600" b="1" dirty="0">
                <a:solidFill>
                  <a:srgbClr val="666666"/>
                </a:solidFill>
                <a:latin typeface="Consolas" panose="020B0609020204030204" pitchFamily="49" charset="0"/>
                <a:cs typeface="Consolas" panose="020B0609020204030204" pitchFamily="49" charset="0"/>
              </a:rPr>
              <a:t>](</a:t>
            </a:r>
            <a:r>
              <a:rPr lang="en-US" altLang="zh-CN" sz="1600" b="1" dirty="0" err="1">
                <a:solidFill>
                  <a:srgbClr val="666666"/>
                </a:solidFill>
                <a:latin typeface="Consolas" panose="020B0609020204030204" pitchFamily="49" charset="0"/>
                <a:cs typeface="Consolas" panose="020B0609020204030204" pitchFamily="49" charset="0"/>
              </a:rPr>
              <a:t>numClasses</a:t>
            </a:r>
            <a:r>
              <a:rPr lang="en-US" altLang="zh-CN" sz="1600" b="1" dirty="0">
                <a:solidFill>
                  <a:srgbClr val="666666"/>
                </a:solidFill>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    </a:t>
            </a:r>
            <a:r>
              <a:rPr lang="en-US" altLang="zh-CN" sz="1600" b="1" dirty="0" err="1">
                <a:solidFill>
                  <a:srgbClr val="008000"/>
                </a:solidFill>
                <a:latin typeface="Consolas" panose="020B0609020204030204" pitchFamily="49" charset="0"/>
                <a:cs typeface="Consolas" panose="020B0609020204030204" pitchFamily="49" charset="0"/>
              </a:rPr>
              <a:t>var</a:t>
            </a:r>
            <a:r>
              <a:rPr lang="en-US" altLang="zh-CN" sz="1600" b="1" dirty="0">
                <a:solidFill>
                  <a:srgbClr val="008000"/>
                </a:solidFill>
                <a:latin typeface="Consolas" panose="020B0609020204030204" pitchFamily="49" charset="0"/>
                <a:cs typeface="Consolas" panose="020B0609020204030204" pitchFamily="49" charset="0"/>
              </a:rPr>
              <a:t> </a:t>
            </a:r>
            <a:r>
              <a:rPr lang="en-US" altLang="zh-CN" sz="1600" b="1" dirty="0" err="1">
                <a:solidFill>
                  <a:srgbClr val="008000"/>
                </a:solidFill>
                <a:latin typeface="Consolas" panose="020B0609020204030204" pitchFamily="49" charset="0"/>
                <a:cs typeface="Consolas" panose="020B0609020204030204" pitchFamily="49" charset="0"/>
              </a:rPr>
              <a:t>cls</a:t>
            </a:r>
            <a:r>
              <a:rPr lang="en-US" altLang="zh-CN" sz="1600" b="1" dirty="0">
                <a:solidFill>
                  <a:srgbClr val="008000"/>
                </a:solidFill>
                <a:latin typeface="Consolas" panose="020B0609020204030204" pitchFamily="49" charset="0"/>
                <a:cs typeface="Consolas" panose="020B0609020204030204" pitchFamily="49" charset="0"/>
              </a:rPr>
              <a:t> = </a:t>
            </a:r>
            <a:r>
              <a:rPr lang="en-US" altLang="zh-CN" sz="1600" b="1" dirty="0">
                <a:solidFill>
                  <a:srgbClr val="666666"/>
                </a:solidFill>
                <a:latin typeface="Consolas" panose="020B0609020204030204" pitchFamily="49" charset="0"/>
                <a:cs typeface="Consolas" panose="020B0609020204030204" pitchFamily="49" charset="0"/>
              </a:rPr>
              <a:t>0</a:t>
            </a:r>
          </a:p>
          <a:p>
            <a:r>
              <a:rPr lang="en-US" altLang="zh-CN" sz="1600" dirty="0">
                <a:latin typeface="Consolas" panose="020B0609020204030204" pitchFamily="49" charset="0"/>
                <a:cs typeface="Consolas" panose="020B0609020204030204" pitchFamily="49" charset="0"/>
              </a:rPr>
              <a:t>    </a:t>
            </a:r>
            <a:r>
              <a:rPr lang="en-US" altLang="zh-CN" sz="1600" b="1" dirty="0">
                <a:solidFill>
                  <a:srgbClr val="008000"/>
                </a:solidFill>
                <a:latin typeface="Consolas" panose="020B0609020204030204" pitchFamily="49" charset="0"/>
                <a:cs typeface="Consolas" panose="020B0609020204030204" pitchFamily="49" charset="0"/>
              </a:rPr>
              <a:t>while </a:t>
            </a:r>
            <a:r>
              <a:rPr lang="en-US" altLang="zh-CN" sz="1600" b="1" dirty="0">
                <a:solidFill>
                  <a:srgbClr val="666666"/>
                </a:solidFill>
                <a:latin typeface="Consolas" panose="020B0609020204030204" pitchFamily="49" charset="0"/>
                <a:cs typeface="Consolas" panose="020B0609020204030204" pitchFamily="49" charset="0"/>
              </a:rPr>
              <a:t>(</a:t>
            </a:r>
            <a:r>
              <a:rPr lang="en-US" altLang="zh-CN" sz="1600" b="1" dirty="0" err="1">
                <a:solidFill>
                  <a:srgbClr val="666666"/>
                </a:solidFill>
                <a:latin typeface="Consolas" panose="020B0609020204030204" pitchFamily="49" charset="0"/>
                <a:cs typeface="Consolas" panose="020B0609020204030204" pitchFamily="49" charset="0"/>
              </a:rPr>
              <a:t>cls</a:t>
            </a:r>
            <a:r>
              <a:rPr lang="en-US" altLang="zh-CN" sz="1600" b="1" dirty="0">
                <a:solidFill>
                  <a:srgbClr val="666666"/>
                </a:solidFill>
                <a:latin typeface="Consolas" panose="020B0609020204030204" pitchFamily="49" charset="0"/>
                <a:cs typeface="Consolas" panose="020B0609020204030204" pitchFamily="49" charset="0"/>
              </a:rPr>
              <a:t> &lt; </a:t>
            </a:r>
            <a:r>
              <a:rPr lang="en-US" altLang="zh-CN" sz="1600" b="1" dirty="0" err="1">
                <a:solidFill>
                  <a:srgbClr val="666666"/>
                </a:solidFill>
                <a:latin typeface="Consolas" panose="020B0609020204030204" pitchFamily="49" charset="0"/>
                <a:cs typeface="Consolas" panose="020B0609020204030204" pitchFamily="49" charset="0"/>
              </a:rPr>
              <a:t>numClasses</a:t>
            </a:r>
            <a:r>
              <a:rPr lang="en-US" altLang="zh-CN" sz="1600" b="1" dirty="0">
                <a:solidFill>
                  <a:srgbClr val="666666"/>
                </a:solidFill>
                <a:latin typeface="Consolas" panose="020B0609020204030204" pitchFamily="49" charset="0"/>
                <a:cs typeface="Consolas" panose="020B0609020204030204" pitchFamily="49" charset="0"/>
              </a:rPr>
              <a:t>) {</a:t>
            </a:r>
          </a:p>
          <a:p>
            <a:r>
              <a:rPr lang="en-US" altLang="zh-CN" sz="1600" dirty="0">
                <a:latin typeface="Consolas" panose="020B0609020204030204" pitchFamily="49" charset="0"/>
                <a:cs typeface="Consolas" panose="020B0609020204030204" pitchFamily="49" charset="0"/>
              </a:rPr>
              <a:t>      </a:t>
            </a:r>
            <a:r>
              <a:rPr lang="en-US" altLang="zh-CN" sz="1600" b="1" dirty="0" err="1">
                <a:solidFill>
                  <a:srgbClr val="008000"/>
                </a:solidFill>
                <a:latin typeface="Consolas" panose="020B0609020204030204" pitchFamily="49" charset="0"/>
                <a:cs typeface="Consolas" panose="020B0609020204030204" pitchFamily="49" charset="0"/>
              </a:rPr>
              <a:t>val</a:t>
            </a:r>
            <a:r>
              <a:rPr lang="en-US" altLang="zh-CN" sz="1600" b="1" dirty="0">
                <a:solidFill>
                  <a:srgbClr val="008000"/>
                </a:solidFill>
                <a:latin typeface="Consolas" panose="020B0609020204030204" pitchFamily="49" charset="0"/>
                <a:cs typeface="Consolas" panose="020B0609020204030204" pitchFamily="49" charset="0"/>
              </a:rPr>
              <a:t> </a:t>
            </a:r>
            <a:r>
              <a:rPr lang="en-US" altLang="zh-CN" sz="1600" b="1" dirty="0" err="1">
                <a:solidFill>
                  <a:srgbClr val="008000"/>
                </a:solidFill>
                <a:latin typeface="Consolas" panose="020B0609020204030204" pitchFamily="49" charset="0"/>
                <a:cs typeface="Consolas" panose="020B0609020204030204" pitchFamily="49" charset="0"/>
              </a:rPr>
              <a:t>currentLabel</a:t>
            </a:r>
            <a:r>
              <a:rPr lang="en-US" altLang="zh-CN" sz="1600" b="1" dirty="0">
                <a:solidFill>
                  <a:srgbClr val="008000"/>
                </a:solidFill>
                <a:latin typeface="Consolas" panose="020B0609020204030204" pitchFamily="49" charset="0"/>
                <a:cs typeface="Consolas" panose="020B0609020204030204" pitchFamily="49" charset="0"/>
              </a:rPr>
              <a:t> = </a:t>
            </a:r>
            <a:r>
              <a:rPr lang="en-US" altLang="zh-CN" sz="1600" b="1" dirty="0" err="1">
                <a:solidFill>
                  <a:srgbClr val="008000"/>
                </a:solidFill>
                <a:latin typeface="Consolas" panose="020B0609020204030204" pitchFamily="49" charset="0"/>
                <a:cs typeface="Consolas" panose="020B0609020204030204" pitchFamily="49" charset="0"/>
              </a:rPr>
              <a:t>cls</a:t>
            </a:r>
            <a:endParaRPr lang="en-US" altLang="zh-CN" sz="1600" b="1" dirty="0">
              <a:solidFill>
                <a:srgbClr val="008000"/>
              </a:solidFill>
              <a:latin typeface="Consolas" panose="020B0609020204030204" pitchFamily="49" charset="0"/>
              <a:cs typeface="Consolas" panose="020B0609020204030204" pitchFamily="49" charset="0"/>
            </a:endParaRPr>
          </a:p>
          <a:p>
            <a:r>
              <a:rPr lang="en-US" altLang="zh-CN" sz="1600" dirty="0">
                <a:latin typeface="Consolas" panose="020B0609020204030204" pitchFamily="49" charset="0"/>
                <a:cs typeface="Consolas" panose="020B0609020204030204" pitchFamily="49" charset="0"/>
              </a:rPr>
              <a:t>      </a:t>
            </a:r>
            <a:r>
              <a:rPr lang="en-US" altLang="zh-CN" sz="1600" b="1" dirty="0" err="1">
                <a:solidFill>
                  <a:srgbClr val="008000"/>
                </a:solidFill>
                <a:latin typeface="Consolas" panose="020B0609020204030204" pitchFamily="49" charset="0"/>
                <a:cs typeface="Consolas" panose="020B0609020204030204" pitchFamily="49" charset="0"/>
              </a:rPr>
              <a:t>val</a:t>
            </a:r>
            <a:r>
              <a:rPr lang="en-US" altLang="zh-CN" sz="1600" b="1" dirty="0">
                <a:solidFill>
                  <a:srgbClr val="008000"/>
                </a:solidFill>
                <a:latin typeface="Consolas" panose="020B0609020204030204" pitchFamily="49" charset="0"/>
                <a:cs typeface="Consolas" panose="020B0609020204030204" pitchFamily="49" charset="0"/>
              </a:rPr>
              <a:t> </a:t>
            </a:r>
            <a:r>
              <a:rPr lang="en-US" altLang="zh-CN" sz="1600" b="1" dirty="0" err="1">
                <a:solidFill>
                  <a:srgbClr val="008000"/>
                </a:solidFill>
                <a:latin typeface="Consolas" panose="020B0609020204030204" pitchFamily="49" charset="0"/>
                <a:cs typeface="Consolas" panose="020B0609020204030204" pitchFamily="49" charset="0"/>
              </a:rPr>
              <a:t>binaryInput</a:t>
            </a:r>
            <a:r>
              <a:rPr lang="en-US" altLang="zh-CN" sz="1600" b="1" dirty="0">
                <a:solidFill>
                  <a:srgbClr val="008000"/>
                </a:solidFill>
                <a:latin typeface="Consolas" panose="020B0609020204030204" pitchFamily="49" charset="0"/>
                <a:cs typeface="Consolas" panose="020B0609020204030204" pitchFamily="49" charset="0"/>
              </a:rPr>
              <a:t> = </a:t>
            </a:r>
            <a:r>
              <a:rPr lang="en-US" altLang="zh-CN" sz="1600" b="1" dirty="0" err="1">
                <a:solidFill>
                  <a:srgbClr val="008000"/>
                </a:solidFill>
                <a:latin typeface="Consolas" panose="020B0609020204030204" pitchFamily="49" charset="0"/>
                <a:cs typeface="Consolas" panose="020B0609020204030204" pitchFamily="49" charset="0"/>
              </a:rPr>
              <a:t>input</a:t>
            </a:r>
            <a:r>
              <a:rPr lang="en-US" altLang="zh-CN" sz="1600" b="1" dirty="0" err="1">
                <a:solidFill>
                  <a:srgbClr val="666666"/>
                </a:solidFill>
                <a:latin typeface="Consolas" panose="020B0609020204030204" pitchFamily="49" charset="0"/>
                <a:cs typeface="Consolas" panose="020B0609020204030204" pitchFamily="49" charset="0"/>
              </a:rPr>
              <a:t>.map</a:t>
            </a:r>
            <a:r>
              <a:rPr lang="en-US" altLang="zh-CN" sz="1600" b="1" dirty="0">
                <a:solidFill>
                  <a:srgbClr val="666666"/>
                </a:solidFill>
                <a:latin typeface="Consolas" panose="020B0609020204030204" pitchFamily="49" charset="0"/>
                <a:cs typeface="Consolas" panose="020B0609020204030204" pitchFamily="49" charset="0"/>
              </a:rPr>
              <a:t>(p </a:t>
            </a:r>
            <a:r>
              <a:rPr lang="en-US" altLang="zh-CN" sz="1600" b="1" dirty="0">
                <a:solidFill>
                  <a:srgbClr val="008000"/>
                </a:solidFill>
                <a:latin typeface="Consolas" panose="020B0609020204030204" pitchFamily="49" charset="0"/>
                <a:cs typeface="Consolas" panose="020B0609020204030204" pitchFamily="49" charset="0"/>
              </a:rPr>
              <a:t>=&gt; </a:t>
            </a:r>
            <a:r>
              <a:rPr lang="en-US" altLang="zh-CN" sz="1600" b="1" dirty="0">
                <a:solidFill>
                  <a:srgbClr val="666666"/>
                </a:solidFill>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        </a:t>
            </a:r>
            <a:r>
              <a:rPr lang="en-US" altLang="zh-CN" sz="1600" b="1" dirty="0" err="1">
                <a:solidFill>
                  <a:srgbClr val="008000"/>
                </a:solidFill>
                <a:latin typeface="Consolas" panose="020B0609020204030204" pitchFamily="49" charset="0"/>
                <a:cs typeface="Consolas" panose="020B0609020204030204" pitchFamily="49" charset="0"/>
              </a:rPr>
              <a:t>val</a:t>
            </a:r>
            <a:r>
              <a:rPr lang="en-US" altLang="zh-CN" sz="1600" b="1" dirty="0">
                <a:solidFill>
                  <a:srgbClr val="008000"/>
                </a:solidFill>
                <a:latin typeface="Consolas" panose="020B0609020204030204" pitchFamily="49" charset="0"/>
                <a:cs typeface="Consolas" panose="020B0609020204030204" pitchFamily="49" charset="0"/>
              </a:rPr>
              <a:t> label = if </a:t>
            </a:r>
            <a:r>
              <a:rPr lang="en-US" altLang="zh-CN" sz="1600" b="1" dirty="0">
                <a:solidFill>
                  <a:srgbClr val="666666"/>
                </a:solidFill>
                <a:latin typeface="Consolas" panose="020B0609020204030204" pitchFamily="49" charset="0"/>
                <a:cs typeface="Consolas" panose="020B0609020204030204" pitchFamily="49" charset="0"/>
              </a:rPr>
              <a:t>(</a:t>
            </a:r>
            <a:r>
              <a:rPr lang="en-US" altLang="zh-CN" sz="1600" b="1" dirty="0" err="1">
                <a:solidFill>
                  <a:srgbClr val="666666"/>
                </a:solidFill>
                <a:latin typeface="Consolas" panose="020B0609020204030204" pitchFamily="49" charset="0"/>
                <a:cs typeface="Consolas" panose="020B0609020204030204" pitchFamily="49" charset="0"/>
              </a:rPr>
              <a:t>p.label</a:t>
            </a:r>
            <a:r>
              <a:rPr lang="en-US" altLang="zh-CN" sz="1600" b="1" dirty="0">
                <a:solidFill>
                  <a:srgbClr val="666666"/>
                </a:solidFill>
                <a:latin typeface="Consolas" panose="020B0609020204030204" pitchFamily="49" charset="0"/>
                <a:cs typeface="Consolas" panose="020B0609020204030204" pitchFamily="49" charset="0"/>
              </a:rPr>
              <a:t> == </a:t>
            </a:r>
            <a:r>
              <a:rPr lang="en-US" altLang="zh-CN" sz="1600" b="1" dirty="0" err="1">
                <a:solidFill>
                  <a:srgbClr val="666666"/>
                </a:solidFill>
                <a:latin typeface="Consolas" panose="020B0609020204030204" pitchFamily="49" charset="0"/>
                <a:cs typeface="Consolas" panose="020B0609020204030204" pitchFamily="49" charset="0"/>
              </a:rPr>
              <a:t>currentLabel</a:t>
            </a:r>
            <a:r>
              <a:rPr lang="en-US" altLang="zh-CN" sz="1600" b="1" dirty="0">
                <a:solidFill>
                  <a:srgbClr val="666666"/>
                </a:solidFill>
                <a:latin typeface="Consolas" panose="020B0609020204030204" pitchFamily="49" charset="0"/>
                <a:cs typeface="Consolas" panose="020B0609020204030204" pitchFamily="49" charset="0"/>
              </a:rPr>
              <a:t>) 1.0 </a:t>
            </a:r>
            <a:r>
              <a:rPr lang="en-US" altLang="zh-CN" sz="1600" b="1" dirty="0">
                <a:solidFill>
                  <a:srgbClr val="008000"/>
                </a:solidFill>
                <a:latin typeface="Consolas" panose="020B0609020204030204" pitchFamily="49" charset="0"/>
                <a:cs typeface="Consolas" panose="020B0609020204030204" pitchFamily="49" charset="0"/>
              </a:rPr>
              <a:t>else </a:t>
            </a:r>
            <a:r>
              <a:rPr lang="en-US" altLang="zh-CN" sz="1600" b="1" dirty="0">
                <a:solidFill>
                  <a:srgbClr val="666666"/>
                </a:solidFill>
                <a:latin typeface="Consolas" panose="020B0609020204030204" pitchFamily="49" charset="0"/>
                <a:cs typeface="Consolas" panose="020B0609020204030204" pitchFamily="49" charset="0"/>
              </a:rPr>
              <a:t>0.0</a:t>
            </a:r>
          </a:p>
          <a:p>
            <a:r>
              <a:rPr lang="en-US" altLang="zh-CN" sz="1600" dirty="0">
                <a:latin typeface="Consolas" panose="020B0609020204030204" pitchFamily="49" charset="0"/>
                <a:cs typeface="Consolas" panose="020B0609020204030204" pitchFamily="49" charset="0"/>
              </a:rPr>
              <a:t>        </a:t>
            </a:r>
            <a:r>
              <a:rPr lang="en-US" altLang="zh-CN" sz="1600" b="1" dirty="0" err="1">
                <a:solidFill>
                  <a:srgbClr val="0000FF"/>
                </a:solidFill>
                <a:latin typeface="Consolas" panose="020B0609020204030204" pitchFamily="49" charset="0"/>
                <a:cs typeface="Consolas" panose="020B0609020204030204" pitchFamily="49" charset="0"/>
              </a:rPr>
              <a:t>LabeledPoint</a:t>
            </a:r>
            <a:r>
              <a:rPr lang="en-US" altLang="zh-CN" sz="1600" b="1" dirty="0">
                <a:solidFill>
                  <a:srgbClr val="666666"/>
                </a:solidFill>
                <a:latin typeface="Consolas" panose="020B0609020204030204" pitchFamily="49" charset="0"/>
                <a:cs typeface="Consolas" panose="020B0609020204030204" pitchFamily="49" charset="0"/>
              </a:rPr>
              <a:t>(label, </a:t>
            </a:r>
            <a:r>
              <a:rPr lang="en-US" altLang="zh-CN" sz="1600" b="1" dirty="0" err="1">
                <a:solidFill>
                  <a:srgbClr val="666666"/>
                </a:solidFill>
                <a:latin typeface="Consolas" panose="020B0609020204030204" pitchFamily="49" charset="0"/>
                <a:cs typeface="Consolas" panose="020B0609020204030204" pitchFamily="49" charset="0"/>
              </a:rPr>
              <a:t>p.features</a:t>
            </a:r>
            <a:r>
              <a:rPr lang="en-US" altLang="zh-CN" sz="1600" b="1" dirty="0">
                <a:solidFill>
                  <a:srgbClr val="666666"/>
                </a:solidFill>
                <a:latin typeface="Consolas" panose="020B0609020204030204" pitchFamily="49" charset="0"/>
                <a:cs typeface="Consolas" panose="020B0609020204030204" pitchFamily="49" charset="0"/>
              </a:rPr>
              <a:t>)</a:t>
            </a:r>
          </a:p>
          <a:p>
            <a:r>
              <a:rPr lang="zh-CN" altLang="en-US" sz="1600" dirty="0">
                <a:latin typeface="Consolas" panose="020B0609020204030204" pitchFamily="49" charset="0"/>
                <a:cs typeface="Consolas" panose="020B0609020204030204" pitchFamily="49" charset="0"/>
              </a:rPr>
              <a:t>      </a:t>
            </a:r>
            <a:r>
              <a:rPr lang="en-US" altLang="zh-CN" sz="1600" dirty="0">
                <a:solidFill>
                  <a:srgbClr val="666666"/>
                </a:solidFill>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      </a:t>
            </a:r>
            <a:r>
              <a:rPr lang="en-US" altLang="zh-CN" sz="1600" b="1" dirty="0" err="1">
                <a:solidFill>
                  <a:srgbClr val="008000"/>
                </a:solidFill>
                <a:latin typeface="Consolas" panose="020B0609020204030204" pitchFamily="49" charset="0"/>
                <a:cs typeface="Consolas" panose="020B0609020204030204" pitchFamily="49" charset="0"/>
              </a:rPr>
              <a:t>val</a:t>
            </a:r>
            <a:r>
              <a:rPr lang="en-US" altLang="zh-CN" sz="1600" b="1" dirty="0">
                <a:solidFill>
                  <a:srgbClr val="008000"/>
                </a:solidFill>
                <a:latin typeface="Consolas" panose="020B0609020204030204" pitchFamily="49" charset="0"/>
                <a:cs typeface="Consolas" panose="020B0609020204030204" pitchFamily="49" charset="0"/>
              </a:rPr>
              <a:t> model: </a:t>
            </a:r>
            <a:r>
              <a:rPr lang="en-US" altLang="zh-CN" sz="1600" b="1" dirty="0">
                <a:solidFill>
                  <a:srgbClr val="B00040"/>
                </a:solidFill>
                <a:latin typeface="Consolas" panose="020B0609020204030204" pitchFamily="49" charset="0"/>
                <a:cs typeface="Consolas" panose="020B0609020204030204" pitchFamily="49" charset="0"/>
              </a:rPr>
              <a:t>M </a:t>
            </a:r>
            <a:r>
              <a:rPr lang="en-US" altLang="zh-CN" sz="1600" b="1" dirty="0">
                <a:solidFill>
                  <a:srgbClr val="666666"/>
                </a:solidFill>
                <a:latin typeface="Consolas" panose="020B0609020204030204" pitchFamily="49" charset="0"/>
                <a:cs typeface="Consolas" panose="020B0609020204030204" pitchFamily="49" charset="0"/>
              </a:rPr>
              <a:t>= </a:t>
            </a:r>
            <a:r>
              <a:rPr lang="en-US" altLang="zh-CN" sz="1600" b="1" dirty="0" err="1" smtClean="0">
                <a:solidFill>
                  <a:srgbClr val="666666"/>
                </a:solidFill>
                <a:latin typeface="Consolas" panose="020B0609020204030204" pitchFamily="49" charset="0"/>
                <a:cs typeface="Consolas" panose="020B0609020204030204" pitchFamily="49" charset="0"/>
              </a:rPr>
              <a:t>baseEstimator.</a:t>
            </a:r>
            <a:r>
              <a:rPr lang="en-US" altLang="zh-CN" sz="1600" b="1" dirty="0" err="1" smtClean="0">
                <a:solidFill>
                  <a:srgbClr val="00B0F0"/>
                </a:solidFill>
                <a:latin typeface="Consolas" panose="020B0609020204030204" pitchFamily="49" charset="0"/>
                <a:cs typeface="Consolas" panose="020B0609020204030204" pitchFamily="49" charset="0"/>
              </a:rPr>
              <a:t>fit</a:t>
            </a:r>
            <a:r>
              <a:rPr lang="en-US" altLang="zh-CN" sz="1600" b="1" dirty="0" smtClean="0">
                <a:solidFill>
                  <a:srgbClr val="666666"/>
                </a:solidFill>
                <a:latin typeface="Consolas" panose="020B0609020204030204" pitchFamily="49" charset="0"/>
                <a:cs typeface="Consolas" panose="020B0609020204030204" pitchFamily="49" charset="0"/>
              </a:rPr>
              <a:t>(</a:t>
            </a:r>
            <a:r>
              <a:rPr lang="en-US" altLang="zh-CN" sz="1600" b="1" dirty="0" err="1" smtClean="0">
                <a:solidFill>
                  <a:srgbClr val="666666"/>
                </a:solidFill>
                <a:latin typeface="Consolas" panose="020B0609020204030204" pitchFamily="49" charset="0"/>
                <a:cs typeface="Consolas" panose="020B0609020204030204" pitchFamily="49" charset="0"/>
              </a:rPr>
              <a:t>binaryInput</a:t>
            </a:r>
            <a:r>
              <a:rPr lang="en-US" altLang="zh-CN" sz="1600" b="1" dirty="0">
                <a:solidFill>
                  <a:srgbClr val="666666"/>
                </a:solidFill>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      estimators</a:t>
            </a:r>
            <a:r>
              <a:rPr lang="en-US" altLang="zh-CN" sz="1600" dirty="0">
                <a:solidFill>
                  <a:srgbClr val="666666"/>
                </a:solidFill>
                <a:latin typeface="Consolas" panose="020B0609020204030204" pitchFamily="49" charset="0"/>
                <a:cs typeface="Consolas" panose="020B0609020204030204" pitchFamily="49" charset="0"/>
              </a:rPr>
              <a:t>(</a:t>
            </a:r>
            <a:r>
              <a:rPr lang="en-US" altLang="zh-CN" sz="1600" dirty="0" err="1">
                <a:solidFill>
                  <a:srgbClr val="666666"/>
                </a:solidFill>
                <a:latin typeface="Consolas" panose="020B0609020204030204" pitchFamily="49" charset="0"/>
                <a:cs typeface="Consolas" panose="020B0609020204030204" pitchFamily="49" charset="0"/>
              </a:rPr>
              <a:t>cls</a:t>
            </a:r>
            <a:r>
              <a:rPr lang="en-US" altLang="zh-CN" sz="1600" dirty="0">
                <a:solidFill>
                  <a:srgbClr val="666666"/>
                </a:solidFill>
                <a:latin typeface="Consolas" panose="020B0609020204030204" pitchFamily="49" charset="0"/>
                <a:cs typeface="Consolas" panose="020B0609020204030204" pitchFamily="49" charset="0"/>
              </a:rPr>
              <a:t>) </a:t>
            </a:r>
            <a:r>
              <a:rPr lang="en-US" altLang="zh-CN" sz="1600" b="1" dirty="0">
                <a:solidFill>
                  <a:srgbClr val="008000"/>
                </a:solidFill>
                <a:latin typeface="Consolas" panose="020B0609020204030204" pitchFamily="49" charset="0"/>
                <a:cs typeface="Consolas" panose="020B0609020204030204" pitchFamily="49" charset="0"/>
              </a:rPr>
              <a:t>= </a:t>
            </a:r>
            <a:r>
              <a:rPr lang="en-US" altLang="zh-CN" sz="1600" b="1" dirty="0" smtClean="0">
                <a:solidFill>
                  <a:srgbClr val="008000"/>
                </a:solidFill>
                <a:latin typeface="Consolas" panose="020B0609020204030204" pitchFamily="49" charset="0"/>
                <a:cs typeface="Consolas" panose="020B0609020204030204" pitchFamily="49" charset="0"/>
              </a:rPr>
              <a:t>model</a:t>
            </a:r>
            <a:endParaRPr lang="zh-CN" altLang="en-US" sz="1600" dirty="0">
              <a:latin typeface="Consolas" panose="020B0609020204030204" pitchFamily="49" charset="0"/>
              <a:cs typeface="Consolas" panose="020B0609020204030204" pitchFamily="49" charset="0"/>
            </a:endParaRPr>
          </a:p>
          <a:p>
            <a:r>
              <a:rPr lang="en-US" altLang="zh-CN" sz="1600" dirty="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cls</a:t>
            </a:r>
            <a:r>
              <a:rPr lang="en-US" altLang="zh-CN" sz="1600" dirty="0" smtClean="0">
                <a:latin typeface="Consolas" panose="020B0609020204030204" pitchFamily="49" charset="0"/>
                <a:cs typeface="Consolas" panose="020B0609020204030204" pitchFamily="49" charset="0"/>
              </a:rPr>
              <a:t> </a:t>
            </a:r>
            <a:r>
              <a:rPr lang="en-US" altLang="zh-CN" sz="1600" dirty="0" smtClean="0">
                <a:solidFill>
                  <a:srgbClr val="666666"/>
                </a:solidFill>
                <a:latin typeface="Consolas" panose="020B0609020204030204" pitchFamily="49" charset="0"/>
                <a:cs typeface="Consolas" panose="020B0609020204030204" pitchFamily="49" charset="0"/>
              </a:rPr>
              <a:t>+</a:t>
            </a:r>
            <a:r>
              <a:rPr lang="en-US" altLang="zh-CN" sz="1600" dirty="0">
                <a:solidFill>
                  <a:srgbClr val="666666"/>
                </a:solidFill>
                <a:latin typeface="Consolas" panose="020B0609020204030204" pitchFamily="49" charset="0"/>
                <a:cs typeface="Consolas" panose="020B0609020204030204" pitchFamily="49" charset="0"/>
              </a:rPr>
              <a:t>= 1</a:t>
            </a:r>
          </a:p>
          <a:p>
            <a:r>
              <a:rPr lang="zh-CN" altLang="en-US" sz="1600" dirty="0">
                <a:latin typeface="Consolas" panose="020B0609020204030204" pitchFamily="49" charset="0"/>
                <a:cs typeface="Consolas" panose="020B0609020204030204" pitchFamily="49" charset="0"/>
              </a:rPr>
              <a:t>    </a:t>
            </a:r>
            <a:r>
              <a:rPr lang="en-US" altLang="zh-CN" sz="1600" dirty="0" smtClean="0">
                <a:solidFill>
                  <a:srgbClr val="666666"/>
                </a:solidFill>
                <a:latin typeface="Consolas" panose="020B0609020204030204" pitchFamily="49" charset="0"/>
                <a:cs typeface="Consolas" panose="020B0609020204030204" pitchFamily="49" charset="0"/>
              </a:rPr>
              <a:t>}</a:t>
            </a:r>
            <a:endParaRPr lang="zh-CN" altLang="en-US" sz="1600" dirty="0">
              <a:latin typeface="Consolas" panose="020B0609020204030204" pitchFamily="49" charset="0"/>
              <a:cs typeface="Consolas" panose="020B0609020204030204" pitchFamily="49" charset="0"/>
            </a:endParaRPr>
          </a:p>
          <a:p>
            <a:r>
              <a:rPr lang="en-US" altLang="zh-CN" sz="1600" dirty="0">
                <a:latin typeface="Consolas" panose="020B0609020204030204" pitchFamily="49" charset="0"/>
                <a:cs typeface="Consolas" panose="020B0609020204030204" pitchFamily="49" charset="0"/>
              </a:rPr>
              <a:t>    </a:t>
            </a:r>
            <a:r>
              <a:rPr lang="en-US" altLang="zh-CN" sz="1600" b="1" dirty="0">
                <a:solidFill>
                  <a:srgbClr val="008000"/>
                </a:solidFill>
                <a:latin typeface="Consolas" panose="020B0609020204030204" pitchFamily="49" charset="0"/>
                <a:cs typeface="Consolas" panose="020B0609020204030204" pitchFamily="49" charset="0"/>
              </a:rPr>
              <a:t>new </a:t>
            </a:r>
            <a:r>
              <a:rPr lang="en-US" altLang="zh-CN" sz="1600" b="1" dirty="0" err="1" smtClean="0">
                <a:solidFill>
                  <a:srgbClr val="0000FF"/>
                </a:solidFill>
                <a:latin typeface="Consolas" panose="020B0609020204030204" pitchFamily="49" charset="0"/>
                <a:cs typeface="Consolas" panose="020B0609020204030204" pitchFamily="49" charset="0"/>
              </a:rPr>
              <a:t>MultiClassificationModel</a:t>
            </a:r>
            <a:r>
              <a:rPr lang="en-US" altLang="zh-CN" sz="1600" b="1" dirty="0" smtClean="0">
                <a:solidFill>
                  <a:srgbClr val="666666"/>
                </a:solidFill>
                <a:latin typeface="Consolas" panose="020B0609020204030204" pitchFamily="49" charset="0"/>
                <a:cs typeface="Consolas" panose="020B0609020204030204" pitchFamily="49" charset="0"/>
              </a:rPr>
              <a:t>[</a:t>
            </a:r>
            <a:r>
              <a:rPr lang="en-US" altLang="zh-CN" sz="1600" b="1" dirty="0" smtClean="0">
                <a:solidFill>
                  <a:srgbClr val="B00040"/>
                </a:solidFill>
                <a:latin typeface="Consolas" panose="020B0609020204030204" pitchFamily="49" charset="0"/>
                <a:cs typeface="Consolas" panose="020B0609020204030204" pitchFamily="49" charset="0"/>
              </a:rPr>
              <a:t>M</a:t>
            </a:r>
            <a:r>
              <a:rPr lang="en-US" altLang="zh-CN" sz="1600" b="1" dirty="0" smtClean="0">
                <a:solidFill>
                  <a:srgbClr val="666666"/>
                </a:solidFill>
                <a:latin typeface="Consolas" panose="020B0609020204030204" pitchFamily="49" charset="0"/>
                <a:cs typeface="Consolas" panose="020B0609020204030204" pitchFamily="49" charset="0"/>
              </a:rPr>
              <a:t>](predictors)</a:t>
            </a:r>
            <a:endParaRPr lang="zh-CN" altLang="en-US" sz="1600" dirty="0" smtClean="0">
              <a:latin typeface="Consolas" panose="020B0609020204030204" pitchFamily="49" charset="0"/>
              <a:cs typeface="Consolas" panose="020B0609020204030204" pitchFamily="49" charset="0"/>
            </a:endParaRPr>
          </a:p>
          <a:p>
            <a:r>
              <a:rPr lang="zh-CN" altLang="en-US" sz="1600" dirty="0" smtClean="0">
                <a:latin typeface="Consolas" panose="020B0609020204030204" pitchFamily="49" charset="0"/>
                <a:cs typeface="Consolas" panose="020B0609020204030204" pitchFamily="49" charset="0"/>
              </a:rPr>
              <a:t> </a:t>
            </a:r>
            <a:r>
              <a:rPr lang="en-US" altLang="zh-CN" sz="1600" dirty="0" smtClean="0">
                <a:solidFill>
                  <a:srgbClr val="666666"/>
                </a:solidFill>
                <a:latin typeface="Consolas" panose="020B0609020204030204" pitchFamily="49" charset="0"/>
                <a:cs typeface="Consolas" panose="020B0609020204030204" pitchFamily="49" charset="0"/>
              </a:rPr>
              <a:t>}</a:t>
            </a:r>
            <a:endParaRPr lang="en-US" altLang="zh-CN" sz="1600" dirty="0">
              <a:solidFill>
                <a:srgbClr val="666666"/>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177411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多</a:t>
            </a:r>
            <a:r>
              <a:rPr lang="zh-CN" altLang="en-US" dirty="0" smtClean="0">
                <a:latin typeface="微软雅黑" panose="020B0503020204020204" pitchFamily="34" charset="-122"/>
                <a:ea typeface="微软雅黑" panose="020B0503020204020204" pitchFamily="34" charset="-122"/>
              </a:rPr>
              <a:t>分类器的实现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预测</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043608" y="1484784"/>
            <a:ext cx="8352928" cy="3970318"/>
          </a:xfrm>
          <a:prstGeom prst="rect">
            <a:avLst/>
          </a:prstGeom>
        </p:spPr>
        <p:txBody>
          <a:bodyPr wrap="square">
            <a:spAutoFit/>
          </a:bodyPr>
          <a:lstStyle/>
          <a:p>
            <a:r>
              <a:rPr lang="en-US" altLang="zh-CN" b="1" dirty="0">
                <a:solidFill>
                  <a:srgbClr val="008000"/>
                </a:solidFill>
                <a:latin typeface="Consolas"/>
              </a:rPr>
              <a:t>class </a:t>
            </a:r>
            <a:r>
              <a:rPr lang="en-US" altLang="zh-CN" b="1" dirty="0" err="1" smtClean="0">
                <a:solidFill>
                  <a:srgbClr val="0000FF"/>
                </a:solidFill>
                <a:latin typeface="Consolas"/>
              </a:rPr>
              <a:t>MultiClassificationModel</a:t>
            </a:r>
            <a:r>
              <a:rPr lang="en-US" altLang="zh-CN" b="1" dirty="0" smtClean="0">
                <a:solidFill>
                  <a:srgbClr val="666666"/>
                </a:solidFill>
                <a:latin typeface="Consolas"/>
              </a:rPr>
              <a:t>[</a:t>
            </a:r>
            <a:r>
              <a:rPr lang="en-US" altLang="zh-CN" b="1" dirty="0" smtClean="0">
                <a:solidFill>
                  <a:srgbClr val="B00040"/>
                </a:solidFill>
                <a:latin typeface="Consolas"/>
              </a:rPr>
              <a:t>M</a:t>
            </a:r>
            <a:r>
              <a:rPr lang="en-US" altLang="zh-CN" b="1" dirty="0">
                <a:solidFill>
                  <a:srgbClr val="008000"/>
                </a:solidFill>
                <a:latin typeface="Consolas"/>
              </a:rPr>
              <a:t>&lt;: </a:t>
            </a:r>
            <a:r>
              <a:rPr lang="en-US" altLang="zh-CN" b="1" dirty="0" err="1">
                <a:solidFill>
                  <a:srgbClr val="B00040"/>
                </a:solidFill>
                <a:latin typeface="Consolas"/>
              </a:rPr>
              <a:t>ClassificationWithProbModel</a:t>
            </a:r>
            <a:r>
              <a:rPr lang="en-US" altLang="zh-CN" b="1" dirty="0">
                <a:solidFill>
                  <a:srgbClr val="666666"/>
                </a:solidFill>
                <a:latin typeface="Consolas"/>
              </a:rPr>
              <a:t>]</a:t>
            </a:r>
          </a:p>
          <a:p>
            <a:r>
              <a:rPr lang="en-US" altLang="zh-CN" dirty="0">
                <a:latin typeface="Consolas"/>
              </a:rPr>
              <a:t>    </a:t>
            </a:r>
            <a:r>
              <a:rPr lang="en-US" altLang="zh-CN" dirty="0">
                <a:solidFill>
                  <a:srgbClr val="666666"/>
                </a:solidFill>
                <a:latin typeface="Consolas"/>
              </a:rPr>
              <a:t>(</a:t>
            </a:r>
            <a:r>
              <a:rPr lang="en-US" altLang="zh-CN" b="1" dirty="0" err="1">
                <a:solidFill>
                  <a:srgbClr val="008000"/>
                </a:solidFill>
                <a:latin typeface="Consolas"/>
              </a:rPr>
              <a:t>val</a:t>
            </a:r>
            <a:r>
              <a:rPr lang="en-US" altLang="zh-CN" b="1" dirty="0">
                <a:solidFill>
                  <a:srgbClr val="008000"/>
                </a:solidFill>
                <a:latin typeface="Consolas"/>
              </a:rPr>
              <a:t> </a:t>
            </a:r>
            <a:r>
              <a:rPr lang="en-US" altLang="zh-CN" b="1" dirty="0" err="1" smtClean="0">
                <a:solidFill>
                  <a:srgbClr val="008000"/>
                </a:solidFill>
                <a:latin typeface="Consolas"/>
              </a:rPr>
              <a:t>basePredictors</a:t>
            </a:r>
            <a:r>
              <a:rPr lang="en-US" altLang="zh-CN" b="1" dirty="0" smtClean="0">
                <a:solidFill>
                  <a:srgbClr val="008000"/>
                </a:solidFill>
                <a:latin typeface="Consolas"/>
              </a:rPr>
              <a:t>: </a:t>
            </a:r>
            <a:r>
              <a:rPr lang="en-US" altLang="zh-CN" b="1" dirty="0">
                <a:solidFill>
                  <a:srgbClr val="B00040"/>
                </a:solidFill>
                <a:latin typeface="Consolas"/>
              </a:rPr>
              <a:t>Array</a:t>
            </a:r>
            <a:r>
              <a:rPr lang="en-US" altLang="zh-CN" b="1" dirty="0">
                <a:solidFill>
                  <a:srgbClr val="666666"/>
                </a:solidFill>
                <a:latin typeface="Consolas"/>
              </a:rPr>
              <a:t>[</a:t>
            </a:r>
            <a:r>
              <a:rPr lang="en-US" altLang="zh-CN" b="1" dirty="0">
                <a:solidFill>
                  <a:srgbClr val="B00040"/>
                </a:solidFill>
                <a:latin typeface="Consolas"/>
              </a:rPr>
              <a:t>M</a:t>
            </a:r>
            <a:r>
              <a:rPr lang="en-US" altLang="zh-CN" b="1" dirty="0">
                <a:solidFill>
                  <a:srgbClr val="666666"/>
                </a:solidFill>
                <a:latin typeface="Consolas"/>
              </a:rPr>
              <a:t>]) </a:t>
            </a:r>
            <a:r>
              <a:rPr lang="en-US" altLang="zh-CN" b="1" dirty="0">
                <a:solidFill>
                  <a:srgbClr val="008000"/>
                </a:solidFill>
                <a:latin typeface="Consolas"/>
              </a:rPr>
              <a:t>extends </a:t>
            </a:r>
            <a:r>
              <a:rPr lang="en-US" altLang="zh-CN" b="1" dirty="0" err="1">
                <a:solidFill>
                  <a:srgbClr val="0000FF"/>
                </a:solidFill>
                <a:latin typeface="Consolas"/>
              </a:rPr>
              <a:t>Serializable</a:t>
            </a:r>
            <a:r>
              <a:rPr lang="en-US" altLang="zh-CN" b="1" dirty="0">
                <a:solidFill>
                  <a:srgbClr val="0000FF"/>
                </a:solidFill>
                <a:latin typeface="Consolas"/>
              </a:rPr>
              <a:t> </a:t>
            </a:r>
            <a:r>
              <a:rPr lang="en-US" altLang="zh-CN" b="1" dirty="0">
                <a:solidFill>
                  <a:srgbClr val="666666"/>
                </a:solidFill>
                <a:latin typeface="Consolas"/>
              </a:rPr>
              <a:t>{</a:t>
            </a:r>
          </a:p>
          <a:p>
            <a:endParaRPr lang="zh-CN" altLang="en-US" dirty="0">
              <a:latin typeface="Consolas"/>
            </a:endParaRPr>
          </a:p>
          <a:p>
            <a:r>
              <a:rPr lang="en-US" altLang="zh-CN" b="1" dirty="0" smtClean="0">
                <a:solidFill>
                  <a:srgbClr val="008000"/>
                </a:solidFill>
                <a:latin typeface="Consolas"/>
              </a:rPr>
              <a:t>  </a:t>
            </a:r>
            <a:r>
              <a:rPr lang="en-US" altLang="zh-CN" b="1" dirty="0" err="1" smtClean="0">
                <a:solidFill>
                  <a:srgbClr val="008000"/>
                </a:solidFill>
                <a:latin typeface="Consolas"/>
              </a:rPr>
              <a:t>def</a:t>
            </a:r>
            <a:r>
              <a:rPr lang="en-US" altLang="zh-CN" b="1" dirty="0" smtClean="0">
                <a:solidFill>
                  <a:srgbClr val="008000"/>
                </a:solidFill>
                <a:latin typeface="Consolas"/>
              </a:rPr>
              <a:t> </a:t>
            </a:r>
            <a:r>
              <a:rPr lang="en-US" altLang="zh-CN" b="1" dirty="0">
                <a:solidFill>
                  <a:srgbClr val="008000"/>
                </a:solidFill>
                <a:latin typeface="Consolas"/>
              </a:rPr>
              <a:t>predict</a:t>
            </a:r>
            <a:r>
              <a:rPr lang="en-US" altLang="zh-CN" b="1" dirty="0">
                <a:solidFill>
                  <a:srgbClr val="666666"/>
                </a:solidFill>
                <a:latin typeface="Consolas"/>
              </a:rPr>
              <a:t>(x</a:t>
            </a:r>
            <a:r>
              <a:rPr lang="en-US" altLang="zh-CN" b="1" dirty="0">
                <a:solidFill>
                  <a:srgbClr val="008000"/>
                </a:solidFill>
                <a:latin typeface="Consolas"/>
              </a:rPr>
              <a:t>: </a:t>
            </a:r>
            <a:r>
              <a:rPr lang="en-US" altLang="zh-CN" b="1" dirty="0">
                <a:solidFill>
                  <a:srgbClr val="B00040"/>
                </a:solidFill>
                <a:latin typeface="Consolas"/>
              </a:rPr>
              <a:t>Vector</a:t>
            </a:r>
            <a:r>
              <a:rPr lang="en-US" altLang="zh-CN" b="1" dirty="0">
                <a:solidFill>
                  <a:srgbClr val="666666"/>
                </a:solidFill>
                <a:latin typeface="Consolas"/>
              </a:rPr>
              <a:t>)</a:t>
            </a:r>
            <a:r>
              <a:rPr lang="en-US" altLang="zh-CN" b="1" dirty="0">
                <a:solidFill>
                  <a:srgbClr val="008000"/>
                </a:solidFill>
                <a:latin typeface="Consolas"/>
              </a:rPr>
              <a:t>: </a:t>
            </a:r>
            <a:r>
              <a:rPr lang="en-US" altLang="zh-CN" b="1" dirty="0" err="1">
                <a:solidFill>
                  <a:srgbClr val="B00040"/>
                </a:solidFill>
                <a:latin typeface="Consolas"/>
              </a:rPr>
              <a:t>Int</a:t>
            </a:r>
            <a:r>
              <a:rPr lang="en-US" altLang="zh-CN" b="1" dirty="0">
                <a:solidFill>
                  <a:srgbClr val="B00040"/>
                </a:solidFill>
                <a:latin typeface="Consolas"/>
              </a:rPr>
              <a:t> </a:t>
            </a:r>
            <a:r>
              <a:rPr lang="en-US" altLang="zh-CN" b="1" dirty="0">
                <a:solidFill>
                  <a:srgbClr val="666666"/>
                </a:solidFill>
                <a:latin typeface="Consolas"/>
              </a:rPr>
              <a:t>= {</a:t>
            </a:r>
          </a:p>
          <a:p>
            <a:r>
              <a:rPr lang="en-US" altLang="zh-CN" dirty="0">
                <a:latin typeface="Consolas"/>
              </a:rPr>
              <a:t>    </a:t>
            </a:r>
            <a:r>
              <a:rPr lang="en-US" altLang="zh-CN" b="1" dirty="0" err="1">
                <a:solidFill>
                  <a:srgbClr val="008000"/>
                </a:solidFill>
                <a:latin typeface="Consolas"/>
              </a:rPr>
              <a:t>val</a:t>
            </a:r>
            <a:r>
              <a:rPr lang="en-US" altLang="zh-CN" b="1" dirty="0">
                <a:solidFill>
                  <a:srgbClr val="008000"/>
                </a:solidFill>
                <a:latin typeface="Consolas"/>
              </a:rPr>
              <a:t> </a:t>
            </a:r>
            <a:r>
              <a:rPr lang="en-US" altLang="zh-CN" b="1" dirty="0" err="1">
                <a:solidFill>
                  <a:srgbClr val="008000"/>
                </a:solidFill>
                <a:latin typeface="Consolas"/>
              </a:rPr>
              <a:t>probs</a:t>
            </a:r>
            <a:r>
              <a:rPr lang="en-US" altLang="zh-CN" b="1" dirty="0">
                <a:solidFill>
                  <a:srgbClr val="008000"/>
                </a:solidFill>
                <a:latin typeface="Consolas"/>
              </a:rPr>
              <a:t> = </a:t>
            </a:r>
            <a:r>
              <a:rPr lang="en-US" altLang="zh-CN" b="1" dirty="0" err="1">
                <a:solidFill>
                  <a:srgbClr val="008000"/>
                </a:solidFill>
                <a:latin typeface="Consolas"/>
              </a:rPr>
              <a:t>predictProb</a:t>
            </a:r>
            <a:r>
              <a:rPr lang="en-US" altLang="zh-CN" b="1" dirty="0">
                <a:solidFill>
                  <a:srgbClr val="666666"/>
                </a:solidFill>
                <a:latin typeface="Consolas"/>
              </a:rPr>
              <a:t>(x)</a:t>
            </a:r>
          </a:p>
          <a:p>
            <a:r>
              <a:rPr lang="en-US" altLang="zh-CN" dirty="0">
                <a:latin typeface="Consolas"/>
              </a:rPr>
              <a:t>    </a:t>
            </a:r>
            <a:r>
              <a:rPr lang="en-US" altLang="zh-CN" dirty="0" err="1">
                <a:latin typeface="Consolas"/>
              </a:rPr>
              <a:t>probs</a:t>
            </a:r>
            <a:r>
              <a:rPr lang="en-US" altLang="zh-CN" dirty="0" err="1">
                <a:solidFill>
                  <a:srgbClr val="666666"/>
                </a:solidFill>
                <a:latin typeface="Consolas"/>
              </a:rPr>
              <a:t>.zipWithIndex.maxBy</a:t>
            </a:r>
            <a:r>
              <a:rPr lang="en-US" altLang="zh-CN" dirty="0">
                <a:solidFill>
                  <a:srgbClr val="666666"/>
                </a:solidFill>
                <a:latin typeface="Consolas"/>
              </a:rPr>
              <a:t>(</a:t>
            </a:r>
            <a:r>
              <a:rPr lang="en-US" altLang="zh-CN" b="1" dirty="0">
                <a:solidFill>
                  <a:srgbClr val="008000"/>
                </a:solidFill>
                <a:latin typeface="Consolas"/>
              </a:rPr>
              <a:t>_</a:t>
            </a:r>
            <a:r>
              <a:rPr lang="en-US" altLang="zh-CN" b="1" dirty="0">
                <a:solidFill>
                  <a:srgbClr val="666666"/>
                </a:solidFill>
                <a:latin typeface="Consolas"/>
              </a:rPr>
              <a:t>._1)._2</a:t>
            </a:r>
          </a:p>
          <a:p>
            <a:r>
              <a:rPr lang="zh-CN" altLang="en-US" dirty="0">
                <a:latin typeface="Consolas"/>
              </a:rPr>
              <a:t>  </a:t>
            </a:r>
            <a:r>
              <a:rPr lang="en-US" altLang="zh-CN" dirty="0">
                <a:solidFill>
                  <a:srgbClr val="666666"/>
                </a:solidFill>
                <a:latin typeface="Consolas"/>
              </a:rPr>
              <a:t>}</a:t>
            </a:r>
          </a:p>
          <a:p>
            <a:endParaRPr lang="zh-CN" altLang="en-US" dirty="0">
              <a:latin typeface="Consolas"/>
            </a:endParaRPr>
          </a:p>
          <a:p>
            <a:r>
              <a:rPr lang="en-US" altLang="zh-CN" b="1" dirty="0" smtClean="0">
                <a:solidFill>
                  <a:srgbClr val="008000"/>
                </a:solidFill>
                <a:latin typeface="Consolas"/>
              </a:rPr>
              <a:t>  </a:t>
            </a:r>
            <a:r>
              <a:rPr lang="en-US" altLang="zh-CN" b="1" dirty="0" err="1" smtClean="0">
                <a:solidFill>
                  <a:srgbClr val="008000"/>
                </a:solidFill>
                <a:latin typeface="Consolas"/>
              </a:rPr>
              <a:t>def</a:t>
            </a:r>
            <a:r>
              <a:rPr lang="en-US" altLang="zh-CN" b="1" dirty="0" smtClean="0">
                <a:solidFill>
                  <a:srgbClr val="008000"/>
                </a:solidFill>
                <a:latin typeface="Consolas"/>
              </a:rPr>
              <a:t> </a:t>
            </a:r>
            <a:r>
              <a:rPr lang="en-US" altLang="zh-CN" b="1" dirty="0" err="1">
                <a:solidFill>
                  <a:srgbClr val="008000"/>
                </a:solidFill>
                <a:latin typeface="Consolas"/>
              </a:rPr>
              <a:t>predictProb</a:t>
            </a:r>
            <a:r>
              <a:rPr lang="en-US" altLang="zh-CN" b="1" dirty="0">
                <a:solidFill>
                  <a:srgbClr val="666666"/>
                </a:solidFill>
                <a:latin typeface="Consolas"/>
              </a:rPr>
              <a:t>(x</a:t>
            </a:r>
            <a:r>
              <a:rPr lang="en-US" altLang="zh-CN" b="1" dirty="0">
                <a:solidFill>
                  <a:srgbClr val="008000"/>
                </a:solidFill>
                <a:latin typeface="Consolas"/>
              </a:rPr>
              <a:t>: </a:t>
            </a:r>
            <a:r>
              <a:rPr lang="en-US" altLang="zh-CN" b="1" dirty="0">
                <a:solidFill>
                  <a:srgbClr val="B00040"/>
                </a:solidFill>
                <a:latin typeface="Consolas"/>
              </a:rPr>
              <a:t>Vector</a:t>
            </a:r>
            <a:r>
              <a:rPr lang="en-US" altLang="zh-CN" b="1" dirty="0">
                <a:solidFill>
                  <a:srgbClr val="666666"/>
                </a:solidFill>
                <a:latin typeface="Consolas"/>
              </a:rPr>
              <a:t>)</a:t>
            </a:r>
            <a:r>
              <a:rPr lang="en-US" altLang="zh-CN" b="1" dirty="0">
                <a:solidFill>
                  <a:srgbClr val="008000"/>
                </a:solidFill>
                <a:latin typeface="Consolas"/>
              </a:rPr>
              <a:t>: </a:t>
            </a:r>
            <a:r>
              <a:rPr lang="en-US" altLang="zh-CN" b="1" dirty="0">
                <a:solidFill>
                  <a:srgbClr val="B00040"/>
                </a:solidFill>
                <a:latin typeface="Consolas"/>
              </a:rPr>
              <a:t>Array</a:t>
            </a:r>
            <a:r>
              <a:rPr lang="en-US" altLang="zh-CN" b="1" dirty="0">
                <a:solidFill>
                  <a:srgbClr val="666666"/>
                </a:solidFill>
                <a:latin typeface="Consolas"/>
              </a:rPr>
              <a:t>[</a:t>
            </a:r>
            <a:r>
              <a:rPr lang="en-US" altLang="zh-CN" b="1" dirty="0">
                <a:solidFill>
                  <a:srgbClr val="B00040"/>
                </a:solidFill>
                <a:latin typeface="Consolas"/>
              </a:rPr>
              <a:t>Double</a:t>
            </a:r>
            <a:r>
              <a:rPr lang="en-US" altLang="zh-CN" b="1" dirty="0">
                <a:solidFill>
                  <a:srgbClr val="666666"/>
                </a:solidFill>
                <a:latin typeface="Consolas"/>
              </a:rPr>
              <a:t>] </a:t>
            </a:r>
            <a:r>
              <a:rPr lang="en-US" altLang="zh-CN" b="1" dirty="0">
                <a:solidFill>
                  <a:srgbClr val="008000"/>
                </a:solidFill>
                <a:latin typeface="Consolas"/>
              </a:rPr>
              <a:t>= </a:t>
            </a:r>
            <a:r>
              <a:rPr lang="en-US" altLang="zh-CN" b="1" dirty="0">
                <a:solidFill>
                  <a:srgbClr val="666666"/>
                </a:solidFill>
                <a:latin typeface="Consolas"/>
              </a:rPr>
              <a:t>{</a:t>
            </a:r>
          </a:p>
          <a:p>
            <a:r>
              <a:rPr lang="en-US" altLang="zh-CN" dirty="0">
                <a:latin typeface="Consolas"/>
              </a:rPr>
              <a:t>    </a:t>
            </a:r>
            <a:r>
              <a:rPr lang="en-US" altLang="zh-CN" dirty="0" err="1" smtClean="0">
                <a:latin typeface="Consolas"/>
              </a:rPr>
              <a:t>basePredictors</a:t>
            </a:r>
            <a:r>
              <a:rPr lang="en-US" altLang="zh-CN" dirty="0" err="1" smtClean="0">
                <a:solidFill>
                  <a:srgbClr val="666666"/>
                </a:solidFill>
                <a:latin typeface="Consolas"/>
              </a:rPr>
              <a:t>.map</a:t>
            </a:r>
            <a:r>
              <a:rPr lang="en-US" altLang="zh-CN" dirty="0" smtClean="0">
                <a:solidFill>
                  <a:srgbClr val="666666"/>
                </a:solidFill>
                <a:latin typeface="Consolas"/>
              </a:rPr>
              <a:t> </a:t>
            </a:r>
            <a:r>
              <a:rPr lang="en-US" altLang="zh-CN" dirty="0">
                <a:solidFill>
                  <a:srgbClr val="666666"/>
                </a:solidFill>
                <a:latin typeface="Consolas"/>
              </a:rPr>
              <a:t>{ </a:t>
            </a:r>
            <a:r>
              <a:rPr lang="en-US" altLang="zh-CN" dirty="0" smtClean="0">
                <a:solidFill>
                  <a:srgbClr val="666666"/>
                </a:solidFill>
                <a:latin typeface="Consolas"/>
              </a:rPr>
              <a:t>p </a:t>
            </a:r>
            <a:r>
              <a:rPr lang="en-US" altLang="zh-CN" b="1" dirty="0">
                <a:solidFill>
                  <a:srgbClr val="008000"/>
                </a:solidFill>
                <a:latin typeface="Consolas"/>
              </a:rPr>
              <a:t>=&gt;</a:t>
            </a:r>
          </a:p>
          <a:p>
            <a:r>
              <a:rPr lang="en-US" altLang="zh-CN" dirty="0">
                <a:latin typeface="Consolas"/>
              </a:rPr>
              <a:t>      </a:t>
            </a:r>
            <a:r>
              <a:rPr lang="en-US" altLang="zh-CN" dirty="0" err="1">
                <a:latin typeface="Consolas"/>
              </a:rPr>
              <a:t>p</a:t>
            </a:r>
            <a:r>
              <a:rPr lang="en-US" altLang="zh-CN" dirty="0" err="1" smtClean="0">
                <a:solidFill>
                  <a:srgbClr val="666666"/>
                </a:solidFill>
                <a:latin typeface="Consolas"/>
              </a:rPr>
              <a:t>.</a:t>
            </a:r>
            <a:r>
              <a:rPr lang="en-US" altLang="zh-CN" b="1" dirty="0" err="1" smtClean="0">
                <a:solidFill>
                  <a:srgbClr val="00B0F0"/>
                </a:solidFill>
                <a:latin typeface="Consolas"/>
              </a:rPr>
              <a:t>predictProb</a:t>
            </a:r>
            <a:r>
              <a:rPr lang="en-US" altLang="zh-CN" dirty="0" smtClean="0">
                <a:solidFill>
                  <a:srgbClr val="666666"/>
                </a:solidFill>
                <a:latin typeface="Consolas"/>
              </a:rPr>
              <a:t>(x</a:t>
            </a:r>
            <a:r>
              <a:rPr lang="en-US" altLang="zh-CN" dirty="0">
                <a:solidFill>
                  <a:srgbClr val="666666"/>
                </a:solidFill>
                <a:latin typeface="Consolas"/>
              </a:rPr>
              <a:t>)</a:t>
            </a:r>
          </a:p>
          <a:p>
            <a:r>
              <a:rPr lang="zh-CN" altLang="en-US" dirty="0">
                <a:latin typeface="Consolas"/>
              </a:rPr>
              <a:t>    </a:t>
            </a:r>
            <a:r>
              <a:rPr lang="en-US" altLang="zh-CN" dirty="0">
                <a:solidFill>
                  <a:srgbClr val="666666"/>
                </a:solidFill>
                <a:latin typeface="Consolas"/>
              </a:rPr>
              <a:t>}</a:t>
            </a:r>
          </a:p>
          <a:p>
            <a:r>
              <a:rPr lang="zh-CN" altLang="en-US" dirty="0">
                <a:latin typeface="Consolas"/>
              </a:rPr>
              <a:t>  </a:t>
            </a:r>
            <a:r>
              <a:rPr lang="en-US" altLang="zh-CN" dirty="0">
                <a:solidFill>
                  <a:srgbClr val="666666"/>
                </a:solidFill>
                <a:latin typeface="Consolas"/>
              </a:rPr>
              <a:t>}</a:t>
            </a:r>
          </a:p>
          <a:p>
            <a:r>
              <a:rPr lang="en-US" altLang="zh-CN" dirty="0">
                <a:solidFill>
                  <a:srgbClr val="666666"/>
                </a:solidFill>
                <a:latin typeface="Consolas"/>
              </a:rPr>
              <a:t>}</a:t>
            </a:r>
          </a:p>
        </p:txBody>
      </p:sp>
    </p:spTree>
    <p:extLst>
      <p:ext uri="{BB962C8B-B14F-4D97-AF65-F5344CB8AC3E}">
        <p14:creationId xmlns:p14="http://schemas.microsoft.com/office/powerpoint/2010/main" val="25632000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主要内容</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chor="ctr"/>
          <a:lstStyle/>
          <a:p>
            <a:r>
              <a:rPr lang="zh-CN" altLang="en-US" dirty="0" smtClean="0">
                <a:latin typeface="微软雅黑"/>
                <a:ea typeface="微软雅黑"/>
                <a:cs typeface="微软雅黑"/>
              </a:rPr>
              <a:t>决策树</a:t>
            </a:r>
            <a:endParaRPr lang="en-US" altLang="zh-CN" dirty="0" smtClean="0">
              <a:latin typeface="微软雅黑"/>
              <a:ea typeface="微软雅黑"/>
              <a:cs typeface="微软雅黑"/>
            </a:endParaRPr>
          </a:p>
          <a:p>
            <a:r>
              <a:rPr lang="zh-CN" altLang="en-US" dirty="0" smtClean="0">
                <a:latin typeface="微软雅黑"/>
                <a:ea typeface="微软雅黑"/>
                <a:cs typeface="微软雅黑"/>
              </a:rPr>
              <a:t>多分类</a:t>
            </a:r>
            <a:endParaRPr lang="en-US" altLang="zh-CN" dirty="0" smtClean="0">
              <a:latin typeface="微软雅黑"/>
              <a:ea typeface="微软雅黑"/>
              <a:cs typeface="微软雅黑"/>
            </a:endParaRPr>
          </a:p>
          <a:p>
            <a:endParaRPr lang="zh-CN" altLang="en-US" dirty="0">
              <a:latin typeface="微软雅黑"/>
              <a:ea typeface="微软雅黑"/>
              <a:cs typeface="微软雅黑"/>
            </a:endParaRPr>
          </a:p>
        </p:txBody>
      </p:sp>
    </p:spTree>
    <p:extLst>
      <p:ext uri="{BB962C8B-B14F-4D97-AF65-F5344CB8AC3E}">
        <p14:creationId xmlns:p14="http://schemas.microsoft.com/office/powerpoint/2010/main" val="459438772"/>
      </p:ext>
    </p:extLst>
  </p:cSld>
  <p:clrMapOvr>
    <a:masterClrMapping/>
  </p:clrMapOvr>
  <mc:AlternateContent xmlns:mc="http://schemas.openxmlformats.org/markup-compatibility/2006" xmlns:p14="http://schemas.microsoft.com/office/powerpoint/2010/main">
    <mc:Choice Requires="p14">
      <p:transition spd="slow" p14:dur="2000" advTm="14563"/>
    </mc:Choice>
    <mc:Fallback xmlns="">
      <p:transition spd="slow" advTm="14563"/>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多分类的展望</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一次训练多个模型</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设置分类器的权重</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007255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微软雅黑" panose="020B0503020204020204" pitchFamily="34" charset="-122"/>
                <a:ea typeface="微软雅黑" panose="020B0503020204020204" pitchFamily="34" charset="-122"/>
              </a:rPr>
              <a:t>MLLib</a:t>
            </a:r>
            <a:r>
              <a:rPr lang="zh-CN" altLang="en-US" dirty="0" smtClean="0">
                <a:latin typeface="微软雅黑" panose="020B0503020204020204" pitchFamily="34" charset="-122"/>
                <a:ea typeface="微软雅黑" panose="020B0503020204020204" pitchFamily="34" charset="-122"/>
              </a:rPr>
              <a:t>的展望：社区统一接口</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借鉴</a:t>
            </a:r>
            <a:r>
              <a:rPr lang="en-US" altLang="zh-CN" dirty="0" err="1" smtClean="0">
                <a:latin typeface="微软雅黑" panose="020B0503020204020204" pitchFamily="34" charset="-122"/>
                <a:ea typeface="微软雅黑" panose="020B0503020204020204" pitchFamily="34" charset="-122"/>
              </a:rPr>
              <a:t>scikit</a:t>
            </a:r>
            <a:r>
              <a:rPr lang="en-US" altLang="zh-CN" dirty="0" smtClean="0">
                <a:latin typeface="微软雅黑" panose="020B0503020204020204" pitchFamily="34" charset="-122"/>
                <a:ea typeface="微软雅黑" panose="020B0503020204020204" pitchFamily="34" charset="-122"/>
              </a:rPr>
              <a:t>-learn</a:t>
            </a:r>
            <a:r>
              <a:rPr lang="zh-CN" altLang="en-US" dirty="0" smtClean="0">
                <a:latin typeface="微软雅黑" panose="020B0503020204020204" pitchFamily="34" charset="-122"/>
                <a:ea typeface="微软雅黑" panose="020B0503020204020204" pitchFamily="34" charset="-122"/>
              </a:rPr>
              <a:t>的设计</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抽象</a:t>
            </a:r>
            <a:r>
              <a:rPr lang="zh-CN" altLang="en-US" dirty="0" smtClean="0">
                <a:latin typeface="微软雅黑" panose="020B0503020204020204" pitchFamily="34" charset="-122"/>
                <a:ea typeface="微软雅黑" panose="020B0503020204020204" pitchFamily="34" charset="-122"/>
              </a:rPr>
              <a:t>出</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Estimator</a:t>
            </a:r>
            <a:r>
              <a:rPr lang="zh-CN" altLang="en-US" dirty="0" smtClean="0">
                <a:latin typeface="微软雅黑" panose="020B0503020204020204" pitchFamily="34" charset="-122"/>
                <a:ea typeface="微软雅黑" panose="020B0503020204020204" pitchFamily="34" charset="-122"/>
              </a:rPr>
              <a:t>：训练器</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Transformer</a:t>
            </a:r>
            <a:r>
              <a:rPr lang="zh-CN" altLang="en-US" dirty="0" smtClean="0">
                <a:latin typeface="微软雅黑" panose="020B0503020204020204" pitchFamily="34" charset="-122"/>
                <a:ea typeface="微软雅黑" panose="020B0503020204020204" pitchFamily="34" charset="-122"/>
              </a:rPr>
              <a:t>：预测器</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Parameter</a:t>
            </a:r>
            <a:r>
              <a:rPr lang="zh-CN" altLang="en-US" dirty="0" smtClean="0">
                <a:latin typeface="微软雅黑" panose="020B0503020204020204" pitchFamily="34" charset="-122"/>
                <a:ea typeface="微软雅黑" panose="020B0503020204020204" pitchFamily="34" charset="-122"/>
              </a:rPr>
              <a:t>：模型参数</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Pipeline</a:t>
            </a:r>
            <a:r>
              <a:rPr lang="zh-CN" altLang="en-US" dirty="0" smtClean="0">
                <a:latin typeface="微软雅黑" panose="020B0503020204020204" pitchFamily="34" charset="-122"/>
                <a:ea typeface="微软雅黑" panose="020B0503020204020204" pitchFamily="34" charset="-122"/>
              </a:rPr>
              <a:t>：多个操作组合</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很方便的实现多分类</a:t>
            </a:r>
            <a:endParaRPr lang="en-US" altLang="zh-CN" dirty="0" smtClean="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70319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加入我们</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我们需要：</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Spark</a:t>
            </a:r>
            <a:r>
              <a:rPr lang="zh-CN" altLang="en-US" dirty="0" smtClean="0">
                <a:latin typeface="微软雅黑" panose="020B0503020204020204" pitchFamily="34" charset="-122"/>
                <a:ea typeface="微软雅黑" panose="020B0503020204020204" pitchFamily="34" charset="-122"/>
              </a:rPr>
              <a:t>工程师</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机器学习算法工程师</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新浪微博</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明风</a:t>
            </a:r>
            <a:r>
              <a:rPr lang="en-US" altLang="zh-CN" dirty="0" smtClean="0">
                <a:latin typeface="微软雅黑" panose="020B0503020204020204" pitchFamily="34" charset="-122"/>
                <a:ea typeface="微软雅黑" panose="020B0503020204020204" pitchFamily="34" charset="-122"/>
              </a:rPr>
              <a:t>Andy</a:t>
            </a:r>
          </a:p>
          <a:p>
            <a:pPr marL="82296" indent="0">
              <a:buNone/>
            </a:pP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596846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420888"/>
            <a:ext cx="6696744" cy="923330"/>
          </a:xfrm>
          <a:prstGeom prst="rect">
            <a:avLst/>
          </a:prstGeom>
          <a:noFill/>
        </p:spPr>
        <p:txBody>
          <a:bodyPr wrap="square" rtlCol="0">
            <a:spAutoFit/>
          </a:bodyPr>
          <a:lstStyle/>
          <a:p>
            <a:pPr algn="ctr"/>
            <a:r>
              <a:rPr lang="en-US" altLang="zh-CN" sz="5400" dirty="0" smtClean="0">
                <a:latin typeface="微软雅黑" panose="020B0503020204020204" pitchFamily="34" charset="-122"/>
                <a:ea typeface="微软雅黑" panose="020B0503020204020204" pitchFamily="34" charset="-122"/>
              </a:rPr>
              <a:t>Q</a:t>
            </a:r>
            <a:r>
              <a:rPr lang="zh-CN" altLang="en-US" sz="5400" dirty="0" smtClean="0">
                <a:latin typeface="微软雅黑" panose="020B0503020204020204" pitchFamily="34" charset="-122"/>
                <a:ea typeface="微软雅黑" panose="020B0503020204020204" pitchFamily="34" charset="-122"/>
              </a:rPr>
              <a:t> </a:t>
            </a:r>
            <a:r>
              <a:rPr lang="en-US" altLang="zh-CN" sz="5400" dirty="0" smtClean="0">
                <a:latin typeface="微软雅黑" panose="020B0503020204020204" pitchFamily="34" charset="-122"/>
                <a:ea typeface="微软雅黑" panose="020B0503020204020204" pitchFamily="34" charset="-122"/>
              </a:rPr>
              <a:t>&amp;</a:t>
            </a:r>
            <a:r>
              <a:rPr lang="zh-CN" altLang="en-US" sz="5400" dirty="0" smtClean="0">
                <a:latin typeface="微软雅黑" panose="020B0503020204020204" pitchFamily="34" charset="-122"/>
                <a:ea typeface="微软雅黑" panose="020B0503020204020204" pitchFamily="34" charset="-122"/>
              </a:rPr>
              <a:t> </a:t>
            </a:r>
            <a:r>
              <a:rPr lang="en-US" altLang="zh-CN" sz="5400" dirty="0" smtClean="0">
                <a:latin typeface="微软雅黑" panose="020B0503020204020204" pitchFamily="34" charset="-122"/>
                <a:ea typeface="微软雅黑" panose="020B0503020204020204" pitchFamily="34" charset="-122"/>
              </a:rPr>
              <a:t>A</a:t>
            </a:r>
            <a:endParaRPr lang="zh-CN" altLang="en-US" sz="5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4250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决策树</a:t>
            </a:r>
            <a:endParaRPr kumimoji="1" lang="zh-CN" altLang="en-US" dirty="0"/>
          </a:p>
        </p:txBody>
      </p:sp>
    </p:spTree>
    <p:extLst>
      <p:ext uri="{BB962C8B-B14F-4D97-AF65-F5344CB8AC3E}">
        <p14:creationId xmlns:p14="http://schemas.microsoft.com/office/powerpoint/2010/main" val="970919436"/>
      </p:ext>
    </p:extLst>
  </p:cSld>
  <p:clrMapOvr>
    <a:masterClrMapping/>
  </p:clrMapOvr>
  <mc:AlternateContent xmlns:mc="http://schemas.openxmlformats.org/markup-compatibility/2006" xmlns:p14="http://schemas.microsoft.com/office/powerpoint/2010/main">
    <mc:Choice Requires="p14">
      <p:transition spd="slow" p14:dur="2000" advTm="2743"/>
    </mc:Choice>
    <mc:Fallback xmlns="">
      <p:transition spd="slow" advTm="2743"/>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rPr lang="zh-CN" altLang="en-US" dirty="0">
                <a:latin typeface="微软雅黑" panose="020B0503020204020204" pitchFamily="34" charset="-122"/>
                <a:ea typeface="微软雅黑" panose="020B0503020204020204" pitchFamily="34" charset="-122"/>
              </a:rPr>
              <a:t>基本算法</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836" y="1700808"/>
            <a:ext cx="6410325" cy="3924300"/>
          </a:xfrm>
          <a:prstGeom prst="rect">
            <a:avLst/>
          </a:prstGeom>
        </p:spPr>
      </p:pic>
    </p:spTree>
    <p:extLst>
      <p:ext uri="{BB962C8B-B14F-4D97-AF65-F5344CB8AC3E}">
        <p14:creationId xmlns:p14="http://schemas.microsoft.com/office/powerpoint/2010/main" val="2938695855"/>
      </p:ext>
    </p:extLst>
  </p:cSld>
  <p:clrMapOvr>
    <a:masterClrMapping/>
  </p:clrMapOvr>
  <mc:AlternateContent xmlns:mc="http://schemas.openxmlformats.org/markup-compatibility/2006" xmlns:p14="http://schemas.microsoft.com/office/powerpoint/2010/main">
    <mc:Choice Requires="p14">
      <p:transition spd="slow" p14:dur="2000" advTm="1125"/>
    </mc:Choice>
    <mc:Fallback xmlns="">
      <p:transition spd="slow" advTm="1125"/>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rPr lang="zh-CN" altLang="en-US" dirty="0" smtClean="0">
                <a:latin typeface="微软雅黑" panose="020B0503020204020204" pitchFamily="34" charset="-122"/>
                <a:ea typeface="微软雅黑" panose="020B0503020204020204" pitchFamily="34" charset="-122"/>
              </a:rPr>
              <a:t>应用场景</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用户识别</a:t>
            </a:r>
            <a:endParaRPr lang="zh-CN" altLang="en-US" dirty="0">
              <a:latin typeface="微软雅黑" panose="020B0503020204020204" pitchFamily="34" charset="-122"/>
              <a:ea typeface="微软雅黑" panose="020B0503020204020204" pitchFamily="34" charset="-122"/>
            </a:endParaRPr>
          </a:p>
        </p:txBody>
      </p:sp>
      <p:sp>
        <p:nvSpPr>
          <p:cNvPr id="5" name="椭圆 4"/>
          <p:cNvSpPr/>
          <p:nvPr/>
        </p:nvSpPr>
        <p:spPr>
          <a:xfrm>
            <a:off x="4067944" y="1844824"/>
            <a:ext cx="172819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购买</a:t>
            </a:r>
            <a:r>
              <a:rPr lang="zh-CN" altLang="en-US" dirty="0">
                <a:solidFill>
                  <a:schemeClr val="tx1"/>
                </a:solidFill>
                <a:latin typeface="微软雅黑" panose="020B0503020204020204" pitchFamily="34" charset="-122"/>
                <a:ea typeface="微软雅黑" panose="020B0503020204020204" pitchFamily="34" charset="-122"/>
              </a:rPr>
              <a:t>频率</a:t>
            </a:r>
          </a:p>
        </p:txBody>
      </p:sp>
      <p:sp>
        <p:nvSpPr>
          <p:cNvPr id="8" name="矩形 7"/>
          <p:cNvSpPr/>
          <p:nvPr/>
        </p:nvSpPr>
        <p:spPr>
          <a:xfrm>
            <a:off x="2392614" y="4974948"/>
            <a:ext cx="13681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女</a:t>
            </a:r>
          </a:p>
        </p:txBody>
      </p:sp>
      <p:sp>
        <p:nvSpPr>
          <p:cNvPr id="10" name="矩形 9"/>
          <p:cNvSpPr/>
          <p:nvPr/>
        </p:nvSpPr>
        <p:spPr>
          <a:xfrm>
            <a:off x="4247964" y="4941168"/>
            <a:ext cx="1368152" cy="86409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男</a:t>
            </a:r>
          </a:p>
        </p:txBody>
      </p:sp>
      <p:sp>
        <p:nvSpPr>
          <p:cNvPr id="11" name="矩形 10"/>
          <p:cNvSpPr/>
          <p:nvPr/>
        </p:nvSpPr>
        <p:spPr>
          <a:xfrm>
            <a:off x="5777180" y="3098833"/>
            <a:ext cx="1368152" cy="86409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男</a:t>
            </a:r>
          </a:p>
        </p:txBody>
      </p:sp>
      <p:cxnSp>
        <p:nvCxnSpPr>
          <p:cNvPr id="14" name="直接箭头连接符 13"/>
          <p:cNvCxnSpPr>
            <a:stCxn id="5" idx="4"/>
            <a:endCxn id="21" idx="0"/>
          </p:cNvCxnSpPr>
          <p:nvPr/>
        </p:nvCxnSpPr>
        <p:spPr>
          <a:xfrm flipH="1">
            <a:off x="3959932" y="2708920"/>
            <a:ext cx="972108" cy="48611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8" idx="0"/>
          </p:cNvCxnSpPr>
          <p:nvPr/>
        </p:nvCxnSpPr>
        <p:spPr>
          <a:xfrm flipH="1">
            <a:off x="3076690" y="4044458"/>
            <a:ext cx="795769" cy="93049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095836" y="3195038"/>
            <a:ext cx="172819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购买化妆品</a:t>
            </a:r>
          </a:p>
        </p:txBody>
      </p:sp>
      <p:cxnSp>
        <p:nvCxnSpPr>
          <p:cNvPr id="25" name="直接箭头连接符 24"/>
          <p:cNvCxnSpPr>
            <a:stCxn id="21" idx="4"/>
            <a:endCxn id="10" idx="0"/>
          </p:cNvCxnSpPr>
          <p:nvPr/>
        </p:nvCxnSpPr>
        <p:spPr>
          <a:xfrm>
            <a:off x="3959932" y="4059134"/>
            <a:ext cx="972108" cy="882034"/>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4"/>
            <a:endCxn id="11" idx="0"/>
          </p:cNvCxnSpPr>
          <p:nvPr/>
        </p:nvCxnSpPr>
        <p:spPr>
          <a:xfrm>
            <a:off x="4932040" y="2708920"/>
            <a:ext cx="1529216" cy="389913"/>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30220" y="2646772"/>
            <a:ext cx="66607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高</a:t>
            </a:r>
            <a:endParaRPr lang="zh-CN" altLang="en-US" dirty="0">
              <a:latin typeface="微软雅黑" panose="020B0503020204020204" pitchFamily="34" charset="-122"/>
              <a:ea typeface="微软雅黑" panose="020B0503020204020204" pitchFamily="34" charset="-122"/>
            </a:endParaRPr>
          </a:p>
        </p:txBody>
      </p:sp>
      <p:sp>
        <p:nvSpPr>
          <p:cNvPr id="36" name="TextBox 35"/>
          <p:cNvSpPr txBox="1"/>
          <p:nvPr/>
        </p:nvSpPr>
        <p:spPr>
          <a:xfrm>
            <a:off x="5559965" y="2579921"/>
            <a:ext cx="66607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低</a:t>
            </a:r>
            <a:endParaRPr lang="zh-CN" altLang="en-US" dirty="0">
              <a:latin typeface="微软雅黑" panose="020B0503020204020204" pitchFamily="34" charset="-122"/>
              <a:ea typeface="微软雅黑" panose="020B0503020204020204" pitchFamily="34" charset="-122"/>
            </a:endParaRPr>
          </a:p>
        </p:txBody>
      </p:sp>
      <p:sp>
        <p:nvSpPr>
          <p:cNvPr id="37" name="TextBox 36"/>
          <p:cNvSpPr txBox="1"/>
          <p:nvPr/>
        </p:nvSpPr>
        <p:spPr>
          <a:xfrm>
            <a:off x="3249941" y="4137540"/>
            <a:ext cx="666074" cy="369332"/>
          </a:xfrm>
          <a:prstGeom prst="rect">
            <a:avLst/>
          </a:prstGeom>
          <a:noFill/>
        </p:spPr>
        <p:txBody>
          <a:bodyPr wrap="square" rtlCol="0">
            <a:spAutoFit/>
          </a:bodyPr>
          <a:lstStyle/>
          <a:p>
            <a:r>
              <a:rPr lang="zh-CN" altLang="en-US" dirty="0" smtClean="0"/>
              <a:t>多</a:t>
            </a:r>
            <a:endParaRPr lang="zh-CN" altLang="en-US" dirty="0"/>
          </a:p>
        </p:txBody>
      </p:sp>
      <p:sp>
        <p:nvSpPr>
          <p:cNvPr id="38" name="TextBox 37"/>
          <p:cNvSpPr txBox="1"/>
          <p:nvPr/>
        </p:nvSpPr>
        <p:spPr>
          <a:xfrm>
            <a:off x="4441359" y="4200287"/>
            <a:ext cx="666074" cy="369332"/>
          </a:xfrm>
          <a:prstGeom prst="rect">
            <a:avLst/>
          </a:prstGeom>
          <a:noFill/>
        </p:spPr>
        <p:txBody>
          <a:bodyPr wrap="square" rtlCol="0">
            <a:spAutoFit/>
          </a:bodyPr>
          <a:lstStyle/>
          <a:p>
            <a:r>
              <a:rPr lang="zh-CN" altLang="en-US" dirty="0"/>
              <a:t>少</a:t>
            </a:r>
          </a:p>
        </p:txBody>
      </p:sp>
      <p:sp>
        <p:nvSpPr>
          <p:cNvPr id="39" name="TextBox 38"/>
          <p:cNvSpPr txBox="1"/>
          <p:nvPr/>
        </p:nvSpPr>
        <p:spPr>
          <a:xfrm>
            <a:off x="6660232" y="1844824"/>
            <a:ext cx="136815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根节点</a:t>
            </a:r>
            <a:endParaRPr lang="zh-CN" altLang="en-US" dirty="0">
              <a:latin typeface="微软雅黑" panose="020B0503020204020204" pitchFamily="34" charset="-122"/>
              <a:ea typeface="微软雅黑" panose="020B0503020204020204" pitchFamily="34" charset="-122"/>
            </a:endParaRPr>
          </a:p>
        </p:txBody>
      </p:sp>
      <p:cxnSp>
        <p:nvCxnSpPr>
          <p:cNvPr id="41" name="直接箭头连接符 40"/>
          <p:cNvCxnSpPr>
            <a:endCxn id="5" idx="7"/>
          </p:cNvCxnSpPr>
          <p:nvPr/>
        </p:nvCxnSpPr>
        <p:spPr>
          <a:xfrm flipH="1" flipV="1">
            <a:off x="5543048" y="1971368"/>
            <a:ext cx="1117184" cy="58122"/>
          </a:xfrm>
          <a:prstGeom prst="straightConnector1">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32240" y="4362195"/>
            <a:ext cx="136815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叶节点</a:t>
            </a:r>
          </a:p>
        </p:txBody>
      </p:sp>
      <p:cxnSp>
        <p:nvCxnSpPr>
          <p:cNvPr id="43" name="直接箭头连接符 42"/>
          <p:cNvCxnSpPr>
            <a:stCxn id="42" idx="1"/>
          </p:cNvCxnSpPr>
          <p:nvPr/>
        </p:nvCxnSpPr>
        <p:spPr>
          <a:xfrm flipH="1">
            <a:off x="5363028" y="4546861"/>
            <a:ext cx="1369212" cy="336185"/>
          </a:xfrm>
          <a:prstGeom prst="straightConnector1">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2" idx="1"/>
            <a:endCxn id="11" idx="2"/>
          </p:cNvCxnSpPr>
          <p:nvPr/>
        </p:nvCxnSpPr>
        <p:spPr>
          <a:xfrm flipH="1" flipV="1">
            <a:off x="6461256" y="3962929"/>
            <a:ext cx="270984" cy="583932"/>
          </a:xfrm>
          <a:prstGeom prst="straightConnector1">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2" idx="1"/>
            <a:endCxn id="8" idx="0"/>
          </p:cNvCxnSpPr>
          <p:nvPr/>
        </p:nvCxnSpPr>
        <p:spPr>
          <a:xfrm flipH="1">
            <a:off x="3076690" y="4546861"/>
            <a:ext cx="3655550" cy="428087"/>
          </a:xfrm>
          <a:prstGeom prst="straightConnector1">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336410" y="2424030"/>
            <a:ext cx="115731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内部节点</a:t>
            </a:r>
          </a:p>
        </p:txBody>
      </p:sp>
      <p:cxnSp>
        <p:nvCxnSpPr>
          <p:cNvPr id="53" name="直接箭头连接符 52"/>
          <p:cNvCxnSpPr>
            <a:stCxn id="51" idx="2"/>
            <a:endCxn id="21" idx="1"/>
          </p:cNvCxnSpPr>
          <p:nvPr/>
        </p:nvCxnSpPr>
        <p:spPr>
          <a:xfrm>
            <a:off x="2915065" y="2793362"/>
            <a:ext cx="433859" cy="528220"/>
          </a:xfrm>
          <a:prstGeom prst="straightConnector1">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07960"/>
      </p:ext>
    </p:extLst>
  </p:cSld>
  <p:clrMapOvr>
    <a:masterClrMapping/>
  </p:clrMapOvr>
  <mc:AlternateContent xmlns:mc="http://schemas.openxmlformats.org/markup-compatibility/2006" xmlns:p14="http://schemas.microsoft.com/office/powerpoint/2010/main">
    <mc:Choice Requires="p14">
      <p:transition spd="slow" p14:dur="2000" advTm="6801"/>
    </mc:Choice>
    <mc:Fallback xmlns="">
      <p:transition spd="slow" advTm="6801"/>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403648" y="1412776"/>
            <a:ext cx="7560840" cy="5078313"/>
          </a:xfrm>
          <a:prstGeom prst="rect">
            <a:avLst/>
          </a:prstGeom>
        </p:spPr>
        <p:txBody>
          <a:bodyPr wrap="square">
            <a:spAutoFit/>
          </a:bodyPr>
          <a:lstStyle/>
          <a:p>
            <a:r>
              <a:rPr lang="en-US" altLang="zh-CN" b="1" dirty="0" err="1">
                <a:solidFill>
                  <a:srgbClr val="008000"/>
                </a:solidFill>
                <a:latin typeface="Consolas"/>
              </a:rPr>
              <a:t>def</a:t>
            </a:r>
            <a:r>
              <a:rPr lang="en-US" altLang="zh-CN" b="1" dirty="0">
                <a:solidFill>
                  <a:srgbClr val="008000"/>
                </a:solidFill>
                <a:latin typeface="Consolas"/>
              </a:rPr>
              <a:t> </a:t>
            </a:r>
            <a:r>
              <a:rPr lang="en-US" altLang="zh-CN" b="1" dirty="0" err="1">
                <a:solidFill>
                  <a:srgbClr val="0000FF"/>
                </a:solidFill>
                <a:latin typeface="Consolas"/>
              </a:rPr>
              <a:t>tree_growth</a:t>
            </a:r>
            <a:r>
              <a:rPr lang="en-US" altLang="zh-CN" b="1" dirty="0">
                <a:solidFill>
                  <a:srgbClr val="0000FF"/>
                </a:solidFill>
                <a:latin typeface="Consolas"/>
              </a:rPr>
              <a:t>(instances):</a:t>
            </a:r>
          </a:p>
          <a:p>
            <a:r>
              <a:rPr lang="zh-CN" altLang="en-US" dirty="0">
                <a:latin typeface="Consolas"/>
              </a:rPr>
              <a:t>  </a:t>
            </a:r>
            <a:r>
              <a:rPr lang="en-US" altLang="zh-CN" i="1" dirty="0">
                <a:solidFill>
                  <a:srgbClr val="408080"/>
                </a:solidFill>
                <a:latin typeface="Consolas"/>
              </a:rPr>
              <a:t># </a:t>
            </a:r>
            <a:r>
              <a:rPr lang="zh-CN" altLang="en-US" i="1" dirty="0">
                <a:solidFill>
                  <a:srgbClr val="408080"/>
                </a:solidFill>
                <a:latin typeface="Consolas"/>
              </a:rPr>
              <a:t>如果满足终止条件，返回叶子结点</a:t>
            </a:r>
          </a:p>
          <a:p>
            <a:r>
              <a:rPr lang="en-US" altLang="zh-CN" dirty="0">
                <a:latin typeface="Consolas"/>
              </a:rPr>
              <a:t>  </a:t>
            </a:r>
            <a:r>
              <a:rPr lang="en-US" altLang="zh-CN" b="1" dirty="0">
                <a:solidFill>
                  <a:srgbClr val="008000"/>
                </a:solidFill>
                <a:latin typeface="Consolas"/>
              </a:rPr>
              <a:t>if </a:t>
            </a:r>
            <a:r>
              <a:rPr lang="en-US" altLang="zh-CN" b="1" dirty="0" err="1">
                <a:solidFill>
                  <a:srgbClr val="008000"/>
                </a:solidFill>
                <a:latin typeface="Consolas"/>
              </a:rPr>
              <a:t>should_stop</a:t>
            </a:r>
            <a:r>
              <a:rPr lang="en-US" altLang="zh-CN" b="1" dirty="0">
                <a:solidFill>
                  <a:srgbClr val="008000"/>
                </a:solidFill>
                <a:latin typeface="Consolas"/>
              </a:rPr>
              <a:t>(instances):</a:t>
            </a:r>
          </a:p>
          <a:p>
            <a:r>
              <a:rPr lang="en-US" altLang="zh-CN" dirty="0">
                <a:latin typeface="Consolas"/>
              </a:rPr>
              <a:t>    leaf </a:t>
            </a:r>
            <a:r>
              <a:rPr lang="en-US" altLang="zh-CN" dirty="0">
                <a:solidFill>
                  <a:srgbClr val="666666"/>
                </a:solidFill>
                <a:latin typeface="Consolas"/>
              </a:rPr>
              <a:t>= new Node(</a:t>
            </a:r>
            <a:r>
              <a:rPr lang="en-US" altLang="zh-CN" dirty="0" err="1">
                <a:solidFill>
                  <a:srgbClr val="666666"/>
                </a:solidFill>
                <a:latin typeface="Consolas"/>
              </a:rPr>
              <a:t>isleaf</a:t>
            </a:r>
            <a:r>
              <a:rPr lang="en-US" altLang="zh-CN" dirty="0">
                <a:solidFill>
                  <a:srgbClr val="666666"/>
                </a:solidFill>
                <a:latin typeface="Consolas"/>
              </a:rPr>
              <a:t>=</a:t>
            </a:r>
            <a:r>
              <a:rPr lang="en-US" altLang="zh-CN" dirty="0">
                <a:solidFill>
                  <a:srgbClr val="008000"/>
                </a:solidFill>
                <a:latin typeface="Consolas"/>
              </a:rPr>
              <a:t>True)</a:t>
            </a:r>
          </a:p>
          <a:p>
            <a:r>
              <a:rPr lang="en-US" altLang="zh-CN" dirty="0">
                <a:latin typeface="Consolas"/>
              </a:rPr>
              <a:t>    </a:t>
            </a:r>
            <a:r>
              <a:rPr lang="en-US" altLang="zh-CN" dirty="0" err="1">
                <a:latin typeface="Consolas"/>
              </a:rPr>
              <a:t>leaf</a:t>
            </a:r>
            <a:r>
              <a:rPr lang="en-US" altLang="zh-CN" dirty="0" err="1">
                <a:solidFill>
                  <a:srgbClr val="666666"/>
                </a:solidFill>
                <a:latin typeface="Consolas"/>
              </a:rPr>
              <a:t>.label</a:t>
            </a:r>
            <a:r>
              <a:rPr lang="en-US" altLang="zh-CN" dirty="0">
                <a:solidFill>
                  <a:srgbClr val="666666"/>
                </a:solidFill>
                <a:latin typeface="Consolas"/>
              </a:rPr>
              <a:t> = classify(instances)</a:t>
            </a:r>
          </a:p>
          <a:p>
            <a:r>
              <a:rPr lang="en-US" altLang="zh-CN" dirty="0">
                <a:latin typeface="Consolas"/>
              </a:rPr>
              <a:t>    </a:t>
            </a:r>
            <a:r>
              <a:rPr lang="en-US" altLang="zh-CN" b="1" dirty="0">
                <a:solidFill>
                  <a:srgbClr val="008000"/>
                </a:solidFill>
                <a:latin typeface="Consolas"/>
              </a:rPr>
              <a:t>return </a:t>
            </a:r>
            <a:r>
              <a:rPr lang="en-US" altLang="zh-CN" b="1" dirty="0" smtClean="0">
                <a:solidFill>
                  <a:srgbClr val="008000"/>
                </a:solidFill>
                <a:latin typeface="Consolas"/>
              </a:rPr>
              <a:t>leaf</a:t>
            </a:r>
            <a:endParaRPr lang="zh-CN" altLang="en-US" dirty="0">
              <a:latin typeface="Consolas"/>
            </a:endParaRPr>
          </a:p>
          <a:p>
            <a:r>
              <a:rPr lang="zh-CN" altLang="en-US" dirty="0">
                <a:latin typeface="Consolas"/>
              </a:rPr>
              <a:t>  </a:t>
            </a:r>
            <a:r>
              <a:rPr lang="en-US" altLang="zh-CN" i="1" dirty="0">
                <a:solidFill>
                  <a:srgbClr val="408080"/>
                </a:solidFill>
                <a:latin typeface="Consolas"/>
              </a:rPr>
              <a:t># </a:t>
            </a:r>
            <a:r>
              <a:rPr lang="zh-CN" altLang="en-US" i="1" dirty="0">
                <a:solidFill>
                  <a:srgbClr val="408080"/>
                </a:solidFill>
                <a:latin typeface="Consolas"/>
              </a:rPr>
              <a:t>计算每一个</a:t>
            </a:r>
            <a:r>
              <a:rPr lang="en-US" altLang="zh-CN" i="1" dirty="0">
                <a:solidFill>
                  <a:srgbClr val="408080"/>
                </a:solidFill>
                <a:latin typeface="Consolas"/>
              </a:rPr>
              <a:t>split</a:t>
            </a:r>
            <a:r>
              <a:rPr lang="zh-CN" altLang="en-US" i="1" dirty="0">
                <a:solidFill>
                  <a:srgbClr val="408080"/>
                </a:solidFill>
                <a:latin typeface="Consolas"/>
              </a:rPr>
              <a:t>的信息增量</a:t>
            </a:r>
          </a:p>
          <a:p>
            <a:r>
              <a:rPr lang="en-US" altLang="zh-CN" dirty="0">
                <a:latin typeface="Consolas"/>
              </a:rPr>
              <a:t>  </a:t>
            </a:r>
            <a:r>
              <a:rPr lang="en-US" altLang="zh-CN" b="1" dirty="0">
                <a:solidFill>
                  <a:srgbClr val="008000"/>
                </a:solidFill>
                <a:latin typeface="Consolas"/>
              </a:rPr>
              <a:t>for split </a:t>
            </a:r>
            <a:r>
              <a:rPr lang="en-US" altLang="zh-CN" b="1" dirty="0">
                <a:solidFill>
                  <a:srgbClr val="AA22FF"/>
                </a:solidFill>
                <a:latin typeface="Consolas"/>
              </a:rPr>
              <a:t>in </a:t>
            </a:r>
            <a:r>
              <a:rPr lang="en-US" altLang="zh-CN" b="1" dirty="0" err="1">
                <a:solidFill>
                  <a:srgbClr val="AA22FF"/>
                </a:solidFill>
                <a:latin typeface="Consolas"/>
              </a:rPr>
              <a:t>possible_splits</a:t>
            </a:r>
            <a:r>
              <a:rPr lang="en-US" altLang="zh-CN" b="1" dirty="0">
                <a:solidFill>
                  <a:srgbClr val="AA22FF"/>
                </a:solidFill>
                <a:latin typeface="Consolas"/>
              </a:rPr>
              <a:t>:</a:t>
            </a:r>
          </a:p>
          <a:p>
            <a:r>
              <a:rPr lang="en-US" altLang="zh-CN" dirty="0">
                <a:latin typeface="Consolas"/>
              </a:rPr>
              <a:t>    </a:t>
            </a:r>
            <a:r>
              <a:rPr lang="en-US" altLang="zh-CN" dirty="0" err="1">
                <a:latin typeface="Consolas"/>
              </a:rPr>
              <a:t>infogains</a:t>
            </a:r>
            <a:r>
              <a:rPr lang="en-US" altLang="zh-CN" dirty="0">
                <a:latin typeface="Consolas"/>
              </a:rPr>
              <a:t>[split] </a:t>
            </a:r>
            <a:r>
              <a:rPr lang="en-US" altLang="zh-CN" dirty="0">
                <a:solidFill>
                  <a:srgbClr val="666666"/>
                </a:solidFill>
                <a:latin typeface="Consolas"/>
              </a:rPr>
              <a:t>= </a:t>
            </a:r>
            <a:r>
              <a:rPr lang="en-US" altLang="zh-CN" dirty="0" err="1">
                <a:solidFill>
                  <a:srgbClr val="666666"/>
                </a:solidFill>
                <a:latin typeface="Consolas"/>
              </a:rPr>
              <a:t>calculate_infogain</a:t>
            </a:r>
            <a:r>
              <a:rPr lang="en-US" altLang="zh-CN" dirty="0">
                <a:solidFill>
                  <a:srgbClr val="666666"/>
                </a:solidFill>
                <a:latin typeface="Consolas"/>
              </a:rPr>
              <a:t>(split</a:t>
            </a:r>
            <a:r>
              <a:rPr lang="en-US" altLang="zh-CN" dirty="0" smtClean="0">
                <a:solidFill>
                  <a:srgbClr val="666666"/>
                </a:solidFill>
                <a:latin typeface="Consolas"/>
              </a:rPr>
              <a:t>)</a:t>
            </a:r>
            <a:endParaRPr lang="zh-CN" altLang="en-US" dirty="0">
              <a:latin typeface="Consolas"/>
            </a:endParaRPr>
          </a:p>
          <a:p>
            <a:r>
              <a:rPr lang="zh-CN" altLang="en-US" dirty="0">
                <a:latin typeface="Consolas"/>
              </a:rPr>
              <a:t>  </a:t>
            </a:r>
            <a:r>
              <a:rPr lang="en-US" altLang="zh-CN" i="1" dirty="0">
                <a:solidFill>
                  <a:srgbClr val="408080"/>
                </a:solidFill>
                <a:latin typeface="Consolas"/>
              </a:rPr>
              <a:t># </a:t>
            </a:r>
            <a:r>
              <a:rPr lang="zh-CN" altLang="en-US" i="1" dirty="0">
                <a:solidFill>
                  <a:srgbClr val="408080"/>
                </a:solidFill>
                <a:latin typeface="Consolas"/>
              </a:rPr>
              <a:t>得到具有最大信息增量的</a:t>
            </a:r>
            <a:r>
              <a:rPr lang="en-US" altLang="zh-CN" i="1" dirty="0">
                <a:solidFill>
                  <a:srgbClr val="408080"/>
                </a:solidFill>
                <a:latin typeface="Consolas"/>
              </a:rPr>
              <a:t>split</a:t>
            </a:r>
          </a:p>
          <a:p>
            <a:r>
              <a:rPr lang="en-US" altLang="zh-CN" dirty="0">
                <a:latin typeface="Consolas"/>
              </a:rPr>
              <a:t>  </a:t>
            </a:r>
            <a:r>
              <a:rPr lang="en-US" altLang="zh-CN" dirty="0" err="1">
                <a:latin typeface="Consolas"/>
              </a:rPr>
              <a:t>best_split</a:t>
            </a:r>
            <a:r>
              <a:rPr lang="en-US" altLang="zh-CN" dirty="0">
                <a:latin typeface="Consolas"/>
              </a:rPr>
              <a:t> </a:t>
            </a:r>
            <a:r>
              <a:rPr lang="en-US" altLang="zh-CN" dirty="0">
                <a:solidFill>
                  <a:srgbClr val="666666"/>
                </a:solidFill>
                <a:latin typeface="Consolas"/>
              </a:rPr>
              <a:t>= </a:t>
            </a:r>
            <a:r>
              <a:rPr lang="en-US" altLang="zh-CN" dirty="0" err="1">
                <a:solidFill>
                  <a:srgbClr val="666666"/>
                </a:solidFill>
                <a:latin typeface="Consolas"/>
              </a:rPr>
              <a:t>infogains.index</a:t>
            </a:r>
            <a:r>
              <a:rPr lang="en-US" altLang="zh-CN" dirty="0">
                <a:solidFill>
                  <a:srgbClr val="666666"/>
                </a:solidFill>
                <a:latin typeface="Consolas"/>
              </a:rPr>
              <a:t>(</a:t>
            </a:r>
            <a:r>
              <a:rPr lang="en-US" altLang="zh-CN" dirty="0">
                <a:solidFill>
                  <a:srgbClr val="008000"/>
                </a:solidFill>
                <a:latin typeface="Consolas"/>
              </a:rPr>
              <a:t>max(</a:t>
            </a:r>
            <a:r>
              <a:rPr lang="en-US" altLang="zh-CN" dirty="0" err="1">
                <a:solidFill>
                  <a:srgbClr val="008000"/>
                </a:solidFill>
                <a:latin typeface="Consolas"/>
              </a:rPr>
              <a:t>infogains</a:t>
            </a:r>
            <a:r>
              <a:rPr lang="en-US" altLang="zh-CN" dirty="0" smtClean="0">
                <a:solidFill>
                  <a:srgbClr val="008000"/>
                </a:solidFill>
                <a:latin typeface="Consolas"/>
              </a:rPr>
              <a:t>))</a:t>
            </a:r>
            <a:endParaRPr lang="zh-CN" altLang="en-US" dirty="0">
              <a:latin typeface="Consolas"/>
            </a:endParaRPr>
          </a:p>
          <a:p>
            <a:r>
              <a:rPr lang="zh-CN" altLang="en-US" dirty="0">
                <a:latin typeface="Consolas"/>
              </a:rPr>
              <a:t>  </a:t>
            </a:r>
            <a:r>
              <a:rPr lang="en-US" altLang="zh-CN" i="1" dirty="0">
                <a:solidFill>
                  <a:srgbClr val="408080"/>
                </a:solidFill>
                <a:latin typeface="Consolas"/>
              </a:rPr>
              <a:t># </a:t>
            </a:r>
            <a:r>
              <a:rPr lang="zh-CN" altLang="en-US" i="1" dirty="0">
                <a:solidFill>
                  <a:srgbClr val="408080"/>
                </a:solidFill>
                <a:latin typeface="Consolas"/>
              </a:rPr>
              <a:t>按照最优</a:t>
            </a:r>
            <a:r>
              <a:rPr lang="en-US" altLang="zh-CN" i="1" dirty="0">
                <a:solidFill>
                  <a:srgbClr val="408080"/>
                </a:solidFill>
                <a:latin typeface="Consolas"/>
              </a:rPr>
              <a:t>split</a:t>
            </a:r>
            <a:r>
              <a:rPr lang="zh-CN" altLang="en-US" i="1" dirty="0">
                <a:solidFill>
                  <a:srgbClr val="408080"/>
                </a:solidFill>
                <a:latin typeface="Consolas"/>
              </a:rPr>
              <a:t>划分样本，递归构建树</a:t>
            </a:r>
          </a:p>
          <a:p>
            <a:r>
              <a:rPr lang="en-US" altLang="zh-CN" dirty="0">
                <a:latin typeface="Consolas"/>
              </a:rPr>
              <a:t>  root </a:t>
            </a:r>
            <a:r>
              <a:rPr lang="en-US" altLang="zh-CN" dirty="0">
                <a:solidFill>
                  <a:srgbClr val="666666"/>
                </a:solidFill>
                <a:latin typeface="Consolas"/>
              </a:rPr>
              <a:t>= new Node(</a:t>
            </a:r>
            <a:r>
              <a:rPr lang="en-US" altLang="zh-CN" dirty="0" err="1">
                <a:solidFill>
                  <a:srgbClr val="666666"/>
                </a:solidFill>
                <a:latin typeface="Consolas"/>
              </a:rPr>
              <a:t>isLeaf</a:t>
            </a:r>
            <a:r>
              <a:rPr lang="en-US" altLang="zh-CN" dirty="0">
                <a:solidFill>
                  <a:srgbClr val="666666"/>
                </a:solidFill>
                <a:latin typeface="Consolas"/>
              </a:rPr>
              <a:t>=</a:t>
            </a:r>
            <a:r>
              <a:rPr lang="en-US" altLang="zh-CN" dirty="0">
                <a:solidFill>
                  <a:srgbClr val="008000"/>
                </a:solidFill>
                <a:latin typeface="Consolas"/>
              </a:rPr>
              <a:t>False)</a:t>
            </a:r>
          </a:p>
          <a:p>
            <a:r>
              <a:rPr lang="en-US" altLang="zh-CN" dirty="0">
                <a:latin typeface="Consolas"/>
              </a:rPr>
              <a:t>  </a:t>
            </a:r>
            <a:r>
              <a:rPr lang="en-US" altLang="zh-CN" b="1" dirty="0">
                <a:solidFill>
                  <a:srgbClr val="008000"/>
                </a:solidFill>
                <a:latin typeface="Consolas"/>
              </a:rPr>
              <a:t>for (</a:t>
            </a:r>
            <a:r>
              <a:rPr lang="en-US" altLang="zh-CN" b="1" dirty="0" err="1">
                <a:solidFill>
                  <a:srgbClr val="008000"/>
                </a:solidFill>
                <a:latin typeface="Consolas"/>
              </a:rPr>
              <a:t>split_outcome</a:t>
            </a:r>
            <a:r>
              <a:rPr lang="en-US" altLang="zh-CN" b="1" dirty="0">
                <a:solidFill>
                  <a:srgbClr val="008000"/>
                </a:solidFill>
                <a:latin typeface="Consolas"/>
              </a:rPr>
              <a:t>, </a:t>
            </a:r>
            <a:r>
              <a:rPr lang="en-US" altLang="zh-CN" b="1" dirty="0" err="1">
                <a:solidFill>
                  <a:srgbClr val="008000"/>
                </a:solidFill>
                <a:latin typeface="Consolas"/>
              </a:rPr>
              <a:t>split_sublists</a:t>
            </a:r>
            <a:r>
              <a:rPr lang="en-US" altLang="zh-CN" b="1" dirty="0">
                <a:solidFill>
                  <a:srgbClr val="008000"/>
                </a:solidFill>
                <a:latin typeface="Consolas"/>
              </a:rPr>
              <a:t>) </a:t>
            </a:r>
            <a:r>
              <a:rPr lang="en-US" altLang="zh-CN" b="1" dirty="0" smtClean="0">
                <a:solidFill>
                  <a:srgbClr val="AA22FF"/>
                </a:solidFill>
                <a:latin typeface="Consolas"/>
              </a:rPr>
              <a:t>in </a:t>
            </a:r>
          </a:p>
          <a:p>
            <a:r>
              <a:rPr lang="en-US" altLang="zh-CN" b="1" dirty="0">
                <a:solidFill>
                  <a:srgbClr val="AA22FF"/>
                </a:solidFill>
                <a:latin typeface="Consolas"/>
              </a:rPr>
              <a:t> </a:t>
            </a:r>
            <a:r>
              <a:rPr lang="en-US" altLang="zh-CN" b="1" dirty="0" smtClean="0">
                <a:solidFill>
                  <a:srgbClr val="AA22FF"/>
                </a:solidFill>
                <a:latin typeface="Consolas"/>
              </a:rPr>
              <a:t>     </a:t>
            </a:r>
            <a:r>
              <a:rPr lang="en-US" altLang="zh-CN" b="1" dirty="0" err="1" smtClean="0">
                <a:solidFill>
                  <a:srgbClr val="AA22FF"/>
                </a:solidFill>
                <a:latin typeface="Consolas"/>
              </a:rPr>
              <a:t>split_instances</a:t>
            </a:r>
            <a:r>
              <a:rPr lang="en-US" altLang="zh-CN" b="1" dirty="0" smtClean="0">
                <a:solidFill>
                  <a:srgbClr val="AA22FF"/>
                </a:solidFill>
                <a:latin typeface="Consolas"/>
              </a:rPr>
              <a:t>(instances</a:t>
            </a:r>
            <a:r>
              <a:rPr lang="en-US" altLang="zh-CN" b="1" dirty="0">
                <a:solidFill>
                  <a:srgbClr val="AA22FF"/>
                </a:solidFill>
                <a:latin typeface="Consolas"/>
              </a:rPr>
              <a:t>, </a:t>
            </a:r>
            <a:r>
              <a:rPr lang="en-US" altLang="zh-CN" b="1" dirty="0" err="1">
                <a:solidFill>
                  <a:srgbClr val="AA22FF"/>
                </a:solidFill>
                <a:latin typeface="Consolas"/>
              </a:rPr>
              <a:t>best_split</a:t>
            </a:r>
            <a:r>
              <a:rPr lang="en-US" altLang="zh-CN" b="1" dirty="0">
                <a:solidFill>
                  <a:srgbClr val="AA22FF"/>
                </a:solidFill>
                <a:latin typeface="Consolas"/>
              </a:rPr>
              <a:t>):</a:t>
            </a:r>
          </a:p>
          <a:p>
            <a:r>
              <a:rPr lang="en-US" altLang="zh-CN" dirty="0">
                <a:latin typeface="Consolas"/>
              </a:rPr>
              <a:t>    child </a:t>
            </a:r>
            <a:r>
              <a:rPr lang="en-US" altLang="zh-CN" dirty="0">
                <a:solidFill>
                  <a:srgbClr val="666666"/>
                </a:solidFill>
                <a:latin typeface="Consolas"/>
              </a:rPr>
              <a:t>= </a:t>
            </a:r>
            <a:r>
              <a:rPr lang="en-US" altLang="zh-CN" dirty="0" err="1">
                <a:solidFill>
                  <a:srgbClr val="666666"/>
                </a:solidFill>
                <a:latin typeface="Consolas"/>
              </a:rPr>
              <a:t>tree_growth</a:t>
            </a:r>
            <a:r>
              <a:rPr lang="en-US" altLang="zh-CN" dirty="0">
                <a:solidFill>
                  <a:srgbClr val="666666"/>
                </a:solidFill>
                <a:latin typeface="Consolas"/>
              </a:rPr>
              <a:t>(</a:t>
            </a:r>
            <a:r>
              <a:rPr lang="en-US" altLang="zh-CN" dirty="0" err="1">
                <a:solidFill>
                  <a:srgbClr val="666666"/>
                </a:solidFill>
                <a:latin typeface="Consolas"/>
              </a:rPr>
              <a:t>split_sublists</a:t>
            </a:r>
            <a:r>
              <a:rPr lang="en-US" altLang="zh-CN" dirty="0">
                <a:solidFill>
                  <a:srgbClr val="666666"/>
                </a:solidFill>
                <a:latin typeface="Consolas"/>
              </a:rPr>
              <a:t>)</a:t>
            </a:r>
          </a:p>
          <a:p>
            <a:r>
              <a:rPr lang="en-US" altLang="zh-CN" dirty="0">
                <a:latin typeface="Consolas"/>
              </a:rPr>
              <a:t>    </a:t>
            </a:r>
            <a:r>
              <a:rPr lang="en-US" altLang="zh-CN" dirty="0" err="1">
                <a:latin typeface="Consolas"/>
              </a:rPr>
              <a:t>root</a:t>
            </a:r>
            <a:r>
              <a:rPr lang="en-US" altLang="zh-CN" dirty="0" err="1">
                <a:solidFill>
                  <a:srgbClr val="666666"/>
                </a:solidFill>
                <a:latin typeface="Consolas"/>
              </a:rPr>
              <a:t>.add_child</a:t>
            </a:r>
            <a:r>
              <a:rPr lang="en-US" altLang="zh-CN" dirty="0">
                <a:solidFill>
                  <a:srgbClr val="666666"/>
                </a:solidFill>
                <a:latin typeface="Consolas"/>
              </a:rPr>
              <a:t>(</a:t>
            </a:r>
            <a:r>
              <a:rPr lang="en-US" altLang="zh-CN" dirty="0" err="1">
                <a:solidFill>
                  <a:srgbClr val="666666"/>
                </a:solidFill>
                <a:latin typeface="Consolas"/>
              </a:rPr>
              <a:t>split_outcome</a:t>
            </a:r>
            <a:r>
              <a:rPr lang="en-US" altLang="zh-CN" dirty="0">
                <a:solidFill>
                  <a:srgbClr val="666666"/>
                </a:solidFill>
                <a:latin typeface="Consolas"/>
              </a:rPr>
              <a:t>, </a:t>
            </a:r>
            <a:r>
              <a:rPr lang="en-US" altLang="zh-CN" dirty="0" err="1">
                <a:solidFill>
                  <a:srgbClr val="666666"/>
                </a:solidFill>
                <a:latin typeface="Consolas"/>
              </a:rPr>
              <a:t>split_sublists</a:t>
            </a:r>
            <a:r>
              <a:rPr lang="en-US" altLang="zh-CN" dirty="0" smtClean="0">
                <a:solidFill>
                  <a:srgbClr val="666666"/>
                </a:solidFill>
                <a:latin typeface="Consolas"/>
              </a:rPr>
              <a:t>)</a:t>
            </a:r>
            <a:endParaRPr lang="zh-CN" altLang="en-US" dirty="0">
              <a:latin typeface="Consolas"/>
            </a:endParaRPr>
          </a:p>
          <a:p>
            <a:r>
              <a:rPr lang="en-US" altLang="zh-CN" dirty="0">
                <a:latin typeface="Consolas"/>
              </a:rPr>
              <a:t>  </a:t>
            </a:r>
            <a:r>
              <a:rPr lang="en-US" altLang="zh-CN" b="1" dirty="0">
                <a:solidFill>
                  <a:srgbClr val="008000"/>
                </a:solidFill>
                <a:latin typeface="Consolas"/>
              </a:rPr>
              <a:t>return root</a:t>
            </a:r>
          </a:p>
        </p:txBody>
      </p:sp>
      <p:sp>
        <p:nvSpPr>
          <p:cNvPr id="3" name="标题 2"/>
          <p:cNvSpPr>
            <a:spLocks noGrp="1"/>
          </p:cNvSpPr>
          <p:nvPr>
            <p:ph type="title"/>
          </p:nvPr>
        </p:nvSpPr>
        <p:spPr/>
        <p:txBody>
          <a:bodyPr anchor="ctr">
            <a:normAutofit/>
          </a:bodyPr>
          <a:lstStyle/>
          <a:p>
            <a:r>
              <a:rPr lang="zh-CN" altLang="en-US" dirty="0">
                <a:latin typeface="微软雅黑" panose="020B0503020204020204" pitchFamily="34" charset="-122"/>
                <a:ea typeface="微软雅黑" panose="020B0503020204020204" pitchFamily="34" charset="-122"/>
              </a:rPr>
              <a:t>决策树的构建</a:t>
            </a:r>
          </a:p>
        </p:txBody>
      </p:sp>
    </p:spTree>
    <p:extLst>
      <p:ext uri="{BB962C8B-B14F-4D97-AF65-F5344CB8AC3E}">
        <p14:creationId xmlns:p14="http://schemas.microsoft.com/office/powerpoint/2010/main" val="1143642207"/>
      </p:ext>
    </p:extLst>
  </p:cSld>
  <p:clrMapOvr>
    <a:masterClrMapping/>
  </p:clrMapOvr>
  <mc:AlternateContent xmlns:mc="http://schemas.openxmlformats.org/markup-compatibility/2006" xmlns:p14="http://schemas.microsoft.com/office/powerpoint/2010/main">
    <mc:Choice Requires="p14">
      <p:transition spd="slow" p14:dur="2000" advTm="16564"/>
    </mc:Choice>
    <mc:Fallback xmlns="">
      <p:transition spd="slow" advTm="16564"/>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203848" y="1556792"/>
            <a:ext cx="3888432" cy="4359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决策树在</a:t>
            </a:r>
            <a:r>
              <a:rPr lang="en-US" altLang="zh-CN" dirty="0" smtClean="0">
                <a:latin typeface="微软雅黑" panose="020B0503020204020204" pitchFamily="34" charset="-122"/>
                <a:ea typeface="微软雅黑" panose="020B0503020204020204" pitchFamily="34" charset="-122"/>
              </a:rPr>
              <a:t>Spark</a:t>
            </a:r>
            <a:r>
              <a:rPr lang="zh-CN" altLang="en-US" dirty="0" smtClean="0">
                <a:latin typeface="微软雅黑" panose="020B0503020204020204" pitchFamily="34" charset="-122"/>
                <a:ea typeface="微软雅黑" panose="020B0503020204020204" pitchFamily="34" charset="-122"/>
              </a:rPr>
              <a:t>的实现</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115616" y="1844824"/>
            <a:ext cx="1526871"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dirty="0" smtClean="0">
                <a:latin typeface="微软雅黑" panose="020B0503020204020204" pitchFamily="34" charset="-122"/>
                <a:ea typeface="微软雅黑" panose="020B0503020204020204" pitchFamily="34" charset="-122"/>
              </a:rPr>
              <a:t>划分特征</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3419873" y="1844824"/>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r>
              <a:rPr lang="zh-CN" altLang="en-US" sz="1400" dirty="0" smtClean="0">
                <a:latin typeface="微软雅黑" panose="020B0503020204020204" pitchFamily="34" charset="-122"/>
                <a:ea typeface="微软雅黑" panose="020B0503020204020204" pitchFamily="34" charset="-122"/>
              </a:rPr>
              <a:t>       每一个样本应该被分到哪个桶</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3419872" y="293503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latin typeface="微软雅黑" panose="020B0503020204020204" pitchFamily="34" charset="-122"/>
                <a:ea typeface="微软雅黑" panose="020B0503020204020204" pitchFamily="34" charset="-122"/>
              </a:rPr>
              <a:t>聚合每一个桶的统计信息</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a:xfrm>
            <a:off x="3419872" y="401515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latin typeface="微软雅黑" panose="020B0503020204020204" pitchFamily="34" charset="-122"/>
                <a:ea typeface="微软雅黑" panose="020B0503020204020204" pitchFamily="34" charset="-122"/>
              </a:rPr>
              <a:t>计算每次分割的信息增量</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3419872" y="5095278"/>
            <a:ext cx="3384376" cy="6480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    找到该层</a:t>
            </a:r>
            <a:r>
              <a:rPr lang="zh-CN" altLang="en-US" sz="1400" b="1" dirty="0" smtClean="0">
                <a:solidFill>
                  <a:schemeClr val="bg1"/>
                </a:solidFill>
                <a:latin typeface="微软雅黑" panose="020B0503020204020204" pitchFamily="34" charset="-122"/>
                <a:ea typeface="微软雅黑" panose="020B0503020204020204" pitchFamily="34" charset="-122"/>
              </a:rPr>
              <a:t>所有节点</a:t>
            </a:r>
            <a:r>
              <a:rPr lang="zh-CN" altLang="en-US" sz="1400" dirty="0" smtClean="0">
                <a:solidFill>
                  <a:schemeClr val="bg1"/>
                </a:solidFill>
                <a:latin typeface="微软雅黑" panose="020B0503020204020204" pitchFamily="34" charset="-122"/>
                <a:ea typeface="微软雅黑" panose="020B0503020204020204" pitchFamily="34" charset="-122"/>
              </a:rPr>
              <a:t>的最好分割</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1" name="右箭头 10"/>
          <p:cNvSpPr/>
          <p:nvPr/>
        </p:nvSpPr>
        <p:spPr>
          <a:xfrm>
            <a:off x="2699792" y="1988840"/>
            <a:ext cx="39969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3" name="下箭头 12"/>
          <p:cNvSpPr/>
          <p:nvPr/>
        </p:nvSpPr>
        <p:spPr>
          <a:xfrm>
            <a:off x="4868553" y="2564904"/>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7" name="下箭头 16"/>
          <p:cNvSpPr/>
          <p:nvPr/>
        </p:nvSpPr>
        <p:spPr>
          <a:xfrm>
            <a:off x="4860032" y="3645024"/>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8" name="下箭头 17"/>
          <p:cNvSpPr/>
          <p:nvPr/>
        </p:nvSpPr>
        <p:spPr>
          <a:xfrm>
            <a:off x="4860032" y="4777513"/>
            <a:ext cx="495535" cy="23566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latin typeface="微软雅黑" panose="020B0503020204020204" pitchFamily="34" charset="-122"/>
              <a:ea typeface="微软雅黑" panose="020B0503020204020204" pitchFamily="34" charset="-122"/>
            </a:endParaRPr>
          </a:p>
        </p:txBody>
      </p:sp>
      <p:sp>
        <p:nvSpPr>
          <p:cNvPr id="19" name="TextBox 18"/>
          <p:cNvSpPr txBox="1"/>
          <p:nvPr/>
        </p:nvSpPr>
        <p:spPr>
          <a:xfrm>
            <a:off x="3604522" y="6319414"/>
            <a:ext cx="2477677" cy="369332"/>
          </a:xfrm>
          <a:prstGeom prst="rect">
            <a:avLst/>
          </a:prstGeom>
          <a:noFill/>
        </p:spPr>
        <p:txBody>
          <a:bodyPr wrap="square" rtlCol="0">
            <a:spAutoFit/>
          </a:bodyPr>
          <a:lstStyle/>
          <a:p>
            <a:pPr algn="ctr"/>
            <a:r>
              <a:rPr lang="zh-CN" altLang="en-US" dirty="0">
                <a:solidFill>
                  <a:schemeClr val="lt1"/>
                </a:solidFill>
                <a:latin typeface="微软雅黑" panose="020B0503020204020204" pitchFamily="34" charset="-122"/>
                <a:ea typeface="微软雅黑" panose="020B0503020204020204" pitchFamily="34" charset="-122"/>
              </a:rPr>
              <a:t>逐层训练</a:t>
            </a:r>
          </a:p>
        </p:txBody>
      </p:sp>
      <p:sp>
        <p:nvSpPr>
          <p:cNvPr id="45" name="圆角右箭头 44"/>
          <p:cNvSpPr/>
          <p:nvPr/>
        </p:nvSpPr>
        <p:spPr>
          <a:xfrm flipH="1">
            <a:off x="7164288" y="1916007"/>
            <a:ext cx="576064" cy="2881145"/>
          </a:xfrm>
          <a:prstGeom prst="bentArrow">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7812361" y="2204864"/>
            <a:ext cx="1440160" cy="307777"/>
          </a:xfrm>
          <a:prstGeom prst="rect">
            <a:avLst/>
          </a:prstGeom>
          <a:noFill/>
        </p:spPr>
        <p:txBody>
          <a:bodyPr wrap="square" rtlCol="0">
            <a:spAutoFit/>
          </a:bodyPr>
          <a:lstStyle/>
          <a:p>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继续下一层</a:t>
            </a: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7380312" y="4899974"/>
            <a:ext cx="1224136" cy="401234"/>
          </a:xfrm>
          <a:prstGeom prst="rect">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终止？</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0" name="圆角右箭头 49"/>
          <p:cNvSpPr/>
          <p:nvPr/>
        </p:nvSpPr>
        <p:spPr>
          <a:xfrm rot="10800000" flipH="1">
            <a:off x="7668344" y="5445223"/>
            <a:ext cx="576064" cy="1096105"/>
          </a:xfrm>
          <a:prstGeom prst="bentArrow">
            <a:avLst/>
          </a:prstGeom>
          <a:ln>
            <a:no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8229975" y="6237312"/>
            <a:ext cx="1166561" cy="338554"/>
          </a:xfrm>
          <a:prstGeom prst="rect">
            <a:avLst/>
          </a:prstGeom>
          <a:noFill/>
        </p:spPr>
        <p:txBody>
          <a:bodyPr wrap="square" rtlCol="0">
            <a:spAutoFit/>
          </a:bodyPr>
          <a:lstStyle/>
          <a:p>
            <a:r>
              <a:rPr lang="zh-CN" altLang="en-US" sz="1600" dirty="0" smtClean="0">
                <a:solidFill>
                  <a:schemeClr val="accent6">
                    <a:lumMod val="75000"/>
                  </a:schemeClr>
                </a:solidFill>
                <a:latin typeface="微软雅黑" panose="020B0503020204020204" pitchFamily="34" charset="-122"/>
                <a:ea typeface="微软雅黑" panose="020B0503020204020204" pitchFamily="34" charset="-122"/>
              </a:rPr>
              <a:t>停止训练</a:t>
            </a:r>
            <a:endParaRPr lang="zh-CN" altLang="en-US" sz="16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7812360" y="5661248"/>
            <a:ext cx="461214"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sp>
        <p:nvSpPr>
          <p:cNvPr id="53" name="TextBox 52"/>
          <p:cNvSpPr txBox="1"/>
          <p:nvPr/>
        </p:nvSpPr>
        <p:spPr>
          <a:xfrm>
            <a:off x="7812360" y="4365104"/>
            <a:ext cx="46121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否</a:t>
            </a:r>
          </a:p>
        </p:txBody>
      </p:sp>
      <p:sp>
        <p:nvSpPr>
          <p:cNvPr id="3" name="十二边形 2"/>
          <p:cNvSpPr/>
          <p:nvPr/>
        </p:nvSpPr>
        <p:spPr>
          <a:xfrm>
            <a:off x="1259632" y="191683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1</a:t>
            </a:r>
            <a:endParaRPr kumimoji="1" lang="zh-CN" altLang="en-US" sz="1600" dirty="0">
              <a:latin typeface="黑体"/>
              <a:ea typeface="黑体"/>
              <a:cs typeface="黑体"/>
            </a:endParaRPr>
          </a:p>
        </p:txBody>
      </p:sp>
      <p:sp>
        <p:nvSpPr>
          <p:cNvPr id="26" name="十二边形 25"/>
          <p:cNvSpPr/>
          <p:nvPr/>
        </p:nvSpPr>
        <p:spPr>
          <a:xfrm>
            <a:off x="3563888" y="407707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sz="1600" dirty="0">
                <a:latin typeface="黑体"/>
                <a:ea typeface="黑体"/>
                <a:cs typeface="黑体"/>
              </a:rPr>
              <a:t>3</a:t>
            </a:r>
            <a:endParaRPr kumimoji="1" lang="zh-CN" altLang="en-US" sz="1600" dirty="0">
              <a:latin typeface="黑体"/>
              <a:ea typeface="黑体"/>
              <a:cs typeface="黑体"/>
            </a:endParaRPr>
          </a:p>
        </p:txBody>
      </p:sp>
      <p:sp>
        <p:nvSpPr>
          <p:cNvPr id="27" name="十二边形 26"/>
          <p:cNvSpPr/>
          <p:nvPr/>
        </p:nvSpPr>
        <p:spPr>
          <a:xfrm>
            <a:off x="3563888" y="515719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4</a:t>
            </a:r>
            <a:endParaRPr kumimoji="1" lang="zh-CN" altLang="en-US" sz="1600" dirty="0">
              <a:latin typeface="黑体"/>
              <a:ea typeface="黑体"/>
              <a:cs typeface="黑体"/>
            </a:endParaRPr>
          </a:p>
        </p:txBody>
      </p:sp>
      <p:sp>
        <p:nvSpPr>
          <p:cNvPr id="28" name="十二边形 27"/>
          <p:cNvSpPr/>
          <p:nvPr/>
        </p:nvSpPr>
        <p:spPr>
          <a:xfrm>
            <a:off x="3563888" y="1916832"/>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2</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14368259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260648"/>
            <a:ext cx="7498080" cy="1143000"/>
          </a:xfrm>
        </p:spPr>
        <p:txBody>
          <a:bodyPr>
            <a:normAutofit/>
          </a:bodyPr>
          <a:lstStyle/>
          <a:p>
            <a:r>
              <a:rPr lang="zh-CN" altLang="en-US" sz="4000" dirty="0" smtClean="0">
                <a:latin typeface="微软雅黑" panose="020B0503020204020204" pitchFamily="34" charset="-122"/>
                <a:ea typeface="微软雅黑" panose="020B0503020204020204" pitchFamily="34" charset="-122"/>
              </a:rPr>
              <a:t>划分特征</a:t>
            </a:r>
            <a:r>
              <a:rPr lang="zh-CN" altLang="en-US" sz="4000" dirty="0">
                <a:latin typeface="微软雅黑" panose="020B0503020204020204" pitchFamily="34" charset="-122"/>
                <a:ea typeface="微软雅黑" panose="020B0503020204020204" pitchFamily="34" charset="-122"/>
              </a:rPr>
              <a:t>：</a:t>
            </a:r>
            <a:r>
              <a:rPr lang="zh-CN" altLang="en-US" sz="4000" dirty="0" smtClean="0">
                <a:latin typeface="微软雅黑" panose="020B0503020204020204" pitchFamily="34" charset="-122"/>
                <a:ea typeface="微软雅黑" panose="020B0503020204020204" pitchFamily="34" charset="-122"/>
              </a:rPr>
              <a:t>连续特征的分割点</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r>
              <a:rPr lang="en-US" altLang="zh-CN" dirty="0" smtClean="0"/>
              <a:t>SPARK-3207 &amp; PR-2780</a:t>
            </a:r>
          </a:p>
          <a:p>
            <a:endParaRPr lang="en-US" altLang="zh-CN" dirty="0" smtClean="0"/>
          </a:p>
          <a:p>
            <a:r>
              <a:rPr lang="zh-CN" altLang="en-US" dirty="0" smtClean="0">
                <a:latin typeface="微软雅黑" panose="020B0503020204020204" pitchFamily="34" charset="-122"/>
                <a:ea typeface="微软雅黑" panose="020B0503020204020204" pitchFamily="34" charset="-122"/>
              </a:rPr>
              <a:t>原来的实现：</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抽样之后排序，选择分位点作为分割点</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会有重复的分</a:t>
            </a:r>
            <a:r>
              <a:rPr lang="zh-CN" altLang="en-US" dirty="0">
                <a:latin typeface="微软雅黑" panose="020B0503020204020204" pitchFamily="34" charset="-122"/>
                <a:ea typeface="微软雅黑" panose="020B0503020204020204" pitchFamily="34" charset="-122"/>
              </a:rPr>
              <a:t>割</a:t>
            </a:r>
            <a:r>
              <a:rPr lang="zh-CN" altLang="en-US" dirty="0" smtClean="0">
                <a:latin typeface="微软雅黑" panose="020B0503020204020204" pitchFamily="34" charset="-122"/>
                <a:ea typeface="微软雅黑" panose="020B0503020204020204" pitchFamily="34" charset="-122"/>
              </a:rPr>
              <a:t>点</a:t>
            </a:r>
            <a:endParaRPr lang="en-US" altLang="zh-CN" dirty="0" smtClean="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586142273"/>
              </p:ext>
            </p:extLst>
          </p:nvPr>
        </p:nvGraphicFramePr>
        <p:xfrm>
          <a:off x="2148411" y="452968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kumimoji="0" lang="en-US" altLang="zh-CN" b="1" kern="1200" dirty="0" smtClean="0">
                          <a:solidFill>
                            <a:schemeClr val="lt1"/>
                          </a:solidFill>
                          <a:latin typeface="+mn-lt"/>
                          <a:ea typeface="+mn-ea"/>
                          <a:cs typeface="+mn-cs"/>
                        </a:rPr>
                        <a:t>2</a:t>
                      </a:r>
                      <a:endParaRPr kumimoji="0" lang="zh-CN" altLang="en-US" b="1" kern="1200" dirty="0">
                        <a:solidFill>
                          <a:schemeClr val="lt1"/>
                        </a:solidFill>
                        <a:latin typeface="+mn-lt"/>
                        <a:ea typeface="+mn-ea"/>
                        <a:cs typeface="+mn-cs"/>
                      </a:endParaRPr>
                    </a:p>
                  </a:txBody>
                  <a:tcPr/>
                </a:tc>
                <a:tc>
                  <a:txBody>
                    <a:bodyPr/>
                    <a:lstStyle/>
                    <a:p>
                      <a:pPr algn="ctr"/>
                      <a:r>
                        <a:rPr kumimoji="0" lang="en-US" altLang="zh-CN" b="1" kern="1200" dirty="0" smtClean="0">
                          <a:solidFill>
                            <a:schemeClr val="lt1"/>
                          </a:solidFill>
                          <a:latin typeface="+mn-lt"/>
                          <a:ea typeface="+mn-ea"/>
                          <a:cs typeface="+mn-cs"/>
                        </a:rPr>
                        <a:t>2</a:t>
                      </a:r>
                      <a:endParaRPr kumimoji="0" lang="zh-CN" altLang="en-US" b="1" kern="1200" dirty="0">
                        <a:solidFill>
                          <a:schemeClr val="lt1"/>
                        </a:solidFill>
                        <a:latin typeface="+mn-lt"/>
                        <a:ea typeface="+mn-ea"/>
                        <a:cs typeface="+mn-cs"/>
                      </a:endParaRPr>
                    </a:p>
                  </a:txBody>
                  <a:tcPr/>
                </a:tc>
                <a:tc>
                  <a:txBody>
                    <a:bodyPr/>
                    <a:lstStyle/>
                    <a:p>
                      <a:pPr algn="ctr"/>
                      <a:r>
                        <a:rPr kumimoji="0" lang="en-US" altLang="zh-CN" b="1" kern="1200" dirty="0" smtClean="0">
                          <a:solidFill>
                            <a:schemeClr val="lt1"/>
                          </a:solidFill>
                          <a:latin typeface="+mn-lt"/>
                          <a:ea typeface="+mn-ea"/>
                          <a:cs typeface="+mn-cs"/>
                        </a:rPr>
                        <a:t>2</a:t>
                      </a:r>
                      <a:endParaRPr kumimoji="0" lang="zh-CN" altLang="en-US" b="1" kern="1200" dirty="0">
                        <a:solidFill>
                          <a:schemeClr val="lt1"/>
                        </a:solidFill>
                        <a:latin typeface="+mn-lt"/>
                        <a:ea typeface="+mn-ea"/>
                        <a:cs typeface="+mn-cs"/>
                      </a:endParaRPr>
                    </a:p>
                  </a:txBody>
                  <a:tcPr/>
                </a:tc>
                <a:tc>
                  <a:txBody>
                    <a:bodyPr/>
                    <a:lstStyle/>
                    <a:p>
                      <a:pPr algn="ctr"/>
                      <a:r>
                        <a:rPr kumimoji="0" lang="en-US" altLang="zh-CN" b="1" kern="1200" dirty="0" smtClean="0">
                          <a:solidFill>
                            <a:schemeClr val="lt1"/>
                          </a:solidFill>
                          <a:latin typeface="+mn-lt"/>
                          <a:ea typeface="+mn-ea"/>
                          <a:cs typeface="+mn-cs"/>
                        </a:rPr>
                        <a:t>2</a:t>
                      </a:r>
                      <a:endParaRPr kumimoji="0" lang="zh-CN" altLang="en-US" b="1" kern="1200" dirty="0">
                        <a:solidFill>
                          <a:schemeClr val="lt1"/>
                        </a:solidFill>
                        <a:latin typeface="+mn-lt"/>
                        <a:ea typeface="+mn-ea"/>
                        <a:cs typeface="+mn-cs"/>
                      </a:endParaRPr>
                    </a:p>
                  </a:txBody>
                  <a:tcPr/>
                </a:tc>
                <a:tc>
                  <a:txBody>
                    <a:bodyPr/>
                    <a:lstStyle/>
                    <a:p>
                      <a:pPr algn="ctr"/>
                      <a:r>
                        <a:rPr kumimoji="0" lang="en-US" altLang="zh-CN" b="1" kern="1200" dirty="0" smtClean="0">
                          <a:solidFill>
                            <a:schemeClr val="lt1"/>
                          </a:solidFill>
                          <a:latin typeface="+mn-lt"/>
                          <a:ea typeface="+mn-ea"/>
                          <a:cs typeface="+mn-cs"/>
                        </a:rPr>
                        <a:t>2</a:t>
                      </a:r>
                      <a:endParaRPr kumimoji="0" lang="zh-CN" altLang="en-US" b="1" kern="1200" dirty="0">
                        <a:solidFill>
                          <a:schemeClr val="lt1"/>
                        </a:solidFill>
                        <a:latin typeface="+mn-lt"/>
                        <a:ea typeface="+mn-ea"/>
                        <a:cs typeface="+mn-cs"/>
                      </a:endParaRPr>
                    </a:p>
                  </a:txBody>
                  <a:tcPr/>
                </a:tc>
                <a:tc>
                  <a:txBody>
                    <a:bodyPr/>
                    <a:lstStyle/>
                    <a:p>
                      <a:pPr algn="ctr"/>
                      <a:r>
                        <a:rPr kumimoji="0" lang="en-US" altLang="zh-CN" b="1" kern="1200" dirty="0" smtClean="0">
                          <a:solidFill>
                            <a:schemeClr val="lt1"/>
                          </a:solidFill>
                          <a:latin typeface="+mn-lt"/>
                          <a:ea typeface="+mn-ea"/>
                          <a:cs typeface="+mn-cs"/>
                        </a:rPr>
                        <a:t>2</a:t>
                      </a:r>
                      <a:endParaRPr kumimoji="0" lang="zh-CN" altLang="en-US" b="1" kern="1200" dirty="0">
                        <a:solidFill>
                          <a:schemeClr val="lt1"/>
                        </a:solidFill>
                        <a:latin typeface="+mn-lt"/>
                        <a:ea typeface="+mn-ea"/>
                        <a:cs typeface="+mn-cs"/>
                      </a:endParaRPr>
                    </a:p>
                  </a:txBody>
                  <a:tcPr/>
                </a:tc>
                <a:tc>
                  <a:txBody>
                    <a:bodyPr/>
                    <a:lstStyle/>
                    <a:p>
                      <a:r>
                        <a:rPr kumimoji="0" lang="en-US" altLang="zh-CN" b="1" kern="1200" dirty="0" smtClean="0">
                          <a:solidFill>
                            <a:schemeClr val="lt1"/>
                          </a:solidFill>
                          <a:latin typeface="+mn-lt"/>
                          <a:ea typeface="+mn-ea"/>
                          <a:cs typeface="+mn-cs"/>
                        </a:rPr>
                        <a:t>3</a:t>
                      </a:r>
                      <a:endParaRPr kumimoji="0" lang="zh-CN" altLang="en-US" b="1" kern="1200" dirty="0">
                        <a:solidFill>
                          <a:schemeClr val="lt1"/>
                        </a:solidFill>
                        <a:latin typeface="+mn-lt"/>
                        <a:ea typeface="+mn-ea"/>
                        <a:cs typeface="+mn-cs"/>
                      </a:endParaRPr>
                    </a:p>
                  </a:txBody>
                  <a:tcPr/>
                </a:tc>
              </a:tr>
            </a:tbl>
          </a:graphicData>
        </a:graphic>
      </p:graphicFrame>
      <p:cxnSp>
        <p:nvCxnSpPr>
          <p:cNvPr id="5" name="直接箭头连接符 4"/>
          <p:cNvCxnSpPr/>
          <p:nvPr/>
        </p:nvCxnSpPr>
        <p:spPr>
          <a:xfrm flipV="1">
            <a:off x="4164635" y="5033736"/>
            <a:ext cx="0"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直接箭头连接符 5"/>
          <p:cNvCxnSpPr/>
          <p:nvPr/>
        </p:nvCxnSpPr>
        <p:spPr>
          <a:xfrm flipV="1">
            <a:off x="6252867" y="4966878"/>
            <a:ext cx="0"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696583" y="5579948"/>
            <a:ext cx="93610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分隔</a:t>
            </a: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5806519" y="5579948"/>
            <a:ext cx="93610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分隔</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9" name="十二边形 8"/>
          <p:cNvSpPr/>
          <p:nvPr/>
        </p:nvSpPr>
        <p:spPr>
          <a:xfrm>
            <a:off x="1187624" y="620688"/>
            <a:ext cx="504056" cy="504056"/>
          </a:xfrm>
          <a:prstGeom prst="dodec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600" dirty="0" smtClean="0">
                <a:latin typeface="黑体"/>
                <a:ea typeface="黑体"/>
                <a:cs typeface="黑体"/>
              </a:rPr>
              <a:t>1</a:t>
            </a:r>
            <a:endParaRPr kumimoji="1" lang="zh-CN" altLang="en-US" sz="1600" dirty="0">
              <a:latin typeface="黑体"/>
              <a:ea typeface="黑体"/>
              <a:cs typeface="黑体"/>
            </a:endParaRPr>
          </a:p>
        </p:txBody>
      </p:sp>
    </p:spTree>
    <p:extLst>
      <p:ext uri="{BB962C8B-B14F-4D97-AF65-F5344CB8AC3E}">
        <p14:creationId xmlns:p14="http://schemas.microsoft.com/office/powerpoint/2010/main" val="282186922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夏至">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夏至.thmx</Template>
  <TotalTime>6482</TotalTime>
  <Words>3182</Words>
  <Application>Microsoft Macintosh PowerPoint</Application>
  <PresentationFormat>全屏显示(4:3)</PresentationFormat>
  <Paragraphs>700</Paragraphs>
  <Slides>33</Slides>
  <Notes>30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夏至</vt:lpstr>
      <vt:lpstr>MLlib在淘宝的应用和改进</vt:lpstr>
      <vt:lpstr>MLlib在淘宝</vt:lpstr>
      <vt:lpstr>主要内容</vt:lpstr>
      <vt:lpstr>决策树</vt:lpstr>
      <vt:lpstr>基本算法</vt:lpstr>
      <vt:lpstr>应用场景——用户识别</vt:lpstr>
      <vt:lpstr>决策树的构建</vt:lpstr>
      <vt:lpstr>决策树在Spark的实现</vt:lpstr>
      <vt:lpstr>划分特征：连续特征的分割点</vt:lpstr>
      <vt:lpstr>划分特征：连续特征的分割点</vt:lpstr>
      <vt:lpstr>划分特征：连续特征的分割点</vt:lpstr>
      <vt:lpstr>样本分桶：一次FindBinsForLevel</vt:lpstr>
      <vt:lpstr>决策树在Spark的实现</vt:lpstr>
      <vt:lpstr>样本分桶：一次FindBinsForLevel</vt:lpstr>
      <vt:lpstr>信息增益：并行计算BestSplits</vt:lpstr>
      <vt:lpstr>决策树在Spark的实现</vt:lpstr>
      <vt:lpstr>信息增益：并行计算BestSplits</vt:lpstr>
      <vt:lpstr>最好分割：前向剪枝</vt:lpstr>
      <vt:lpstr>决策树在Spark的实现</vt:lpstr>
      <vt:lpstr>最好分割：前向剪枝</vt:lpstr>
      <vt:lpstr>最好分割：避免叶结点的计算</vt:lpstr>
      <vt:lpstr>决策树在Spark的实现</vt:lpstr>
      <vt:lpstr>最好分割：避免叶结点的计算</vt:lpstr>
      <vt:lpstr>决策树的展望</vt:lpstr>
      <vt:lpstr>多分类 </vt:lpstr>
      <vt:lpstr>多分类应用场景</vt:lpstr>
      <vt:lpstr>多分类的实现</vt:lpstr>
      <vt:lpstr>多分类器的实现-训练</vt:lpstr>
      <vt:lpstr>多分类器的实现-预测</vt:lpstr>
      <vt:lpstr>多分类的展望</vt:lpstr>
      <vt:lpstr>MLLib的展望：社区统一接口</vt:lpstr>
      <vt:lpstr>加入我们</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MLLib在淘宝的应用和改进</dc:title>
  <dc:creator>洪奇</dc:creator>
  <cp:lastModifiedBy>明 风</cp:lastModifiedBy>
  <cp:revision>330</cp:revision>
  <dcterms:created xsi:type="dcterms:W3CDTF">2014-10-09T02:22:13Z</dcterms:created>
  <dcterms:modified xsi:type="dcterms:W3CDTF">2014-10-26T01:43:37Z</dcterms:modified>
</cp:coreProperties>
</file>