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663" r:id="rId2"/>
  </p:sldMasterIdLst>
  <p:notesMasterIdLst>
    <p:notesMasterId r:id="rId31"/>
  </p:notesMasterIdLst>
  <p:sldIdLst>
    <p:sldId id="256" r:id="rId3"/>
    <p:sldId id="257" r:id="rId4"/>
    <p:sldId id="313" r:id="rId5"/>
    <p:sldId id="293" r:id="rId6"/>
    <p:sldId id="309" r:id="rId7"/>
    <p:sldId id="311" r:id="rId8"/>
    <p:sldId id="290" r:id="rId9"/>
    <p:sldId id="324" r:id="rId10"/>
    <p:sldId id="321" r:id="rId11"/>
    <p:sldId id="323" r:id="rId12"/>
    <p:sldId id="295" r:id="rId13"/>
    <p:sldId id="297" r:id="rId14"/>
    <p:sldId id="312" r:id="rId15"/>
    <p:sldId id="296" r:id="rId16"/>
    <p:sldId id="308" r:id="rId17"/>
    <p:sldId id="298" r:id="rId18"/>
    <p:sldId id="302" r:id="rId19"/>
    <p:sldId id="274" r:id="rId20"/>
    <p:sldId id="276" r:id="rId21"/>
    <p:sldId id="278" r:id="rId22"/>
    <p:sldId id="279" r:id="rId23"/>
    <p:sldId id="316" r:id="rId24"/>
    <p:sldId id="326" r:id="rId25"/>
    <p:sldId id="304" r:id="rId26"/>
    <p:sldId id="306" r:id="rId27"/>
    <p:sldId id="305" r:id="rId28"/>
    <p:sldId id="325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 autoAdjust="0"/>
    <p:restoredTop sz="47495" autoAdjust="0"/>
  </p:normalViewPr>
  <p:slideViewPr>
    <p:cSldViewPr>
      <p:cViewPr>
        <p:scale>
          <a:sx n="73" d="100"/>
          <a:sy n="73" d="100"/>
        </p:scale>
        <p:origin x="-12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1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AEC1-F07D-4673-818F-D29A127127C1}" type="datetimeFigureOut">
              <a:rPr lang="zh-CN" altLang="en-US" smtClean="0"/>
              <a:pPr/>
              <a:t>2014/10/29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57D09-CFE4-46A8-A608-1BA4F54B86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4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57D09-CFE4-46A8-A608-1BA4F54B86C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9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ts val="2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zh-CN" altLang="en-US" sz="1200" dirty="0" smtClean="0"/>
              <a:t>关于公司</a:t>
            </a:r>
            <a:br>
              <a:rPr lang="zh-CN" altLang="en-US" sz="1200" dirty="0" smtClean="0"/>
            </a:br>
            <a:r>
              <a:rPr lang="en-US" altLang="zh-CN" sz="1200" dirty="0" smtClean="0"/>
              <a:t>- </a:t>
            </a:r>
            <a:r>
              <a:rPr lang="zh-CN" altLang="en-US" sz="1200" dirty="0" smtClean="0"/>
              <a:t>北京腾云天下科技有限公司成立于</a:t>
            </a:r>
            <a:r>
              <a:rPr lang="en-US" altLang="zh-CN" sz="1200" dirty="0" smtClean="0"/>
              <a:t>2011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月，核心团队来自</a:t>
            </a:r>
            <a:r>
              <a:rPr lang="en-US" altLang="zh-CN" sz="1200" dirty="0" smtClean="0"/>
              <a:t>Oracle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IBM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HP</a:t>
            </a:r>
            <a:r>
              <a:rPr lang="zh-CN" altLang="en-US" sz="1200" dirty="0" smtClean="0"/>
              <a:t>等公司，团队成员长期从事分布式运算架构、海量数据处理、数据挖掘算法的研究工作。我们坚信海量数据中蕴含着巨大的价值，移动互联网数据价值不可估量。致力于通过完善的移动数据解决方案，帮助用户更好的了解自身产品、服务，更好的理解行业现状，找到蕴含在数据中的巨大价值，并灵活地应用于各种业务场景中，进而帮助客户实现商业价值的提升。</a:t>
            </a:r>
            <a:br>
              <a:rPr lang="zh-CN" altLang="en-US" sz="1200" dirty="0" smtClean="0"/>
            </a:br>
            <a:r>
              <a:rPr lang="en-US" altLang="zh-CN" sz="1200" dirty="0" smtClean="0"/>
              <a:t>- </a:t>
            </a:r>
            <a:r>
              <a:rPr lang="en-US" altLang="zh-CN" sz="1200" dirty="0" err="1" smtClean="0"/>
              <a:t>TalkingData</a:t>
            </a:r>
            <a:r>
              <a:rPr lang="zh-CN" altLang="en-US" sz="1200" dirty="0" smtClean="0"/>
              <a:t>是中国最大的独立第三方移动数据服务品牌，创立于</a:t>
            </a:r>
            <a:r>
              <a:rPr lang="en-US" altLang="zh-CN" sz="1200" dirty="0" smtClean="0"/>
              <a:t>2011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9</a:t>
            </a:r>
            <a:r>
              <a:rPr lang="zh-CN" altLang="en-US" sz="1200" dirty="0" smtClean="0"/>
              <a:t>月。其产品及服务涵盖移动应用数据统计、移动广告监测、移动游戏运营、公共数据查询、综合数据管理、数据咨询服务等多款极具针对性的产品及服务。 目前</a:t>
            </a:r>
            <a:r>
              <a:rPr lang="en-US" altLang="zh-CN" sz="1200" dirty="0" err="1" smtClean="0"/>
              <a:t>TalkingData</a:t>
            </a:r>
            <a:r>
              <a:rPr lang="zh-CN" altLang="en-US" sz="1200" dirty="0" smtClean="0"/>
              <a:t>为超过</a:t>
            </a:r>
            <a:r>
              <a:rPr lang="en-US" altLang="zh-CN" sz="1200" dirty="0" smtClean="0"/>
              <a:t>50000</a:t>
            </a:r>
            <a:r>
              <a:rPr lang="zh-CN" altLang="en-US" sz="1200" dirty="0" smtClean="0"/>
              <a:t>款应用、游戏提供数据统计、分析服务，覆盖超过</a:t>
            </a:r>
            <a:r>
              <a:rPr lang="en-US" altLang="zh-CN" sz="1200" dirty="0" smtClean="0"/>
              <a:t>8</a:t>
            </a:r>
            <a:r>
              <a:rPr lang="zh-CN" altLang="en-US" sz="1200" dirty="0" smtClean="0"/>
              <a:t>亿独立移动设备；为招商银行、中信银行、平安保险等大型企业提供全方位数据服务。</a:t>
            </a:r>
          </a:p>
          <a:p>
            <a:pPr algn="l">
              <a:lnSpc>
                <a:spcPts val="2500"/>
              </a:lnSpc>
              <a:spcBef>
                <a:spcPts val="1000"/>
              </a:spcBef>
              <a:defRPr sz="1800"/>
            </a:pPr>
            <a:endParaRPr lang="en-US" altLang="zh-CN" sz="1200" dirty="0" smtClean="0">
              <a:solidFill>
                <a:srgbClr val="164389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ts val="2500"/>
              </a:lnSpc>
              <a:spcBef>
                <a:spcPts val="1000"/>
              </a:spcBef>
              <a:defRPr sz="1800"/>
            </a:pPr>
            <a:endParaRPr lang="en-US" altLang="zh-CN" sz="1200" dirty="0" smtClean="0">
              <a:solidFill>
                <a:srgbClr val="164389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ts val="2500"/>
              </a:lnSpc>
              <a:spcBef>
                <a:spcPts val="1000"/>
              </a:spcBef>
              <a:defRPr sz="1800"/>
            </a:pPr>
            <a:r>
              <a:rPr lang="zh-CN" altLang="en-US" sz="12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</a:rPr>
              <a:t>能够为客户提供基于移动互联网数据的全方位服务。</a:t>
            </a:r>
          </a:p>
          <a:p>
            <a:pPr algn="l">
              <a:lnSpc>
                <a:spcPts val="2500"/>
              </a:lnSpc>
              <a:spcBef>
                <a:spcPts val="1000"/>
              </a:spcBef>
              <a:defRPr sz="1800"/>
            </a:pPr>
            <a:r>
              <a:rPr lang="zh-CN" altLang="en-US" sz="12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</a:rPr>
              <a:t>无论您是开发者，还是广告主，或是大型企业，都能找到适合自己需求的产品或服务。</a:t>
            </a:r>
          </a:p>
          <a:p>
            <a:pPr algn="l">
              <a:lnSpc>
                <a:spcPts val="2500"/>
              </a:lnSpc>
              <a:spcBef>
                <a:spcPts val="1000"/>
              </a:spcBef>
              <a:defRPr sz="1800"/>
            </a:pPr>
            <a:r>
              <a:rPr lang="zh-CN" altLang="en-US" sz="12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</a:rPr>
              <a:t>产品及服务涵盖基础统计分析、游戏运营支持、移动广告监测、第三方数据管理平台、数据咨询服务，以及面向大型企业的综合数据解决方案</a:t>
            </a:r>
            <a:r>
              <a:rPr lang="zh-CN" altLang="en-US" sz="1600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57D09-CFE4-46A8-A608-1BA4F54B86C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PPT模板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504209"/>
            <a:ext cx="3787422" cy="415498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lang="en-US" sz="1800">
                <a:solidFill>
                  <a:srgbClr val="08ACEE"/>
                </a:solidFill>
              </a:defRPr>
            </a:lvl1pPr>
          </a:lstStyle>
          <a:p>
            <a:pPr marL="0" lvl="0" indent="0" algn="r">
              <a:lnSpc>
                <a:spcPct val="120000"/>
              </a:lnSpc>
              <a:buNone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9" name="图片 4" descr="logo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86" y="5367507"/>
            <a:ext cx="2274014" cy="5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0D21-B897-6144-A6DF-F7ADBFEBD89B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9013-2D22-D647-8AC8-9B2AE0CD9E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4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0D21-B897-6144-A6DF-F7ADBFEBD89B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9013-2D22-D647-8AC8-9B2AE0CD9E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3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282825"/>
            <a:ext cx="77724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3504560"/>
            <a:ext cx="6400800" cy="698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64E110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56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9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27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AC814D-DD2F-A945-9039-9AEBE5A96E8E}" type="datetime1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2014/10/29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19C262-B51C-AE44-9409-6D37533ED6A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84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56832A-4C8E-E94C-BC52-F7B062607655}" type="datetime1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2014/10/29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19C262-B51C-AE44-9409-6D37533ED6A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1339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5AFC93-DB50-ED44-BC5C-561C704637DF}" type="datetime1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2014/10/29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19C262-B51C-AE44-9409-6D37533ED6A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505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矢量智能对象.png"/>
          <p:cNvPicPr>
            <a:picLocks noChangeAspect="1"/>
          </p:cNvPicPr>
          <p:nvPr userDrawn="1"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95" y="0"/>
            <a:ext cx="4846211" cy="6858000"/>
          </a:xfrm>
          <a:prstGeom prst="rect">
            <a:avLst/>
          </a:prstGeom>
        </p:spPr>
      </p:pic>
      <p:sp>
        <p:nvSpPr>
          <p:cNvPr id="8" name="矩形 24"/>
          <p:cNvSpPr/>
          <p:nvPr userDrawn="1"/>
        </p:nvSpPr>
        <p:spPr>
          <a:xfrm>
            <a:off x="0" y="5225611"/>
            <a:ext cx="9144000" cy="1632388"/>
          </a:xfrm>
          <a:prstGeom prst="rect">
            <a:avLst/>
          </a:prstGeom>
          <a:solidFill>
            <a:srgbClr val="16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883264" y="2468334"/>
            <a:ext cx="3377472" cy="1015663"/>
          </a:xfrm>
          <a:prstGeom prst="rect">
            <a:avLst/>
          </a:prstGeom>
          <a:noFill/>
          <a:effectLst>
            <a:outerShdw blurRad="95250" dist="190500" dir="2700000" algn="tl" rotWithShape="0">
              <a:schemeClr val="bg1">
                <a:alpha val="79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6000" b="1" i="0" spc="-300" dirty="0" smtClean="0">
                <a:solidFill>
                  <a:srgbClr val="4A5C6E"/>
                </a:solidFill>
                <a:latin typeface="Arial"/>
                <a:cs typeface="Arial"/>
              </a:rPr>
              <a:t>THANKS!</a:t>
            </a:r>
            <a:endParaRPr lang="en-US" sz="6000" b="1" i="0" spc="-300" dirty="0">
              <a:solidFill>
                <a:srgbClr val="4A5C6E"/>
              </a:solidFill>
              <a:latin typeface="Arial"/>
              <a:cs typeface="Arial"/>
            </a:endParaRPr>
          </a:p>
        </p:txBody>
      </p:sp>
      <p:pic>
        <p:nvPicPr>
          <p:cNvPr id="12" name="图片 13" descr="4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44" y="2042269"/>
            <a:ext cx="2257762" cy="44026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216930" y="5590143"/>
            <a:ext cx="3236784" cy="68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>
              <a:lnSpc>
                <a:spcPct val="140000"/>
              </a:lnSpc>
              <a:defRPr sz="1400">
                <a:solidFill>
                  <a:srgbClr val="4A5C6E"/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r>
              <a:rPr lang="nl-NL" dirty="0" err="1">
                <a:solidFill>
                  <a:srgbClr val="76D842"/>
                </a:solidFill>
              </a:rPr>
              <a:t>官网</a:t>
            </a:r>
            <a:r>
              <a:rPr lang="nl-NL" dirty="0">
                <a:solidFill>
                  <a:srgbClr val="76D842"/>
                </a:solidFill>
              </a:rPr>
              <a:t> / </a:t>
            </a:r>
            <a:r>
              <a:rPr lang="nl-NL" dirty="0" err="1">
                <a:solidFill>
                  <a:schemeClr val="bg1"/>
                </a:solidFill>
              </a:rPr>
              <a:t>www.talkingdata.net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 err="1">
                <a:solidFill>
                  <a:srgbClr val="76D842"/>
                </a:solidFill>
              </a:rPr>
              <a:t>微博</a:t>
            </a:r>
            <a:r>
              <a:rPr lang="nl-NL" dirty="0">
                <a:solidFill>
                  <a:srgbClr val="76D842"/>
                </a:solidFill>
              </a:rPr>
              <a:t> /  </a:t>
            </a:r>
            <a:r>
              <a:rPr lang="nl-NL" dirty="0">
                <a:solidFill>
                  <a:schemeClr val="bg1"/>
                </a:solidFill>
              </a:rPr>
              <a:t>@</a:t>
            </a:r>
            <a:r>
              <a:rPr lang="nl-NL" dirty="0" err="1" smtClean="0">
                <a:solidFill>
                  <a:schemeClr val="bg1"/>
                </a:solidFill>
              </a:rPr>
              <a:t>TalkingData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015809" y="5590143"/>
            <a:ext cx="3236784" cy="68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>
              <a:lnSpc>
                <a:spcPct val="140000"/>
              </a:lnSpc>
              <a:defRPr sz="1400">
                <a:solidFill>
                  <a:srgbClr val="4A5C6E"/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r>
              <a:rPr lang="nl-NL" dirty="0" err="1" smtClean="0">
                <a:solidFill>
                  <a:srgbClr val="76D842"/>
                </a:solidFill>
              </a:rPr>
              <a:t>微信</a:t>
            </a:r>
            <a:r>
              <a:rPr lang="nl-NL" dirty="0" smtClean="0">
                <a:solidFill>
                  <a:srgbClr val="76D842"/>
                </a:solidFill>
              </a:rPr>
              <a:t>  /  </a:t>
            </a:r>
            <a:r>
              <a:rPr lang="nl-NL" dirty="0" err="1" smtClean="0">
                <a:solidFill>
                  <a:schemeClr val="bg1"/>
                </a:solidFill>
              </a:rPr>
              <a:t>TalkingData</a:t>
            </a:r>
            <a:endParaRPr lang="nl-NL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76D842"/>
                </a:solidFill>
              </a:rPr>
              <a:t>服务支持 / </a:t>
            </a:r>
            <a:r>
              <a:rPr lang="en-US" dirty="0" err="1" smtClean="0">
                <a:solidFill>
                  <a:schemeClr val="bg1"/>
                </a:solidFill>
              </a:rPr>
              <a:t>support@tendcloud.com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talkingnews微信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75" y="5506453"/>
            <a:ext cx="848592" cy="8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88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F049FB-CF71-F14C-BB6D-D9689B2EB938}" type="datetime1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2014/10/29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19C262-B51C-AE44-9409-6D37533ED6A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86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255"/>
            <a:ext cx="2684061" cy="307777"/>
          </a:xfrm>
          <a:noFill/>
          <a:ln>
            <a:noFill/>
          </a:ln>
        </p:spPr>
        <p:txBody>
          <a:bodyPr wrap="none">
            <a:spAutoFit/>
          </a:bodyPr>
          <a:lstStyle>
            <a:lvl1pPr>
              <a:defRPr lang="en-US" sz="1400">
                <a:solidFill>
                  <a:srgbClr val="909DA6"/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7534"/>
            <a:ext cx="8229600" cy="4525963"/>
          </a:xfrm>
        </p:spPr>
        <p:txBody>
          <a:bodyPr/>
          <a:lstStyle>
            <a:lvl1pPr marL="0" indent="0" algn="l" defTabSz="457200" rtl="0" eaLnBrk="1" latinLnBrk="0" hangingPunct="1">
              <a:buNone/>
              <a:defRPr lang="en-US" sz="2800" kern="1200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>
              <a:defRPr>
                <a:solidFill>
                  <a:srgbClr val="4A5C6E"/>
                </a:solidFill>
              </a:defRPr>
            </a:lvl2pPr>
            <a:lvl3pPr>
              <a:defRPr>
                <a:solidFill>
                  <a:srgbClr val="4A5C6E"/>
                </a:solidFill>
              </a:defRPr>
            </a:lvl3pPr>
            <a:lvl4pPr>
              <a:defRPr>
                <a:solidFill>
                  <a:srgbClr val="4A5C6E"/>
                </a:solidFill>
              </a:defRPr>
            </a:lvl4pPr>
            <a:lvl5pPr>
              <a:defRPr>
                <a:solidFill>
                  <a:srgbClr val="4A5C6E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0D21-B897-6144-A6DF-F7ADBFEBD89B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9013-2D22-D647-8AC8-9B2AE0CD9E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44394" y="579872"/>
            <a:ext cx="8685324" cy="0"/>
          </a:xfrm>
          <a:prstGeom prst="line">
            <a:avLst/>
          </a:prstGeom>
          <a:ln>
            <a:solidFill>
              <a:srgbClr val="A1B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 userDrawn="1"/>
        </p:nvSpPr>
        <p:spPr>
          <a:xfrm rot="5400000">
            <a:off x="265765" y="258385"/>
            <a:ext cx="157121" cy="135450"/>
          </a:xfrm>
          <a:prstGeom prst="triangle">
            <a:avLst/>
          </a:prstGeom>
          <a:solidFill>
            <a:srgbClr val="0EB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03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DA64C-0515-2F4A-BA25-4332549C7F2C}" type="datetime1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2014/10/29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19C262-B51C-AE44-9409-6D37533ED6A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4180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4133F4-B430-3142-BD2A-855809852D9E}" type="datetime1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2014/10/29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19C262-B51C-AE44-9409-6D37533ED6A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1882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0FC741-07B3-D143-880D-0786023CEED4}" type="datetime1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2014/10/29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19C262-B51C-AE44-9409-6D37533ED6A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451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0D21-B897-6144-A6DF-F7ADBFEBD89B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9013-2D22-D647-8AC8-9B2AE0CD9E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0D21-B897-6144-A6DF-F7ADBFEBD89B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9013-2D22-D647-8AC8-9B2AE0CD9E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3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0D21-B897-6144-A6DF-F7ADBFEBD89B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9013-2D22-D647-8AC8-9B2AE0CD9E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0D21-B897-6144-A6DF-F7ADBFEBD89B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9013-2D22-D647-8AC8-9B2AE0CD9E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0D21-B897-6144-A6DF-F7ADBFEBD89B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9013-2D22-D647-8AC8-9B2AE0CD9E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9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0D21-B897-6144-A6DF-F7ADBFEBD89B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9013-2D22-D647-8AC8-9B2AE0CD9E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1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0D21-B897-6144-A6DF-F7ADBFEBD89B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9013-2D22-D647-8AC8-9B2AE0CD9E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0D21-B897-6144-A6DF-F7ADBFEBD89B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49013-2D22-D647-8AC8-9B2AE0CD9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26913" y="6393667"/>
            <a:ext cx="440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09DA6"/>
                </a:solidFill>
                <a:latin typeface="Arial"/>
                <a:ea typeface="Hiragino Sans GB W3"/>
                <a:cs typeface="Arial"/>
              </a:rPr>
              <a:t>Copyright 2014 </a:t>
            </a:r>
            <a:r>
              <a:rPr lang="en-US" sz="1400" dirty="0" err="1" smtClean="0">
                <a:solidFill>
                  <a:srgbClr val="909DA6"/>
                </a:solidFill>
                <a:latin typeface="Arial"/>
                <a:ea typeface="Hiragino Sans GB W3"/>
                <a:cs typeface="Arial"/>
              </a:rPr>
              <a:t>TalkingData</a:t>
            </a:r>
            <a:r>
              <a:rPr lang="en-US" sz="1400" dirty="0" smtClean="0">
                <a:solidFill>
                  <a:srgbClr val="909DA6"/>
                </a:solidFill>
                <a:latin typeface="Arial"/>
                <a:ea typeface="Hiragino Sans GB W3"/>
                <a:cs typeface="Arial"/>
              </a:rPr>
              <a:t> Ltd., All Rights Reserved</a:t>
            </a:r>
            <a:endParaRPr lang="en-US" sz="1400" dirty="0">
              <a:solidFill>
                <a:srgbClr val="909DA6"/>
              </a:solidFill>
              <a:latin typeface="Arial"/>
              <a:ea typeface="Hiragino Sans GB W3"/>
              <a:cs typeface="Arial"/>
            </a:endParaRPr>
          </a:p>
        </p:txBody>
      </p:sp>
      <p:sp>
        <p:nvSpPr>
          <p:cNvPr id="8" name="矩形 24"/>
          <p:cNvSpPr/>
          <p:nvPr/>
        </p:nvSpPr>
        <p:spPr>
          <a:xfrm>
            <a:off x="0" y="6237111"/>
            <a:ext cx="9144000" cy="620889"/>
          </a:xfrm>
          <a:prstGeom prst="rect">
            <a:avLst/>
          </a:prstGeom>
          <a:solidFill>
            <a:srgbClr val="16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32108" y="6395001"/>
            <a:ext cx="3800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CA8DB"/>
                </a:solidFill>
                <a:latin typeface="Arial"/>
                <a:ea typeface="Hiragino Sans GB W3"/>
                <a:cs typeface="Arial"/>
              </a:rPr>
              <a:t>Copyright 2014 </a:t>
            </a:r>
            <a:r>
              <a:rPr lang="en-US" sz="1200" dirty="0" err="1" smtClean="0">
                <a:solidFill>
                  <a:srgbClr val="4CA8DB"/>
                </a:solidFill>
                <a:latin typeface="Arial"/>
                <a:ea typeface="Hiragino Sans GB W3"/>
                <a:cs typeface="Arial"/>
              </a:rPr>
              <a:t>TalkingData</a:t>
            </a:r>
            <a:r>
              <a:rPr lang="en-US" sz="1200" dirty="0" smtClean="0">
                <a:solidFill>
                  <a:srgbClr val="4CA8DB"/>
                </a:solidFill>
                <a:latin typeface="Arial"/>
                <a:ea typeface="Hiragino Sans GB W3"/>
                <a:cs typeface="Arial"/>
              </a:rPr>
              <a:t> Ltd., All Rights Reserved</a:t>
            </a:r>
            <a:endParaRPr lang="en-US" sz="1200" dirty="0">
              <a:solidFill>
                <a:srgbClr val="4CA8DB"/>
              </a:solidFill>
              <a:latin typeface="Arial"/>
              <a:ea typeface="Hiragino Sans GB W3"/>
              <a:cs typeface="Arial"/>
            </a:endParaRPr>
          </a:p>
        </p:txBody>
      </p:sp>
      <p:pic>
        <p:nvPicPr>
          <p:cNvPr id="10" name="图片 13" descr="4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6395000"/>
            <a:ext cx="1420513" cy="2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4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26913" y="6393667"/>
            <a:ext cx="440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09DA6"/>
                </a:solidFill>
                <a:latin typeface="Arial"/>
                <a:ea typeface="Hiragino Sans GB W3"/>
                <a:cs typeface="Arial"/>
              </a:rPr>
              <a:t>Copyright 2014 </a:t>
            </a:r>
            <a:r>
              <a:rPr lang="en-US" sz="1400" dirty="0" err="1" smtClean="0">
                <a:solidFill>
                  <a:srgbClr val="909DA6"/>
                </a:solidFill>
                <a:latin typeface="Arial"/>
                <a:ea typeface="Hiragino Sans GB W3"/>
                <a:cs typeface="Arial"/>
              </a:rPr>
              <a:t>TalkingData</a:t>
            </a:r>
            <a:r>
              <a:rPr lang="en-US" sz="1400" dirty="0" smtClean="0">
                <a:solidFill>
                  <a:srgbClr val="909DA6"/>
                </a:solidFill>
                <a:latin typeface="Arial"/>
                <a:ea typeface="Hiragino Sans GB W3"/>
                <a:cs typeface="Arial"/>
              </a:rPr>
              <a:t> Ltd., All Rights Reserved</a:t>
            </a:r>
            <a:endParaRPr lang="en-US" sz="1400" dirty="0">
              <a:solidFill>
                <a:srgbClr val="909DA6"/>
              </a:solidFill>
              <a:latin typeface="Arial"/>
              <a:ea typeface="Hiragino Sans GB W3"/>
              <a:cs typeface="Arial"/>
            </a:endParaRPr>
          </a:p>
        </p:txBody>
      </p:sp>
      <p:sp>
        <p:nvSpPr>
          <p:cNvPr id="17" name="矩形 24"/>
          <p:cNvSpPr/>
          <p:nvPr/>
        </p:nvSpPr>
        <p:spPr>
          <a:xfrm>
            <a:off x="0" y="6237111"/>
            <a:ext cx="9144000" cy="620889"/>
          </a:xfrm>
          <a:prstGeom prst="rect">
            <a:avLst/>
          </a:prstGeom>
          <a:solidFill>
            <a:srgbClr val="16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2108" y="6395001"/>
            <a:ext cx="3800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CA8DB"/>
                </a:solidFill>
                <a:latin typeface="Arial"/>
                <a:ea typeface="Hiragino Sans GB W3"/>
                <a:cs typeface="Arial"/>
              </a:rPr>
              <a:t>Copyright 2014 </a:t>
            </a:r>
            <a:r>
              <a:rPr lang="en-US" sz="1200" dirty="0" err="1" smtClean="0">
                <a:solidFill>
                  <a:srgbClr val="4CA8DB"/>
                </a:solidFill>
                <a:latin typeface="Arial"/>
                <a:ea typeface="Hiragino Sans GB W3"/>
                <a:cs typeface="Arial"/>
              </a:rPr>
              <a:t>TalkingData</a:t>
            </a:r>
            <a:r>
              <a:rPr lang="en-US" sz="1200" dirty="0" smtClean="0">
                <a:solidFill>
                  <a:srgbClr val="4CA8DB"/>
                </a:solidFill>
                <a:latin typeface="Arial"/>
                <a:ea typeface="Hiragino Sans GB W3"/>
                <a:cs typeface="Arial"/>
              </a:rPr>
              <a:t> Ltd., All Rights Reserved</a:t>
            </a:r>
            <a:endParaRPr lang="en-US" sz="1200" dirty="0">
              <a:solidFill>
                <a:srgbClr val="4CA8DB"/>
              </a:solidFill>
              <a:latin typeface="Arial"/>
              <a:ea typeface="Hiragino Sans GB W3"/>
              <a:cs typeface="Arial"/>
            </a:endParaRPr>
          </a:p>
        </p:txBody>
      </p:sp>
      <p:pic>
        <p:nvPicPr>
          <p:cNvPr id="19" name="图片 13" descr="4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6395000"/>
            <a:ext cx="1420513" cy="2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7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jpe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jpe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TalkingData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数据挖掘工作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5361093"/>
            <a:ext cx="3787422" cy="701731"/>
          </a:xfrm>
        </p:spPr>
        <p:txBody>
          <a:bodyPr/>
          <a:lstStyle/>
          <a:p>
            <a:r>
              <a:rPr lang="zh-CN" altLang="en-US" dirty="0"/>
              <a:t>张</a:t>
            </a:r>
            <a:r>
              <a:rPr lang="zh-CN" altLang="en-US" dirty="0" smtClean="0"/>
              <a:t>夏天  </a:t>
            </a:r>
            <a:r>
              <a:rPr lang="zh-CN" altLang="en-US" dirty="0"/>
              <a:t>腾</a:t>
            </a:r>
            <a:r>
              <a:rPr lang="zh-CN" altLang="en-US" dirty="0" smtClean="0"/>
              <a:t>云天下科技有限公司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zh-CN" altLang="en-US" dirty="0" smtClean="0"/>
              <a:t>张夏天</a:t>
            </a:r>
            <a:r>
              <a:rPr lang="en-US" altLang="zh-CN" dirty="0" smtClean="0"/>
              <a:t>_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3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1441420" cy="307777"/>
          </a:xfrm>
        </p:spPr>
        <p:txBody>
          <a:bodyPr/>
          <a:lstStyle/>
          <a:p>
            <a:r>
              <a:rPr lang="zh-CN" altLang="en-US" dirty="0" smtClean="0"/>
              <a:t>如何做广告优化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147248" cy="469678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分类问题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预测每个设备对目标应用的感兴趣程度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随机决策树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一次迭代</a:t>
            </a:r>
            <a:r>
              <a:rPr lang="en-US" altLang="zh-CN" dirty="0" smtClean="0"/>
              <a:t>LR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27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101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1250022" cy="307777"/>
          </a:xfrm>
        </p:spPr>
        <p:txBody>
          <a:bodyPr/>
          <a:lstStyle/>
          <a:p>
            <a:r>
              <a:rPr lang="en-US" altLang="zh-CN" dirty="0" smtClean="0"/>
              <a:t>RDT</a:t>
            </a:r>
            <a:r>
              <a:rPr lang="zh-CN" altLang="en-US" dirty="0" smtClean="0"/>
              <a:t>算法简介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2" y="815052"/>
            <a:ext cx="8643966" cy="532859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随机决策树算法（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Random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Decsion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Trees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Fan et al, 2003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融合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多棵随机构建的决策树的预测结果，来进行分类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树的构建完全随机，不寻找最优分裂点和分裂值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建树的开销低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建树的过程不需要使用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分类，多标签分类，回归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单机开源实现：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Dice  www.dice4dm.com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9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88640"/>
            <a:ext cx="1429559" cy="307777"/>
          </a:xfrm>
        </p:spPr>
        <p:txBody>
          <a:bodyPr/>
          <a:lstStyle/>
          <a:p>
            <a:r>
              <a:rPr lang="en-US" altLang="zh-CN" dirty="0" smtClean="0"/>
              <a:t>RDT</a:t>
            </a:r>
            <a:r>
              <a:rPr lang="zh-CN" altLang="en-US" dirty="0" smtClean="0"/>
              <a:t>的简单例子</a:t>
            </a:r>
            <a:endParaRPr lang="zh-CN" altLang="en-US" dirty="0"/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6858000" y="3723679"/>
            <a:ext cx="2730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66"/>
                </a:solidFill>
                <a:latin typeface="Arial" charset="0"/>
                <a:cs typeface="Times New Roman" pitchFamily="18" charset="0"/>
              </a:rPr>
              <a:t>P’(+|x)=30/50 =0.6</a:t>
            </a:r>
          </a:p>
        </p:txBody>
      </p:sp>
      <p:sp>
        <p:nvSpPr>
          <p:cNvPr id="67" name="Text Box 20"/>
          <p:cNvSpPr txBox="1">
            <a:spLocks noChangeArrowheads="1"/>
          </p:cNvSpPr>
          <p:nvPr/>
        </p:nvSpPr>
        <p:spPr bwMode="auto">
          <a:xfrm>
            <a:off x="2286000" y="3876079"/>
            <a:ext cx="2095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66"/>
                </a:solidFill>
                <a:latin typeface="Arial" charset="0"/>
                <a:cs typeface="Times New Roman" pitchFamily="18" charset="0"/>
              </a:rPr>
              <a:t>P(+|x)=30/100=0.3</a:t>
            </a:r>
          </a:p>
        </p:txBody>
      </p:sp>
      <p:sp>
        <p:nvSpPr>
          <p:cNvPr id="68" name="Line 21"/>
          <p:cNvSpPr>
            <a:spLocks noChangeShapeType="1"/>
          </p:cNvSpPr>
          <p:nvPr/>
        </p:nvSpPr>
        <p:spPr bwMode="auto">
          <a:xfrm>
            <a:off x="3960813" y="4331692"/>
            <a:ext cx="1065212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9" name="Line 22"/>
          <p:cNvSpPr>
            <a:spLocks noChangeShapeType="1"/>
          </p:cNvSpPr>
          <p:nvPr/>
        </p:nvSpPr>
        <p:spPr bwMode="auto">
          <a:xfrm flipH="1">
            <a:off x="5943600" y="4180879"/>
            <a:ext cx="18288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0" name="Text Box 23"/>
          <p:cNvSpPr txBox="1">
            <a:spLocks noChangeArrowheads="1"/>
          </p:cNvSpPr>
          <p:nvPr/>
        </p:nvSpPr>
        <p:spPr bwMode="auto">
          <a:xfrm>
            <a:off x="4114800" y="4790479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66"/>
                </a:solidFill>
                <a:latin typeface="Arial" charset="0"/>
                <a:cs typeface="Times New Roman" pitchFamily="18" charset="0"/>
              </a:rPr>
              <a:t>(P(+|x)+P’(+|x))/2 = 0.45</a:t>
            </a:r>
          </a:p>
        </p:txBody>
      </p:sp>
      <p:grpSp>
        <p:nvGrpSpPr>
          <p:cNvPr id="71" name="Group 43"/>
          <p:cNvGrpSpPr>
            <a:grpSpLocks/>
          </p:cNvGrpSpPr>
          <p:nvPr/>
        </p:nvGrpSpPr>
        <p:grpSpPr bwMode="auto">
          <a:xfrm>
            <a:off x="4572000" y="1361479"/>
            <a:ext cx="4343400" cy="2362200"/>
            <a:chOff x="1836" y="1296"/>
            <a:chExt cx="2724" cy="1648"/>
          </a:xfrm>
        </p:grpSpPr>
        <p:sp>
          <p:nvSpPr>
            <p:cNvPr id="72" name="Oval 44"/>
            <p:cNvSpPr>
              <a:spLocks noChangeArrowheads="1"/>
            </p:cNvSpPr>
            <p:nvPr/>
          </p:nvSpPr>
          <p:spPr bwMode="auto">
            <a:xfrm>
              <a:off x="3708" y="2400"/>
              <a:ext cx="852" cy="543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73" name="Oval 45"/>
            <p:cNvSpPr>
              <a:spLocks noChangeArrowheads="1"/>
            </p:cNvSpPr>
            <p:nvPr/>
          </p:nvSpPr>
          <p:spPr bwMode="auto">
            <a:xfrm>
              <a:off x="1836" y="2400"/>
              <a:ext cx="852" cy="544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74" name="AutoShape 46"/>
            <p:cNvSpPr>
              <a:spLocks noChangeArrowheads="1"/>
            </p:cNvSpPr>
            <p:nvPr/>
          </p:nvSpPr>
          <p:spPr bwMode="auto">
            <a:xfrm>
              <a:off x="2892" y="1296"/>
              <a:ext cx="528" cy="288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F3&gt;0.3</a:t>
              </a:r>
            </a:p>
          </p:txBody>
        </p:sp>
        <p:sp>
          <p:nvSpPr>
            <p:cNvPr id="75" name="AutoShape 47"/>
            <p:cNvSpPr>
              <a:spLocks noChangeArrowheads="1"/>
            </p:cNvSpPr>
            <p:nvPr/>
          </p:nvSpPr>
          <p:spPr bwMode="auto">
            <a:xfrm>
              <a:off x="2316" y="1872"/>
              <a:ext cx="528" cy="288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F2&lt;0.6</a:t>
              </a:r>
            </a:p>
          </p:txBody>
        </p:sp>
        <p:sp>
          <p:nvSpPr>
            <p:cNvPr id="76" name="AutoShape 48"/>
            <p:cNvSpPr>
              <a:spLocks noChangeArrowheads="1"/>
            </p:cNvSpPr>
            <p:nvPr/>
          </p:nvSpPr>
          <p:spPr bwMode="auto">
            <a:xfrm>
              <a:off x="3516" y="1920"/>
              <a:ext cx="528" cy="288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F1&gt;0.7</a:t>
              </a:r>
            </a:p>
          </p:txBody>
        </p:sp>
        <p:sp>
          <p:nvSpPr>
            <p:cNvPr id="77" name="Oval 49"/>
            <p:cNvSpPr>
              <a:spLocks noChangeArrowheads="1"/>
            </p:cNvSpPr>
            <p:nvPr/>
          </p:nvSpPr>
          <p:spPr bwMode="auto">
            <a:xfrm>
              <a:off x="1980" y="2448"/>
              <a:ext cx="432" cy="432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+:100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 -:120</a:t>
              </a:r>
            </a:p>
          </p:txBody>
        </p:sp>
        <p:sp>
          <p:nvSpPr>
            <p:cNvPr id="78" name="Oval 50"/>
            <p:cNvSpPr>
              <a:spLocks noChangeArrowheads="1"/>
            </p:cNvSpPr>
            <p:nvPr/>
          </p:nvSpPr>
          <p:spPr bwMode="auto">
            <a:xfrm>
              <a:off x="3948" y="2496"/>
              <a:ext cx="432" cy="432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+:30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-: 20</a:t>
              </a:r>
            </a:p>
          </p:txBody>
        </p:sp>
        <p:cxnSp>
          <p:nvCxnSpPr>
            <p:cNvPr id="79" name="AutoShape 51"/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flipH="1">
              <a:off x="2580" y="1584"/>
              <a:ext cx="576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52"/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>
              <a:off x="3156" y="1584"/>
              <a:ext cx="624" cy="3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53"/>
            <p:cNvCxnSpPr>
              <a:cxnSpLocks noChangeShapeType="1"/>
              <a:stCxn id="75" idx="2"/>
              <a:endCxn id="77" idx="0"/>
            </p:cNvCxnSpPr>
            <p:nvPr/>
          </p:nvCxnSpPr>
          <p:spPr bwMode="auto">
            <a:xfrm flipH="1">
              <a:off x="2196" y="2160"/>
              <a:ext cx="384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54"/>
            <p:cNvCxnSpPr>
              <a:cxnSpLocks noChangeShapeType="1"/>
              <a:stCxn id="75" idx="2"/>
            </p:cNvCxnSpPr>
            <p:nvPr/>
          </p:nvCxnSpPr>
          <p:spPr bwMode="auto">
            <a:xfrm>
              <a:off x="2580" y="2160"/>
              <a:ext cx="312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3" name="Text Box 55"/>
            <p:cNvSpPr txBox="1">
              <a:spLocks noChangeArrowheads="1"/>
            </p:cNvSpPr>
            <p:nvPr/>
          </p:nvSpPr>
          <p:spPr bwMode="auto">
            <a:xfrm>
              <a:off x="2652" y="1536"/>
              <a:ext cx="19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Y</a:t>
              </a:r>
            </a:p>
          </p:txBody>
        </p:sp>
        <p:sp>
          <p:nvSpPr>
            <p:cNvPr id="84" name="Text Box 56"/>
            <p:cNvSpPr txBox="1">
              <a:spLocks noChangeArrowheads="1"/>
            </p:cNvSpPr>
            <p:nvPr/>
          </p:nvSpPr>
          <p:spPr bwMode="auto">
            <a:xfrm>
              <a:off x="2172" y="2160"/>
              <a:ext cx="19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Y</a:t>
              </a:r>
            </a:p>
          </p:txBody>
        </p:sp>
        <p:sp>
          <p:nvSpPr>
            <p:cNvPr id="85" name="Text Box 57"/>
            <p:cNvSpPr txBox="1">
              <a:spLocks noChangeArrowheads="1"/>
            </p:cNvSpPr>
            <p:nvPr/>
          </p:nvSpPr>
          <p:spPr bwMode="auto">
            <a:xfrm>
              <a:off x="3564" y="1536"/>
              <a:ext cx="19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</a:t>
              </a:r>
            </a:p>
          </p:txBody>
        </p:sp>
        <p:sp>
          <p:nvSpPr>
            <p:cNvPr id="86" name="Text Box 58"/>
            <p:cNvSpPr txBox="1">
              <a:spLocks noChangeArrowheads="1"/>
            </p:cNvSpPr>
            <p:nvPr/>
          </p:nvSpPr>
          <p:spPr bwMode="auto">
            <a:xfrm>
              <a:off x="3996" y="2207"/>
              <a:ext cx="19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</a:t>
              </a:r>
            </a:p>
          </p:txBody>
        </p:sp>
        <p:sp>
          <p:nvSpPr>
            <p:cNvPr id="87" name="Text Box 59"/>
            <p:cNvSpPr txBox="1">
              <a:spLocks noChangeArrowheads="1"/>
            </p:cNvSpPr>
            <p:nvPr/>
          </p:nvSpPr>
          <p:spPr bwMode="auto">
            <a:xfrm>
              <a:off x="2796" y="2160"/>
              <a:ext cx="19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</a:t>
              </a:r>
            </a:p>
          </p:txBody>
        </p:sp>
        <p:sp>
          <p:nvSpPr>
            <p:cNvPr id="88" name="Text Box 60"/>
            <p:cNvSpPr txBox="1">
              <a:spLocks noChangeArrowheads="1"/>
            </p:cNvSpPr>
            <p:nvPr/>
          </p:nvSpPr>
          <p:spPr bwMode="auto">
            <a:xfrm>
              <a:off x="3036" y="2495"/>
              <a:ext cx="57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… …</a:t>
              </a:r>
            </a:p>
          </p:txBody>
        </p:sp>
        <p:cxnSp>
          <p:nvCxnSpPr>
            <p:cNvPr id="89" name="AutoShape 61"/>
            <p:cNvCxnSpPr>
              <a:cxnSpLocks noChangeShapeType="1"/>
              <a:stCxn id="76" idx="2"/>
              <a:endCxn id="78" idx="0"/>
            </p:cNvCxnSpPr>
            <p:nvPr/>
          </p:nvCxnSpPr>
          <p:spPr bwMode="auto">
            <a:xfrm>
              <a:off x="3780" y="2208"/>
              <a:ext cx="384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0" name="Group 62"/>
          <p:cNvGrpSpPr>
            <a:grpSpLocks/>
          </p:cNvGrpSpPr>
          <p:nvPr/>
        </p:nvGrpSpPr>
        <p:grpSpPr bwMode="auto">
          <a:xfrm>
            <a:off x="0" y="1361479"/>
            <a:ext cx="4114800" cy="2362200"/>
            <a:chOff x="1836" y="1296"/>
            <a:chExt cx="2724" cy="1648"/>
          </a:xfrm>
        </p:grpSpPr>
        <p:sp>
          <p:nvSpPr>
            <p:cNvPr id="91" name="Oval 63"/>
            <p:cNvSpPr>
              <a:spLocks noChangeArrowheads="1"/>
            </p:cNvSpPr>
            <p:nvPr/>
          </p:nvSpPr>
          <p:spPr bwMode="auto">
            <a:xfrm>
              <a:off x="3708" y="2400"/>
              <a:ext cx="852" cy="543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92" name="Oval 64"/>
            <p:cNvSpPr>
              <a:spLocks noChangeArrowheads="1"/>
            </p:cNvSpPr>
            <p:nvPr/>
          </p:nvSpPr>
          <p:spPr bwMode="auto">
            <a:xfrm>
              <a:off x="1836" y="2400"/>
              <a:ext cx="852" cy="544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93" name="AutoShape 65"/>
            <p:cNvSpPr>
              <a:spLocks noChangeArrowheads="1"/>
            </p:cNvSpPr>
            <p:nvPr/>
          </p:nvSpPr>
          <p:spPr bwMode="auto">
            <a:xfrm>
              <a:off x="2892" y="1296"/>
              <a:ext cx="528" cy="288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F1&lt;0.5</a:t>
              </a:r>
            </a:p>
          </p:txBody>
        </p:sp>
        <p:sp>
          <p:nvSpPr>
            <p:cNvPr id="94" name="AutoShape 66"/>
            <p:cNvSpPr>
              <a:spLocks noChangeArrowheads="1"/>
            </p:cNvSpPr>
            <p:nvPr/>
          </p:nvSpPr>
          <p:spPr bwMode="auto">
            <a:xfrm>
              <a:off x="2316" y="1872"/>
              <a:ext cx="528" cy="288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F2&gt;0.7</a:t>
              </a:r>
            </a:p>
          </p:txBody>
        </p:sp>
        <p:sp>
          <p:nvSpPr>
            <p:cNvPr id="95" name="AutoShape 67"/>
            <p:cNvSpPr>
              <a:spLocks noChangeArrowheads="1"/>
            </p:cNvSpPr>
            <p:nvPr/>
          </p:nvSpPr>
          <p:spPr bwMode="auto">
            <a:xfrm>
              <a:off x="3516" y="1920"/>
              <a:ext cx="528" cy="288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F3&gt;0.3</a:t>
              </a:r>
            </a:p>
          </p:txBody>
        </p:sp>
        <p:sp>
          <p:nvSpPr>
            <p:cNvPr id="96" name="Oval 68"/>
            <p:cNvSpPr>
              <a:spLocks noChangeArrowheads="1"/>
            </p:cNvSpPr>
            <p:nvPr/>
          </p:nvSpPr>
          <p:spPr bwMode="auto">
            <a:xfrm>
              <a:off x="1980" y="2448"/>
              <a:ext cx="432" cy="432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+:200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 -:  10</a:t>
              </a:r>
            </a:p>
          </p:txBody>
        </p:sp>
        <p:sp>
          <p:nvSpPr>
            <p:cNvPr id="97" name="Oval 69"/>
            <p:cNvSpPr>
              <a:spLocks noChangeArrowheads="1"/>
            </p:cNvSpPr>
            <p:nvPr/>
          </p:nvSpPr>
          <p:spPr bwMode="auto">
            <a:xfrm>
              <a:off x="3948" y="2496"/>
              <a:ext cx="432" cy="432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+:30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-: 70</a:t>
              </a:r>
            </a:p>
          </p:txBody>
        </p:sp>
        <p:cxnSp>
          <p:nvCxnSpPr>
            <p:cNvPr id="98" name="AutoShape 70"/>
            <p:cNvCxnSpPr>
              <a:cxnSpLocks noChangeShapeType="1"/>
              <a:stCxn id="93" idx="2"/>
              <a:endCxn id="94" idx="0"/>
            </p:cNvCxnSpPr>
            <p:nvPr/>
          </p:nvCxnSpPr>
          <p:spPr bwMode="auto">
            <a:xfrm flipH="1">
              <a:off x="2580" y="1584"/>
              <a:ext cx="576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AutoShape 71"/>
            <p:cNvCxnSpPr>
              <a:cxnSpLocks noChangeShapeType="1"/>
              <a:stCxn id="93" idx="2"/>
              <a:endCxn id="95" idx="0"/>
            </p:cNvCxnSpPr>
            <p:nvPr/>
          </p:nvCxnSpPr>
          <p:spPr bwMode="auto">
            <a:xfrm>
              <a:off x="3156" y="1584"/>
              <a:ext cx="624" cy="3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AutoShape 72"/>
            <p:cNvCxnSpPr>
              <a:cxnSpLocks noChangeShapeType="1"/>
              <a:stCxn id="94" idx="2"/>
              <a:endCxn id="96" idx="0"/>
            </p:cNvCxnSpPr>
            <p:nvPr/>
          </p:nvCxnSpPr>
          <p:spPr bwMode="auto">
            <a:xfrm flipH="1">
              <a:off x="2196" y="2160"/>
              <a:ext cx="384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AutoShape 73"/>
            <p:cNvCxnSpPr>
              <a:cxnSpLocks noChangeShapeType="1"/>
              <a:stCxn id="94" idx="2"/>
            </p:cNvCxnSpPr>
            <p:nvPr/>
          </p:nvCxnSpPr>
          <p:spPr bwMode="auto">
            <a:xfrm>
              <a:off x="2580" y="2160"/>
              <a:ext cx="312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Text Box 74"/>
            <p:cNvSpPr txBox="1">
              <a:spLocks noChangeArrowheads="1"/>
            </p:cNvSpPr>
            <p:nvPr/>
          </p:nvSpPr>
          <p:spPr bwMode="auto">
            <a:xfrm>
              <a:off x="2652" y="1536"/>
              <a:ext cx="19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Y</a:t>
              </a:r>
            </a:p>
          </p:txBody>
        </p:sp>
        <p:sp>
          <p:nvSpPr>
            <p:cNvPr id="103" name="Text Box 75"/>
            <p:cNvSpPr txBox="1">
              <a:spLocks noChangeArrowheads="1"/>
            </p:cNvSpPr>
            <p:nvPr/>
          </p:nvSpPr>
          <p:spPr bwMode="auto">
            <a:xfrm>
              <a:off x="2172" y="2160"/>
              <a:ext cx="19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Y</a:t>
              </a:r>
            </a:p>
          </p:txBody>
        </p:sp>
        <p:sp>
          <p:nvSpPr>
            <p:cNvPr id="104" name="Text Box 76"/>
            <p:cNvSpPr txBox="1">
              <a:spLocks noChangeArrowheads="1"/>
            </p:cNvSpPr>
            <p:nvPr/>
          </p:nvSpPr>
          <p:spPr bwMode="auto">
            <a:xfrm>
              <a:off x="3564" y="1536"/>
              <a:ext cx="19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</a:t>
              </a:r>
            </a:p>
          </p:txBody>
        </p:sp>
        <p:sp>
          <p:nvSpPr>
            <p:cNvPr id="105" name="Text Box 77"/>
            <p:cNvSpPr txBox="1">
              <a:spLocks noChangeArrowheads="1"/>
            </p:cNvSpPr>
            <p:nvPr/>
          </p:nvSpPr>
          <p:spPr bwMode="auto">
            <a:xfrm>
              <a:off x="3996" y="2207"/>
              <a:ext cx="19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</a:t>
              </a:r>
            </a:p>
          </p:txBody>
        </p:sp>
        <p:sp>
          <p:nvSpPr>
            <p:cNvPr id="106" name="Text Box 78"/>
            <p:cNvSpPr txBox="1">
              <a:spLocks noChangeArrowheads="1"/>
            </p:cNvSpPr>
            <p:nvPr/>
          </p:nvSpPr>
          <p:spPr bwMode="auto">
            <a:xfrm>
              <a:off x="2795" y="2160"/>
              <a:ext cx="193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</a:t>
              </a:r>
            </a:p>
          </p:txBody>
        </p:sp>
        <p:sp>
          <p:nvSpPr>
            <p:cNvPr id="107" name="Text Box 79"/>
            <p:cNvSpPr txBox="1">
              <a:spLocks noChangeArrowheads="1"/>
            </p:cNvSpPr>
            <p:nvPr/>
          </p:nvSpPr>
          <p:spPr bwMode="auto">
            <a:xfrm>
              <a:off x="3036" y="2495"/>
              <a:ext cx="57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… …</a:t>
              </a:r>
            </a:p>
          </p:txBody>
        </p:sp>
        <p:cxnSp>
          <p:nvCxnSpPr>
            <p:cNvPr id="108" name="AutoShape 80"/>
            <p:cNvCxnSpPr>
              <a:cxnSpLocks noChangeShapeType="1"/>
              <a:stCxn id="95" idx="2"/>
              <a:endCxn id="97" idx="0"/>
            </p:cNvCxnSpPr>
            <p:nvPr/>
          </p:nvCxnSpPr>
          <p:spPr bwMode="auto">
            <a:xfrm>
              <a:off x="3780" y="2208"/>
              <a:ext cx="384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828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680" y="168255"/>
            <a:ext cx="2339102" cy="307777"/>
          </a:xfrm>
        </p:spPr>
        <p:txBody>
          <a:bodyPr/>
          <a:lstStyle/>
          <a:p>
            <a:r>
              <a:rPr lang="zh-CN" altLang="en-US" dirty="0" smtClean="0"/>
              <a:t>两种构建随机决策树的方式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6162"/>
            <a:ext cx="3970784" cy="15642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16016" y="689356"/>
            <a:ext cx="3970784" cy="1805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/>
              <a:buNone/>
              <a:defRPr lang="en-US" sz="2800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rgbClr val="4A5C6E"/>
                </a:solidFill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rgbClr val="4A5C6E"/>
                </a:solidFill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rgbClr val="4A5C6E"/>
                </a:solidFill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rgbClr val="4A5C6E"/>
                </a:solidFill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	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495206" y="1280240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72132" y="2494686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95338" y="2494686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cxnSp>
        <p:nvCxnSpPr>
          <p:cNvPr id="20" name="直接连接符 19"/>
          <p:cNvCxnSpPr>
            <a:stCxn id="12" idx="4"/>
            <a:endCxn id="13" idx="7"/>
          </p:cNvCxnSpPr>
          <p:nvPr/>
        </p:nvCxnSpPr>
        <p:spPr>
          <a:xfrm rot="5400000">
            <a:off x="6221005" y="1965925"/>
            <a:ext cx="599887" cy="6685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4"/>
            <a:endCxn id="14" idx="1"/>
          </p:cNvCxnSpPr>
          <p:nvPr/>
        </p:nvCxnSpPr>
        <p:spPr>
          <a:xfrm rot="16200000" flipH="1">
            <a:off x="6928050" y="1927396"/>
            <a:ext cx="599887" cy="745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5066446" y="3774950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138016" y="3780570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cxnSp>
        <p:nvCxnSpPr>
          <p:cNvPr id="29" name="直接连接符 28"/>
          <p:cNvCxnSpPr>
            <a:stCxn id="13" idx="4"/>
            <a:endCxn id="27" idx="7"/>
          </p:cNvCxnSpPr>
          <p:nvPr/>
        </p:nvCxnSpPr>
        <p:spPr>
          <a:xfrm rot="5400000">
            <a:off x="5473716" y="3421974"/>
            <a:ext cx="665705" cy="251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4"/>
            <a:endCxn id="28" idx="1"/>
          </p:cNvCxnSpPr>
          <p:nvPr/>
        </p:nvCxnSpPr>
        <p:spPr>
          <a:xfrm rot="16200000" flipH="1">
            <a:off x="5752133" y="3394685"/>
            <a:ext cx="671325" cy="311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7000892" y="3769331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072462" y="3774951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cxnSp>
        <p:nvCxnSpPr>
          <p:cNvPr id="35" name="直接连接符 34"/>
          <p:cNvCxnSpPr>
            <a:stCxn id="14" idx="4"/>
            <a:endCxn id="33" idx="7"/>
          </p:cNvCxnSpPr>
          <p:nvPr/>
        </p:nvCxnSpPr>
        <p:spPr>
          <a:xfrm rot="5400000">
            <a:off x="7405351" y="3424785"/>
            <a:ext cx="660086" cy="2398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4" idx="4"/>
            <a:endCxn id="34" idx="1"/>
          </p:cNvCxnSpPr>
          <p:nvPr/>
        </p:nvCxnSpPr>
        <p:spPr>
          <a:xfrm rot="16200000" flipH="1">
            <a:off x="7683768" y="3386256"/>
            <a:ext cx="665706" cy="322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1774678" y="1280240"/>
            <a:ext cx="720000" cy="72000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51604" y="2494686"/>
            <a:ext cx="720000" cy="72000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774810" y="2494686"/>
            <a:ext cx="720000" cy="72000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cxnSp>
        <p:nvCxnSpPr>
          <p:cNvPr id="42" name="直接连接符 41"/>
          <p:cNvCxnSpPr>
            <a:stCxn id="39" idx="4"/>
            <a:endCxn id="40" idx="7"/>
          </p:cNvCxnSpPr>
          <p:nvPr/>
        </p:nvCxnSpPr>
        <p:spPr>
          <a:xfrm rot="5400000">
            <a:off x="1500477" y="1965925"/>
            <a:ext cx="599887" cy="6685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9" idx="4"/>
            <a:endCxn id="41" idx="1"/>
          </p:cNvCxnSpPr>
          <p:nvPr/>
        </p:nvCxnSpPr>
        <p:spPr>
          <a:xfrm rot="16200000" flipH="1">
            <a:off x="2207522" y="1927396"/>
            <a:ext cx="599887" cy="745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2280364" y="3769331"/>
            <a:ext cx="720000" cy="72000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351934" y="3774951"/>
            <a:ext cx="720000" cy="72000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cxnSp>
        <p:nvCxnSpPr>
          <p:cNvPr id="50" name="直接连接符 49"/>
          <p:cNvCxnSpPr>
            <a:stCxn id="41" idx="4"/>
            <a:endCxn id="48" idx="7"/>
          </p:cNvCxnSpPr>
          <p:nvPr/>
        </p:nvCxnSpPr>
        <p:spPr>
          <a:xfrm rot="5400000">
            <a:off x="2684823" y="3424785"/>
            <a:ext cx="660086" cy="2398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1" idx="4"/>
            <a:endCxn id="49" idx="1"/>
          </p:cNvCxnSpPr>
          <p:nvPr/>
        </p:nvCxnSpPr>
        <p:spPr>
          <a:xfrm rot="16200000" flipH="1">
            <a:off x="2963240" y="3386256"/>
            <a:ext cx="665706" cy="322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6500826" y="1280240"/>
            <a:ext cx="720000" cy="72000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577752" y="2494686"/>
            <a:ext cx="720000" cy="72000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500958" y="2494686"/>
            <a:ext cx="720000" cy="72000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cxnSp>
        <p:nvCxnSpPr>
          <p:cNvPr id="55" name="直接连接符 54"/>
          <p:cNvCxnSpPr>
            <a:stCxn id="52" idx="4"/>
            <a:endCxn id="53" idx="7"/>
          </p:cNvCxnSpPr>
          <p:nvPr/>
        </p:nvCxnSpPr>
        <p:spPr>
          <a:xfrm rot="5400000">
            <a:off x="6226625" y="1965925"/>
            <a:ext cx="599887" cy="6685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2" idx="4"/>
            <a:endCxn id="54" idx="1"/>
          </p:cNvCxnSpPr>
          <p:nvPr/>
        </p:nvCxnSpPr>
        <p:spPr>
          <a:xfrm rot="16200000" flipH="1">
            <a:off x="6933670" y="1927396"/>
            <a:ext cx="599887" cy="745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5072066" y="3774950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6143636" y="3780570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cxnSp>
        <p:nvCxnSpPr>
          <p:cNvPr id="59" name="直接连接符 58"/>
          <p:cNvCxnSpPr>
            <a:stCxn id="53" idx="4"/>
            <a:endCxn id="57" idx="7"/>
          </p:cNvCxnSpPr>
          <p:nvPr/>
        </p:nvCxnSpPr>
        <p:spPr>
          <a:xfrm rot="5400000">
            <a:off x="5479336" y="3421974"/>
            <a:ext cx="665705" cy="251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3" idx="4"/>
            <a:endCxn id="58" idx="1"/>
          </p:cNvCxnSpPr>
          <p:nvPr/>
        </p:nvCxnSpPr>
        <p:spPr>
          <a:xfrm rot="16200000" flipH="1">
            <a:off x="5757753" y="3394685"/>
            <a:ext cx="671325" cy="311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7006512" y="3769331"/>
            <a:ext cx="720000" cy="72000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8078082" y="3774951"/>
            <a:ext cx="720000" cy="72000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cxnSp>
        <p:nvCxnSpPr>
          <p:cNvPr id="63" name="直接连接符 62"/>
          <p:cNvCxnSpPr>
            <a:stCxn id="54" idx="4"/>
            <a:endCxn id="61" idx="7"/>
          </p:cNvCxnSpPr>
          <p:nvPr/>
        </p:nvCxnSpPr>
        <p:spPr>
          <a:xfrm rot="5400000">
            <a:off x="7410971" y="3424785"/>
            <a:ext cx="660086" cy="2398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4"/>
            <a:endCxn id="62" idx="1"/>
          </p:cNvCxnSpPr>
          <p:nvPr/>
        </p:nvCxnSpPr>
        <p:spPr>
          <a:xfrm rot="16200000" flipH="1">
            <a:off x="7689388" y="3386256"/>
            <a:ext cx="665706" cy="322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5720" y="4857760"/>
            <a:ext cx="4000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优点：随时剪枝</a:t>
            </a:r>
            <a:endParaRPr lang="en-US" altLang="zh-CN" sz="2000" dirty="0" smtClean="0">
              <a:solidFill>
                <a:srgbClr val="164389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endParaRPr lang="en-US" altLang="zh-CN" sz="2000" dirty="0">
              <a:solidFill>
                <a:srgbClr val="164389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2000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缺点：需要迭代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43438" y="4873291"/>
            <a:ext cx="4214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优点：不需要迭代</a:t>
            </a:r>
            <a:endParaRPr lang="en-US" altLang="zh-CN" sz="2000" dirty="0" smtClean="0">
              <a:solidFill>
                <a:srgbClr val="164389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endParaRPr lang="en-US" altLang="zh-CN" sz="2000" dirty="0" smtClean="0">
              <a:solidFill>
                <a:srgbClr val="164389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2000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缺点：空树占用内存很大，限制了树的深度</a:t>
            </a:r>
          </a:p>
        </p:txBody>
      </p:sp>
    </p:spTree>
    <p:extLst>
      <p:ext uri="{BB962C8B-B14F-4D97-AF65-F5344CB8AC3E}">
        <p14:creationId xmlns:p14="http://schemas.microsoft.com/office/powerpoint/2010/main" val="98549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7" grpId="0" animBg="1"/>
      <p:bldP spid="27" grpId="1" animBg="1"/>
      <p:bldP spid="28" grpId="0" animBg="1"/>
      <p:bldP spid="28" grpId="1" animBg="1"/>
      <p:bldP spid="33" grpId="0" animBg="1"/>
      <p:bldP spid="33" grpId="1" animBg="1"/>
      <p:bldP spid="34" grpId="0" animBg="1"/>
      <p:bldP spid="34" grpId="1" animBg="1"/>
      <p:bldP spid="39" grpId="0" animBg="1"/>
      <p:bldP spid="40" grpId="0" animBg="1"/>
      <p:bldP spid="41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7" grpId="0" animBg="1"/>
      <p:bldP spid="57" grpId="1" animBg="1"/>
      <p:bldP spid="58" grpId="0" animBg="1"/>
      <p:bldP spid="58" grpId="1" animBg="1"/>
      <p:bldP spid="61" grpId="0" animBg="1"/>
      <p:bldP spid="62" grpId="0" animBg="1"/>
      <p:bldP spid="65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143" y="168255"/>
            <a:ext cx="2698176" cy="307777"/>
          </a:xfrm>
        </p:spPr>
        <p:txBody>
          <a:bodyPr/>
          <a:lstStyle/>
          <a:p>
            <a:r>
              <a:rPr lang="zh-CN" altLang="en-US" dirty="0" smtClean="0"/>
              <a:t>与决策树和随机决策森林的区别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77636"/>
              </p:ext>
            </p:extLst>
          </p:nvPr>
        </p:nvGraphicFramePr>
        <p:xfrm>
          <a:off x="683568" y="764704"/>
          <a:ext cx="7560840" cy="524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420802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决策树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随机决策森林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随机决策树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0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融合算法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0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随机程度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无随机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部分随机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完全随机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0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建树过程是否使用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label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信息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使用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使用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不使用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0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算法复杂度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0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计算复杂度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1. 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与训练样本数量线性相关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2. 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与所有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feature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的可取值数量平方相关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-342900" algn="l" defTabSz="457200" rtl="0" eaLnBrk="1" latinLnBrk="0" hangingPunct="1">
                        <a:buAutoNum type="arabicPeriod"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与训练样本数量线性相关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-342900" algn="l" defTabSz="457200" rtl="0" eaLnBrk="1" latinLnBrk="0" hangingPunct="1">
                        <a:buAutoNum type="arabicPeriod"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feature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子空间里的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feature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可取值数量平方相关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-342900" algn="l" defTabSz="457200" rtl="0" eaLnBrk="1" latinLnBrk="0" hangingPunct="1">
                        <a:buAutoNum type="arabicPeriod"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与树的数量线性相关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与训练样本数量线性相关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2. 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与树的数量线性相关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0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是否需要迭代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需要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需要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依赖于采用哪种实现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9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1968166" cy="307777"/>
          </a:xfrm>
        </p:spPr>
        <p:txBody>
          <a:bodyPr/>
          <a:lstStyle/>
          <a:p>
            <a:r>
              <a:rPr lang="zh-CN" altLang="en-US" dirty="0" smtClean="0"/>
              <a:t>为什么</a:t>
            </a:r>
            <a:r>
              <a:rPr lang="en-US" altLang="zh-CN" dirty="0" smtClean="0"/>
              <a:t>RDT</a:t>
            </a:r>
            <a:r>
              <a:rPr lang="zh-CN" altLang="en-US" dirty="0" smtClean="0"/>
              <a:t>有学习能力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07534"/>
            <a:ext cx="8352928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dirty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直观</a:t>
            </a:r>
            <a:r>
              <a:rPr lang="zh-CN" altLang="en-US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解释</a:t>
            </a:r>
            <a:endParaRPr lang="en-US" altLang="zh-CN" dirty="0" smtClean="0">
              <a:solidFill>
                <a:srgbClr val="164389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1" indent="0">
              <a:buNone/>
            </a:pPr>
            <a:r>
              <a:rPr lang="en-US" altLang="zh-CN" dirty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dirty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[Fan et al., 2003]</a:t>
            </a:r>
          </a:p>
          <a:p>
            <a:endParaRPr lang="en-US" altLang="zh-CN" dirty="0"/>
          </a:p>
          <a:p>
            <a:pPr marL="0" lvl="1" indent="0">
              <a:buNone/>
            </a:pPr>
            <a:r>
              <a:rPr lang="zh-CN" altLang="en-US" dirty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贝叶斯最优分类器解释  </a:t>
            </a:r>
            <a:endParaRPr lang="en-US" altLang="zh-CN" dirty="0" smtClean="0">
              <a:solidFill>
                <a:srgbClr val="164389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1" indent="0">
              <a:buNone/>
            </a:pPr>
            <a:r>
              <a:rPr lang="en-US" altLang="zh-CN" dirty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en-US" altLang="zh-CN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dirty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Fan et al., 2005;Davidson and Fan, 2006]</a:t>
            </a:r>
          </a:p>
          <a:p>
            <a:endParaRPr lang="en-US" altLang="zh-CN" dirty="0"/>
          </a:p>
          <a:p>
            <a:r>
              <a:rPr lang="zh-CN" altLang="en-US" dirty="0" smtClean="0"/>
              <a:t>矩解释（高阶统计）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	[</a:t>
            </a:r>
            <a:r>
              <a:rPr lang="en-US" altLang="zh-CN" dirty="0" err="1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Dhurandhar</a:t>
            </a:r>
            <a:r>
              <a:rPr lang="en-US" altLang="zh-CN" dirty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 2010]</a:t>
            </a:r>
            <a:endParaRPr lang="zh-CN" altLang="en-US" dirty="0">
              <a:solidFill>
                <a:srgbClr val="164389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6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680" y="188640"/>
            <a:ext cx="3596818" cy="307777"/>
          </a:xfrm>
        </p:spPr>
        <p:txBody>
          <a:bodyPr/>
          <a:lstStyle/>
          <a:p>
            <a:r>
              <a:rPr lang="en-US" altLang="zh-CN" dirty="0" smtClean="0"/>
              <a:t>Multi-label RDT</a:t>
            </a:r>
            <a:r>
              <a:rPr lang="zh-CN" altLang="en-US" dirty="0" smtClean="0"/>
              <a:t>算法 </a:t>
            </a:r>
            <a:r>
              <a:rPr lang="en-US" altLang="zh-CN" dirty="0"/>
              <a:t> </a:t>
            </a:r>
            <a:r>
              <a:rPr lang="en-US" altLang="zh-CN" dirty="0" smtClean="0"/>
              <a:t>[Zhang et al, 2010]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642918"/>
            <a:ext cx="3995521" cy="807478"/>
          </a:xfrm>
        </p:spPr>
        <p:txBody>
          <a:bodyPr/>
          <a:lstStyle/>
          <a:p>
            <a:r>
              <a:rPr lang="en-US" altLang="zh-CN" dirty="0" smtClean="0"/>
              <a:t>Multi-label </a:t>
            </a:r>
            <a:r>
              <a:rPr lang="zh-CN" altLang="en-US" dirty="0" smtClean="0"/>
              <a:t>学习问题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285720" y="1428736"/>
            <a:ext cx="4191000" cy="4419600"/>
            <a:chOff x="4800600" y="1295400"/>
            <a:chExt cx="4191000" cy="4419600"/>
          </a:xfrm>
        </p:grpSpPr>
        <p:pic>
          <p:nvPicPr>
            <p:cNvPr id="6" name="Picture 4" descr="DSCF480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1981200"/>
              <a:ext cx="4191000" cy="314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5943600" y="1295400"/>
              <a:ext cx="990600" cy="381000"/>
            </a:xfrm>
            <a:prstGeom prst="wedgeRoundRectCallout">
              <a:avLst>
                <a:gd name="adj1" fmla="val -22597"/>
                <a:gd name="adj2" fmla="val 315833"/>
                <a:gd name="adj3" fmla="val 16667"/>
              </a:avLst>
            </a:prstGeom>
            <a:solidFill>
              <a:srgbClr val="00B05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Tree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7391400" y="5334000"/>
              <a:ext cx="1143000" cy="381000"/>
            </a:xfrm>
            <a:prstGeom prst="wedgeRoundRectCallout">
              <a:avLst>
                <a:gd name="adj1" fmla="val 60417"/>
                <a:gd name="adj2" fmla="val -294167"/>
                <a:gd name="adj3" fmla="val 16667"/>
              </a:avLst>
            </a:prstGeom>
            <a:solidFill>
              <a:srgbClr val="00B05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Lake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6096000" y="5334000"/>
              <a:ext cx="1143000" cy="381000"/>
            </a:xfrm>
            <a:prstGeom prst="wedgeRoundRectCallout">
              <a:avLst>
                <a:gd name="adj1" fmla="val 60417"/>
                <a:gd name="adj2" fmla="val -294167"/>
                <a:gd name="adj3" fmla="val 16667"/>
              </a:avLst>
            </a:prstGeom>
            <a:solidFill>
              <a:srgbClr val="00B05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Ice</a:t>
              </a: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7543800" y="1295400"/>
              <a:ext cx="990600" cy="381000"/>
            </a:xfrm>
            <a:prstGeom prst="wedgeRoundRectCallout">
              <a:avLst>
                <a:gd name="adj1" fmla="val 26444"/>
                <a:gd name="adj2" fmla="val 403333"/>
                <a:gd name="adj3" fmla="val 16667"/>
              </a:avLst>
            </a:prstGeom>
            <a:solidFill>
              <a:srgbClr val="00B05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Winter</a:t>
              </a: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4800600" y="5334000"/>
              <a:ext cx="990600" cy="381000"/>
            </a:xfrm>
            <a:prstGeom prst="wedgeRoundRectCallout">
              <a:avLst>
                <a:gd name="adj1" fmla="val 61056"/>
                <a:gd name="adj2" fmla="val -336667"/>
                <a:gd name="adj3" fmla="val 16667"/>
              </a:avLst>
            </a:prstGeom>
            <a:solidFill>
              <a:srgbClr val="00B05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Park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643438" y="852506"/>
            <a:ext cx="4419600" cy="5219700"/>
            <a:chOff x="4676973" y="1179256"/>
            <a:chExt cx="4419600" cy="5219700"/>
          </a:xfrm>
        </p:grpSpPr>
        <p:grpSp>
          <p:nvGrpSpPr>
            <p:cNvPr id="45" name="组合 44"/>
            <p:cNvGrpSpPr/>
            <p:nvPr/>
          </p:nvGrpSpPr>
          <p:grpSpPr>
            <a:xfrm>
              <a:off x="4676973" y="1179256"/>
              <a:ext cx="4419600" cy="5219700"/>
              <a:chOff x="4343400" y="1181100"/>
              <a:chExt cx="4419600" cy="5219700"/>
            </a:xfrm>
          </p:grpSpPr>
          <p:grpSp>
            <p:nvGrpSpPr>
              <p:cNvPr id="13" name="Group 50"/>
              <p:cNvGrpSpPr>
                <a:grpSpLocks/>
              </p:cNvGrpSpPr>
              <p:nvPr/>
            </p:nvGrpSpPr>
            <p:grpSpPr bwMode="auto">
              <a:xfrm>
                <a:off x="4648200" y="2038350"/>
                <a:ext cx="1905000" cy="1447800"/>
                <a:chOff x="2928" y="1284"/>
                <a:chExt cx="1200" cy="912"/>
              </a:xfrm>
            </p:grpSpPr>
            <p:sp>
              <p:nvSpPr>
                <p:cNvPr id="14" name="AutoShape 4"/>
                <p:cNvSpPr>
                  <a:spLocks noChangeArrowheads="1"/>
                </p:cNvSpPr>
                <p:nvPr/>
              </p:nvSpPr>
              <p:spPr bwMode="auto">
                <a:xfrm>
                  <a:off x="2928" y="1284"/>
                  <a:ext cx="336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L1</a:t>
                  </a:r>
                </a:p>
              </p:txBody>
            </p:sp>
            <p:sp>
              <p:nvSpPr>
                <p:cNvPr id="15" name="AutoShape 5"/>
                <p:cNvSpPr>
                  <a:spLocks noChangeArrowheads="1"/>
                </p:cNvSpPr>
                <p:nvPr/>
              </p:nvSpPr>
              <p:spPr bwMode="auto">
                <a:xfrm>
                  <a:off x="3360" y="1284"/>
                  <a:ext cx="336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L2</a:t>
                  </a:r>
                </a:p>
              </p:txBody>
            </p:sp>
            <p:sp>
              <p:nvSpPr>
                <p:cNvPr id="16" name="AutoShape 7"/>
                <p:cNvSpPr>
                  <a:spLocks noChangeArrowheads="1"/>
                </p:cNvSpPr>
                <p:nvPr/>
              </p:nvSpPr>
              <p:spPr bwMode="auto">
                <a:xfrm>
                  <a:off x="3792" y="1284"/>
                  <a:ext cx="336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L3</a:t>
                  </a:r>
                </a:p>
              </p:txBody>
            </p:sp>
            <p:sp>
              <p:nvSpPr>
                <p:cNvPr id="17" name="AutoShape 8"/>
                <p:cNvSpPr>
                  <a:spLocks noChangeArrowheads="1"/>
                </p:cNvSpPr>
                <p:nvPr/>
              </p:nvSpPr>
              <p:spPr bwMode="auto">
                <a:xfrm>
                  <a:off x="2928" y="1524"/>
                  <a:ext cx="336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L1</a:t>
                  </a:r>
                </a:p>
              </p:txBody>
            </p:sp>
            <p:sp>
              <p:nvSpPr>
                <p:cNvPr id="18" name="AutoShape 9"/>
                <p:cNvSpPr>
                  <a:spLocks noChangeArrowheads="1"/>
                </p:cNvSpPr>
                <p:nvPr/>
              </p:nvSpPr>
              <p:spPr bwMode="auto">
                <a:xfrm>
                  <a:off x="2928" y="1764"/>
                  <a:ext cx="336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L1</a:t>
                  </a:r>
                </a:p>
              </p:txBody>
            </p:sp>
            <p:sp>
              <p:nvSpPr>
                <p:cNvPr id="19" name="AutoShape 10"/>
                <p:cNvSpPr>
                  <a:spLocks noChangeArrowheads="1"/>
                </p:cNvSpPr>
                <p:nvPr/>
              </p:nvSpPr>
              <p:spPr bwMode="auto">
                <a:xfrm>
                  <a:off x="3360" y="1524"/>
                  <a:ext cx="336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L2</a:t>
                  </a:r>
                </a:p>
              </p:txBody>
            </p:sp>
            <p:sp>
              <p:nvSpPr>
                <p:cNvPr id="20" name="AutoShape 12"/>
                <p:cNvSpPr>
                  <a:spLocks noChangeArrowheads="1"/>
                </p:cNvSpPr>
                <p:nvPr/>
              </p:nvSpPr>
              <p:spPr bwMode="auto">
                <a:xfrm>
                  <a:off x="3792" y="1764"/>
                  <a:ext cx="336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L3</a:t>
                  </a:r>
                </a:p>
              </p:txBody>
            </p:sp>
            <p:sp>
              <p:nvSpPr>
                <p:cNvPr id="21" name="AutoShape 13"/>
                <p:cNvSpPr>
                  <a:spLocks noChangeArrowheads="1"/>
                </p:cNvSpPr>
                <p:nvPr/>
              </p:nvSpPr>
              <p:spPr bwMode="auto">
                <a:xfrm>
                  <a:off x="3792" y="2004"/>
                  <a:ext cx="336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L3</a:t>
                  </a:r>
                </a:p>
              </p:txBody>
            </p:sp>
          </p:grpSp>
          <p:grpSp>
            <p:nvGrpSpPr>
              <p:cNvPr id="23" name="Group 51"/>
              <p:cNvGrpSpPr>
                <a:grpSpLocks/>
              </p:cNvGrpSpPr>
              <p:nvPr/>
            </p:nvGrpSpPr>
            <p:grpSpPr bwMode="auto">
              <a:xfrm>
                <a:off x="6934200" y="1181100"/>
                <a:ext cx="1828800" cy="2324100"/>
                <a:chOff x="4368" y="744"/>
                <a:chExt cx="1152" cy="1464"/>
              </a:xfrm>
            </p:grpSpPr>
            <p:sp>
              <p:nvSpPr>
                <p:cNvPr id="24" name="AutoShape 14"/>
                <p:cNvSpPr>
                  <a:spLocks noChangeArrowheads="1"/>
                </p:cNvSpPr>
                <p:nvPr/>
              </p:nvSpPr>
              <p:spPr bwMode="auto">
                <a:xfrm>
                  <a:off x="4368" y="1632"/>
                  <a:ext cx="432" cy="288"/>
                </a:xfrm>
                <a:prstGeom prst="rightArrow">
                  <a:avLst>
                    <a:gd name="adj1" fmla="val 50000"/>
                    <a:gd name="adj2" fmla="val 37500"/>
                  </a:avLst>
                </a:prstGeom>
                <a:solidFill>
                  <a:srgbClr val="008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5" name="AutoShape 15"/>
                <p:cNvSpPr>
                  <a:spLocks noChangeArrowheads="1"/>
                </p:cNvSpPr>
                <p:nvPr/>
              </p:nvSpPr>
              <p:spPr bwMode="auto">
                <a:xfrm>
                  <a:off x="4992" y="1284"/>
                  <a:ext cx="336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L1</a:t>
                  </a:r>
                </a:p>
              </p:txBody>
            </p:sp>
            <p:sp>
              <p:nvSpPr>
                <p:cNvPr id="26" name="AutoShape 16"/>
                <p:cNvSpPr>
                  <a:spLocks noChangeArrowheads="1"/>
                </p:cNvSpPr>
                <p:nvPr/>
              </p:nvSpPr>
              <p:spPr bwMode="auto">
                <a:xfrm>
                  <a:off x="4992" y="1530"/>
                  <a:ext cx="336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L2</a:t>
                  </a:r>
                </a:p>
              </p:txBody>
            </p:sp>
            <p:sp>
              <p:nvSpPr>
                <p:cNvPr id="27" name="AutoShape 17"/>
                <p:cNvSpPr>
                  <a:spLocks noChangeArrowheads="1"/>
                </p:cNvSpPr>
                <p:nvPr/>
              </p:nvSpPr>
              <p:spPr bwMode="auto">
                <a:xfrm>
                  <a:off x="4992" y="1776"/>
                  <a:ext cx="336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L3</a:t>
                  </a:r>
                </a:p>
              </p:txBody>
            </p:sp>
            <p:sp>
              <p:nvSpPr>
                <p:cNvPr id="28" name="AutoShape 18"/>
                <p:cNvSpPr>
                  <a:spLocks noChangeArrowheads="1"/>
                </p:cNvSpPr>
                <p:nvPr/>
              </p:nvSpPr>
              <p:spPr bwMode="auto">
                <a:xfrm>
                  <a:off x="4992" y="2016"/>
                  <a:ext cx="336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L4</a:t>
                  </a:r>
                </a:p>
              </p:txBody>
            </p:sp>
            <p:sp>
              <p:nvSpPr>
                <p:cNvPr id="29" name="AutoShape 23"/>
                <p:cNvSpPr>
                  <a:spLocks noChangeArrowheads="1"/>
                </p:cNvSpPr>
                <p:nvPr/>
              </p:nvSpPr>
              <p:spPr bwMode="auto">
                <a:xfrm>
                  <a:off x="4800" y="744"/>
                  <a:ext cx="720" cy="288"/>
                </a:xfrm>
                <a:prstGeom prst="plaque">
                  <a:avLst>
                    <a:gd name="adj" fmla="val 16667"/>
                  </a:avLst>
                </a:prstGeom>
                <a:solidFill>
                  <a:srgbClr val="00CC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Classifier</a:t>
                  </a:r>
                </a:p>
              </p:txBody>
            </p:sp>
            <p:sp>
              <p:nvSpPr>
                <p:cNvPr id="30" name="AutoShape 24"/>
                <p:cNvSpPr>
                  <a:spLocks noChangeArrowheads="1"/>
                </p:cNvSpPr>
                <p:nvPr/>
              </p:nvSpPr>
              <p:spPr bwMode="auto">
                <a:xfrm rot="5400000">
                  <a:off x="5040" y="1044"/>
                  <a:ext cx="240" cy="240"/>
                </a:xfrm>
                <a:custGeom>
                  <a:avLst/>
                  <a:gdLst>
                    <a:gd name="T0" fmla="*/ 180 w 21600"/>
                    <a:gd name="T1" fmla="*/ 0 h 21600"/>
                    <a:gd name="T2" fmla="*/ 0 w 21600"/>
                    <a:gd name="T3" fmla="*/ 120 h 21600"/>
                    <a:gd name="T4" fmla="*/ 180 w 21600"/>
                    <a:gd name="T5" fmla="*/ 240 h 21600"/>
                    <a:gd name="T6" fmla="*/ 240 w 21600"/>
                    <a:gd name="T7" fmla="*/ 12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42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31" name="Group 52"/>
              <p:cNvGrpSpPr>
                <a:grpSpLocks/>
              </p:cNvGrpSpPr>
              <p:nvPr/>
            </p:nvGrpSpPr>
            <p:grpSpPr bwMode="auto">
              <a:xfrm>
                <a:off x="4343400" y="3733800"/>
                <a:ext cx="3886200" cy="2667000"/>
                <a:chOff x="2736" y="2352"/>
                <a:chExt cx="2448" cy="1680"/>
              </a:xfrm>
            </p:grpSpPr>
            <p:sp>
              <p:nvSpPr>
                <p:cNvPr id="32" name="AutoShape 33"/>
                <p:cNvSpPr>
                  <a:spLocks noChangeArrowheads="1"/>
                </p:cNvSpPr>
                <p:nvPr/>
              </p:nvSpPr>
              <p:spPr bwMode="auto">
                <a:xfrm>
                  <a:off x="2928" y="2928"/>
                  <a:ext cx="336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L1+</a:t>
                  </a:r>
                </a:p>
              </p:txBody>
            </p:sp>
            <p:sp>
              <p:nvSpPr>
                <p:cNvPr id="33" name="AutoShape 34"/>
                <p:cNvSpPr>
                  <a:spLocks noChangeArrowheads="1"/>
                </p:cNvSpPr>
                <p:nvPr/>
              </p:nvSpPr>
              <p:spPr bwMode="auto">
                <a:xfrm>
                  <a:off x="3792" y="2928"/>
                  <a:ext cx="336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L2+</a:t>
                  </a:r>
                </a:p>
              </p:txBody>
            </p:sp>
            <p:sp>
              <p:nvSpPr>
                <p:cNvPr id="34" name="AutoShape 35"/>
                <p:cNvSpPr>
                  <a:spLocks noChangeArrowheads="1"/>
                </p:cNvSpPr>
                <p:nvPr/>
              </p:nvSpPr>
              <p:spPr bwMode="auto">
                <a:xfrm>
                  <a:off x="4656" y="2928"/>
                  <a:ext cx="336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L3+</a:t>
                  </a:r>
                </a:p>
              </p:txBody>
            </p:sp>
            <p:sp>
              <p:nvSpPr>
                <p:cNvPr id="35" name="AutoShape 39"/>
                <p:cNvSpPr>
                  <a:spLocks noChangeArrowheads="1"/>
                </p:cNvSpPr>
                <p:nvPr/>
              </p:nvSpPr>
              <p:spPr bwMode="auto">
                <a:xfrm>
                  <a:off x="2928" y="3216"/>
                  <a:ext cx="336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L1-</a:t>
                  </a:r>
                </a:p>
              </p:txBody>
            </p:sp>
            <p:sp>
              <p:nvSpPr>
                <p:cNvPr id="36" name="AutoShape 41"/>
                <p:cNvSpPr>
                  <a:spLocks noChangeArrowheads="1"/>
                </p:cNvSpPr>
                <p:nvPr/>
              </p:nvSpPr>
              <p:spPr bwMode="auto">
                <a:xfrm>
                  <a:off x="3792" y="3216"/>
                  <a:ext cx="336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L2-</a:t>
                  </a:r>
                </a:p>
              </p:txBody>
            </p:sp>
            <p:sp>
              <p:nvSpPr>
                <p:cNvPr id="37" name="AutoShape 42"/>
                <p:cNvSpPr>
                  <a:spLocks noChangeArrowheads="1"/>
                </p:cNvSpPr>
                <p:nvPr/>
              </p:nvSpPr>
              <p:spPr bwMode="auto">
                <a:xfrm>
                  <a:off x="4656" y="3216"/>
                  <a:ext cx="336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L3-</a:t>
                  </a:r>
                </a:p>
              </p:txBody>
            </p:sp>
            <p:sp>
              <p:nvSpPr>
                <p:cNvPr id="38" name="AutoShape 43"/>
                <p:cNvSpPr>
                  <a:spLocks noChangeArrowheads="1"/>
                </p:cNvSpPr>
                <p:nvPr/>
              </p:nvSpPr>
              <p:spPr bwMode="auto">
                <a:xfrm rot="5400000">
                  <a:off x="3360" y="2400"/>
                  <a:ext cx="384" cy="288"/>
                </a:xfrm>
                <a:prstGeom prst="rightArrow">
                  <a:avLst>
                    <a:gd name="adj1" fmla="val 50000"/>
                    <a:gd name="adj2" fmla="val 33333"/>
                  </a:avLst>
                </a:prstGeom>
                <a:solidFill>
                  <a:srgbClr val="008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9" name="AutoShape 44"/>
                <p:cNvSpPr>
                  <a:spLocks noChangeArrowheads="1"/>
                </p:cNvSpPr>
                <p:nvPr/>
              </p:nvSpPr>
              <p:spPr bwMode="auto">
                <a:xfrm>
                  <a:off x="2736" y="3744"/>
                  <a:ext cx="720" cy="288"/>
                </a:xfrm>
                <a:prstGeom prst="plaque">
                  <a:avLst>
                    <a:gd name="adj" fmla="val 16667"/>
                  </a:avLst>
                </a:prstGeom>
                <a:solidFill>
                  <a:srgbClr val="00CC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Classifier1</a:t>
                  </a:r>
                </a:p>
              </p:txBody>
            </p:sp>
            <p:sp>
              <p:nvSpPr>
                <p:cNvPr id="40" name="AutoShape 45"/>
                <p:cNvSpPr>
                  <a:spLocks noChangeArrowheads="1"/>
                </p:cNvSpPr>
                <p:nvPr/>
              </p:nvSpPr>
              <p:spPr bwMode="auto">
                <a:xfrm>
                  <a:off x="3600" y="3744"/>
                  <a:ext cx="720" cy="288"/>
                </a:xfrm>
                <a:prstGeom prst="plaque">
                  <a:avLst>
                    <a:gd name="adj" fmla="val 16667"/>
                  </a:avLst>
                </a:prstGeom>
                <a:solidFill>
                  <a:srgbClr val="00CC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Classifier2</a:t>
                  </a:r>
                </a:p>
              </p:txBody>
            </p:sp>
            <p:sp>
              <p:nvSpPr>
                <p:cNvPr id="41" name="AutoShape 46"/>
                <p:cNvSpPr>
                  <a:spLocks noChangeArrowheads="1"/>
                </p:cNvSpPr>
                <p:nvPr/>
              </p:nvSpPr>
              <p:spPr bwMode="auto">
                <a:xfrm>
                  <a:off x="4464" y="3744"/>
                  <a:ext cx="720" cy="288"/>
                </a:xfrm>
                <a:prstGeom prst="plaque">
                  <a:avLst>
                    <a:gd name="adj" fmla="val 16667"/>
                  </a:avLst>
                </a:prstGeom>
                <a:solidFill>
                  <a:srgbClr val="00CC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rPr>
                    <a:t>Classifier3</a:t>
                  </a:r>
                </a:p>
              </p:txBody>
            </p:sp>
            <p:sp>
              <p:nvSpPr>
                <p:cNvPr id="42" name="AutoShape 47"/>
                <p:cNvSpPr>
                  <a:spLocks noChangeArrowheads="1"/>
                </p:cNvSpPr>
                <p:nvPr/>
              </p:nvSpPr>
              <p:spPr bwMode="auto">
                <a:xfrm rot="-5400000">
                  <a:off x="2976" y="3456"/>
                  <a:ext cx="240" cy="240"/>
                </a:xfrm>
                <a:custGeom>
                  <a:avLst/>
                  <a:gdLst>
                    <a:gd name="T0" fmla="*/ 180 w 21600"/>
                    <a:gd name="T1" fmla="*/ 0 h 21600"/>
                    <a:gd name="T2" fmla="*/ 0 w 21600"/>
                    <a:gd name="T3" fmla="*/ 120 h 21600"/>
                    <a:gd name="T4" fmla="*/ 180 w 21600"/>
                    <a:gd name="T5" fmla="*/ 240 h 21600"/>
                    <a:gd name="T6" fmla="*/ 240 w 21600"/>
                    <a:gd name="T7" fmla="*/ 12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42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3" name="AutoShape 48"/>
                <p:cNvSpPr>
                  <a:spLocks noChangeArrowheads="1"/>
                </p:cNvSpPr>
                <p:nvPr/>
              </p:nvSpPr>
              <p:spPr bwMode="auto">
                <a:xfrm rot="-5400000">
                  <a:off x="3840" y="3456"/>
                  <a:ext cx="240" cy="240"/>
                </a:xfrm>
                <a:custGeom>
                  <a:avLst/>
                  <a:gdLst>
                    <a:gd name="T0" fmla="*/ 180 w 21600"/>
                    <a:gd name="T1" fmla="*/ 0 h 21600"/>
                    <a:gd name="T2" fmla="*/ 0 w 21600"/>
                    <a:gd name="T3" fmla="*/ 120 h 21600"/>
                    <a:gd name="T4" fmla="*/ 180 w 21600"/>
                    <a:gd name="T5" fmla="*/ 240 h 21600"/>
                    <a:gd name="T6" fmla="*/ 240 w 21600"/>
                    <a:gd name="T7" fmla="*/ 12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42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4" name="AutoShape 49"/>
                <p:cNvSpPr>
                  <a:spLocks noChangeArrowheads="1"/>
                </p:cNvSpPr>
                <p:nvPr/>
              </p:nvSpPr>
              <p:spPr bwMode="auto">
                <a:xfrm rot="-5400000">
                  <a:off x="4704" y="3456"/>
                  <a:ext cx="240" cy="240"/>
                </a:xfrm>
                <a:custGeom>
                  <a:avLst/>
                  <a:gdLst>
                    <a:gd name="T0" fmla="*/ 180 w 21600"/>
                    <a:gd name="T1" fmla="*/ 0 h 21600"/>
                    <a:gd name="T2" fmla="*/ 0 w 21600"/>
                    <a:gd name="T3" fmla="*/ 120 h 21600"/>
                    <a:gd name="T4" fmla="*/ 180 w 21600"/>
                    <a:gd name="T5" fmla="*/ 240 h 21600"/>
                    <a:gd name="T6" fmla="*/ 240 w 21600"/>
                    <a:gd name="T7" fmla="*/ 12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42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</p:grpSp>
        </p:grpSp>
        <p:sp>
          <p:nvSpPr>
            <p:cNvPr id="46" name="TextBox 45"/>
            <p:cNvSpPr txBox="1"/>
            <p:nvPr/>
          </p:nvSpPr>
          <p:spPr>
            <a:xfrm>
              <a:off x="6407869" y="4036756"/>
              <a:ext cx="2117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Binary Relevance</a:t>
              </a:r>
              <a:endParaRPr lang="zh-CN" altLang="en-US" sz="2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83969" y="1372212"/>
              <a:ext cx="2117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Label </a:t>
              </a:r>
              <a:r>
                <a:rPr lang="en-US" altLang="zh-CN" sz="2000" dirty="0" err="1" smtClean="0"/>
                <a:t>Powerset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935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630" y="168255"/>
            <a:ext cx="1883209" cy="307777"/>
          </a:xfrm>
        </p:spPr>
        <p:txBody>
          <a:bodyPr/>
          <a:lstStyle/>
          <a:p>
            <a:r>
              <a:rPr lang="en-US" altLang="zh-CN" dirty="0" smtClean="0"/>
              <a:t>Multi-label RDT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28575" y="1124744"/>
            <a:ext cx="4419600" cy="2844800"/>
            <a:chOff x="192" y="960"/>
            <a:chExt cx="2784" cy="1792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1344" y="960"/>
              <a:ext cx="528" cy="288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F1&lt;0.5</a:t>
              </a:r>
            </a:p>
          </p:txBody>
        </p: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768" y="1536"/>
              <a:ext cx="528" cy="288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F2&gt;0.7</a:t>
              </a:r>
            </a:p>
          </p:txBody>
        </p:sp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>
              <a:off x="1968" y="1584"/>
              <a:ext cx="528" cy="288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F3&gt;0.3</a:t>
              </a:r>
            </a:p>
          </p:txBody>
        </p:sp>
        <p:cxnSp>
          <p:nvCxnSpPr>
            <p:cNvPr id="8" name="AutoShape 13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flipH="1">
              <a:off x="1032" y="1248"/>
              <a:ext cx="576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14"/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1608" y="1248"/>
              <a:ext cx="624" cy="3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15"/>
            <p:cNvCxnSpPr>
              <a:cxnSpLocks noChangeShapeType="1"/>
              <a:stCxn id="6" idx="2"/>
              <a:endCxn id="21" idx="0"/>
            </p:cNvCxnSpPr>
            <p:nvPr/>
          </p:nvCxnSpPr>
          <p:spPr bwMode="auto">
            <a:xfrm flipH="1">
              <a:off x="768" y="1824"/>
              <a:ext cx="264" cy="3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6"/>
            <p:cNvCxnSpPr>
              <a:cxnSpLocks noChangeShapeType="1"/>
              <a:stCxn id="6" idx="2"/>
            </p:cNvCxnSpPr>
            <p:nvPr/>
          </p:nvCxnSpPr>
          <p:spPr bwMode="auto">
            <a:xfrm>
              <a:off x="1032" y="1824"/>
              <a:ext cx="360" cy="3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1104" y="120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Y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76" y="187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Y</a:t>
              </a: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016" y="120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2352" y="192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1248" y="182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1344" y="2304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… …</a:t>
              </a:r>
            </a:p>
          </p:txBody>
        </p:sp>
        <p:cxnSp>
          <p:nvCxnSpPr>
            <p:cNvPr id="18" name="AutoShape 25"/>
            <p:cNvCxnSpPr>
              <a:cxnSpLocks noChangeShapeType="1"/>
              <a:stCxn id="7" idx="2"/>
              <a:endCxn id="24" idx="0"/>
            </p:cNvCxnSpPr>
            <p:nvPr/>
          </p:nvCxnSpPr>
          <p:spPr bwMode="auto">
            <a:xfrm>
              <a:off x="2232" y="1872"/>
              <a:ext cx="144" cy="3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9" name="Group 30"/>
            <p:cNvGrpSpPr>
              <a:grpSpLocks/>
            </p:cNvGrpSpPr>
            <p:nvPr/>
          </p:nvGrpSpPr>
          <p:grpSpPr bwMode="auto">
            <a:xfrm>
              <a:off x="1776" y="2208"/>
              <a:ext cx="1200" cy="528"/>
              <a:chOff x="2016" y="2256"/>
              <a:chExt cx="1200" cy="52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auto">
              <a:xfrm>
                <a:off x="2016" y="2256"/>
                <a:ext cx="1200" cy="528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25" name="Oval 12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432" cy="432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L1+:30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L1-: 70</a:t>
                </a:r>
              </a:p>
            </p:txBody>
          </p:sp>
          <p:sp>
            <p:nvSpPr>
              <p:cNvPr id="26" name="Oval 28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32" cy="432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L2+:50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L2-: 50</a:t>
                </a:r>
              </a:p>
            </p:txBody>
          </p:sp>
        </p:grpSp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192" y="2208"/>
              <a:ext cx="1152" cy="544"/>
              <a:chOff x="144" y="2208"/>
              <a:chExt cx="1152" cy="544"/>
            </a:xfrm>
          </p:grpSpPr>
          <p:sp>
            <p:nvSpPr>
              <p:cNvPr id="21" name="Oval 7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1152" cy="544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22" name="Oval 11"/>
              <p:cNvSpPr>
                <a:spLocks noChangeArrowheads="1"/>
              </p:cNvSpPr>
              <p:nvPr/>
            </p:nvSpPr>
            <p:spPr bwMode="auto">
              <a:xfrm>
                <a:off x="240" y="2256"/>
                <a:ext cx="432" cy="432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L1+:200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L1-:   10</a:t>
                </a:r>
              </a:p>
            </p:txBody>
          </p:sp>
          <p:sp>
            <p:nvSpPr>
              <p:cNvPr id="23" name="Oval 29"/>
              <p:cNvSpPr>
                <a:spLocks noChangeArrowheads="1"/>
              </p:cNvSpPr>
              <p:nvPr/>
            </p:nvSpPr>
            <p:spPr bwMode="auto">
              <a:xfrm>
                <a:off x="720" y="2256"/>
                <a:ext cx="432" cy="432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L2+:40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L2-: 60</a:t>
                </a:r>
              </a:p>
            </p:txBody>
          </p:sp>
        </p:grpSp>
      </p:grpSp>
      <p:grpSp>
        <p:nvGrpSpPr>
          <p:cNvPr id="27" name="Group 81"/>
          <p:cNvGrpSpPr>
            <a:grpSpLocks/>
          </p:cNvGrpSpPr>
          <p:nvPr/>
        </p:nvGrpSpPr>
        <p:grpSpPr bwMode="auto">
          <a:xfrm>
            <a:off x="4676775" y="1124744"/>
            <a:ext cx="4419600" cy="2844800"/>
            <a:chOff x="192" y="960"/>
            <a:chExt cx="2784" cy="1792"/>
          </a:xfrm>
        </p:grpSpPr>
        <p:sp>
          <p:nvSpPr>
            <p:cNvPr id="28" name="AutoShape 82"/>
            <p:cNvSpPr>
              <a:spLocks noChangeArrowheads="1"/>
            </p:cNvSpPr>
            <p:nvPr/>
          </p:nvSpPr>
          <p:spPr bwMode="auto">
            <a:xfrm>
              <a:off x="1344" y="960"/>
              <a:ext cx="528" cy="288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F3&gt;0.5</a:t>
              </a:r>
            </a:p>
          </p:txBody>
        </p:sp>
        <p:sp>
          <p:nvSpPr>
            <p:cNvPr id="29" name="AutoShape 83"/>
            <p:cNvSpPr>
              <a:spLocks noChangeArrowheads="1"/>
            </p:cNvSpPr>
            <p:nvPr/>
          </p:nvSpPr>
          <p:spPr bwMode="auto">
            <a:xfrm>
              <a:off x="768" y="1536"/>
              <a:ext cx="528" cy="288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F2&lt;0.7</a:t>
              </a:r>
            </a:p>
          </p:txBody>
        </p:sp>
        <p:sp>
          <p:nvSpPr>
            <p:cNvPr id="30" name="AutoShape 84"/>
            <p:cNvSpPr>
              <a:spLocks noChangeArrowheads="1"/>
            </p:cNvSpPr>
            <p:nvPr/>
          </p:nvSpPr>
          <p:spPr bwMode="auto">
            <a:xfrm>
              <a:off x="1968" y="1584"/>
              <a:ext cx="528" cy="288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F1&gt;0.7</a:t>
              </a:r>
            </a:p>
          </p:txBody>
        </p:sp>
        <p:cxnSp>
          <p:nvCxnSpPr>
            <p:cNvPr id="31" name="AutoShape 85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 flipH="1">
              <a:off x="1032" y="1248"/>
              <a:ext cx="576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86"/>
            <p:cNvCxnSpPr>
              <a:cxnSpLocks noChangeShapeType="1"/>
              <a:stCxn id="28" idx="2"/>
              <a:endCxn id="30" idx="0"/>
            </p:cNvCxnSpPr>
            <p:nvPr/>
          </p:nvCxnSpPr>
          <p:spPr bwMode="auto">
            <a:xfrm>
              <a:off x="1608" y="1248"/>
              <a:ext cx="624" cy="3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87"/>
            <p:cNvCxnSpPr>
              <a:cxnSpLocks noChangeShapeType="1"/>
              <a:stCxn id="29" idx="2"/>
              <a:endCxn id="44" idx="0"/>
            </p:cNvCxnSpPr>
            <p:nvPr/>
          </p:nvCxnSpPr>
          <p:spPr bwMode="auto">
            <a:xfrm flipH="1">
              <a:off x="768" y="1824"/>
              <a:ext cx="264" cy="3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88"/>
            <p:cNvCxnSpPr>
              <a:cxnSpLocks noChangeShapeType="1"/>
              <a:stCxn id="29" idx="2"/>
            </p:cNvCxnSpPr>
            <p:nvPr/>
          </p:nvCxnSpPr>
          <p:spPr bwMode="auto">
            <a:xfrm>
              <a:off x="1032" y="1824"/>
              <a:ext cx="360" cy="3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 Box 89"/>
            <p:cNvSpPr txBox="1">
              <a:spLocks noChangeArrowheads="1"/>
            </p:cNvSpPr>
            <p:nvPr/>
          </p:nvSpPr>
          <p:spPr bwMode="auto">
            <a:xfrm>
              <a:off x="1104" y="120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Y</a:t>
              </a:r>
            </a:p>
          </p:txBody>
        </p:sp>
        <p:sp>
          <p:nvSpPr>
            <p:cNvPr id="36" name="Text Box 90"/>
            <p:cNvSpPr txBox="1">
              <a:spLocks noChangeArrowheads="1"/>
            </p:cNvSpPr>
            <p:nvPr/>
          </p:nvSpPr>
          <p:spPr bwMode="auto">
            <a:xfrm>
              <a:off x="576" y="187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Y</a:t>
              </a:r>
            </a:p>
          </p:txBody>
        </p:sp>
        <p:sp>
          <p:nvSpPr>
            <p:cNvPr id="37" name="Text Box 91"/>
            <p:cNvSpPr txBox="1">
              <a:spLocks noChangeArrowheads="1"/>
            </p:cNvSpPr>
            <p:nvPr/>
          </p:nvSpPr>
          <p:spPr bwMode="auto">
            <a:xfrm>
              <a:off x="2016" y="120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</a:t>
              </a:r>
            </a:p>
          </p:txBody>
        </p:sp>
        <p:sp>
          <p:nvSpPr>
            <p:cNvPr id="38" name="Text Box 92"/>
            <p:cNvSpPr txBox="1">
              <a:spLocks noChangeArrowheads="1"/>
            </p:cNvSpPr>
            <p:nvPr/>
          </p:nvSpPr>
          <p:spPr bwMode="auto">
            <a:xfrm>
              <a:off x="2352" y="192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</a:t>
              </a:r>
            </a:p>
          </p:txBody>
        </p:sp>
        <p:sp>
          <p:nvSpPr>
            <p:cNvPr id="39" name="Text Box 93"/>
            <p:cNvSpPr txBox="1">
              <a:spLocks noChangeArrowheads="1"/>
            </p:cNvSpPr>
            <p:nvPr/>
          </p:nvSpPr>
          <p:spPr bwMode="auto">
            <a:xfrm>
              <a:off x="1248" y="182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</a:t>
              </a:r>
            </a:p>
          </p:txBody>
        </p:sp>
        <p:sp>
          <p:nvSpPr>
            <p:cNvPr id="40" name="Text Box 94"/>
            <p:cNvSpPr txBox="1">
              <a:spLocks noChangeArrowheads="1"/>
            </p:cNvSpPr>
            <p:nvPr/>
          </p:nvSpPr>
          <p:spPr bwMode="auto">
            <a:xfrm>
              <a:off x="1344" y="2304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… …</a:t>
              </a:r>
            </a:p>
          </p:txBody>
        </p:sp>
        <p:cxnSp>
          <p:nvCxnSpPr>
            <p:cNvPr id="41" name="AutoShape 95"/>
            <p:cNvCxnSpPr>
              <a:cxnSpLocks noChangeShapeType="1"/>
              <a:stCxn id="30" idx="2"/>
              <a:endCxn id="47" idx="0"/>
            </p:cNvCxnSpPr>
            <p:nvPr/>
          </p:nvCxnSpPr>
          <p:spPr bwMode="auto">
            <a:xfrm>
              <a:off x="2232" y="1872"/>
              <a:ext cx="144" cy="3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2" name="Group 96"/>
            <p:cNvGrpSpPr>
              <a:grpSpLocks/>
            </p:cNvGrpSpPr>
            <p:nvPr/>
          </p:nvGrpSpPr>
          <p:grpSpPr bwMode="auto">
            <a:xfrm>
              <a:off x="1776" y="2208"/>
              <a:ext cx="1200" cy="528"/>
              <a:chOff x="2016" y="2256"/>
              <a:chExt cx="1200" cy="528"/>
            </a:xfrm>
          </p:grpSpPr>
          <p:sp>
            <p:nvSpPr>
              <p:cNvPr id="47" name="Oval 97"/>
              <p:cNvSpPr>
                <a:spLocks noChangeArrowheads="1"/>
              </p:cNvSpPr>
              <p:nvPr/>
            </p:nvSpPr>
            <p:spPr bwMode="auto">
              <a:xfrm>
                <a:off x="2016" y="2256"/>
                <a:ext cx="1200" cy="528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Oval 98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432" cy="432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L1+:30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L1-: 20</a:t>
                </a:r>
              </a:p>
            </p:txBody>
          </p:sp>
          <p:sp>
            <p:nvSpPr>
              <p:cNvPr id="49" name="Oval 9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32" cy="432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L2+:20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L2-: 80</a:t>
                </a:r>
              </a:p>
            </p:txBody>
          </p:sp>
        </p:grpSp>
        <p:grpSp>
          <p:nvGrpSpPr>
            <p:cNvPr id="43" name="Group 100"/>
            <p:cNvGrpSpPr>
              <a:grpSpLocks/>
            </p:cNvGrpSpPr>
            <p:nvPr/>
          </p:nvGrpSpPr>
          <p:grpSpPr bwMode="auto">
            <a:xfrm>
              <a:off x="192" y="2208"/>
              <a:ext cx="1152" cy="544"/>
              <a:chOff x="144" y="2208"/>
              <a:chExt cx="1152" cy="544"/>
            </a:xfrm>
          </p:grpSpPr>
          <p:sp>
            <p:nvSpPr>
              <p:cNvPr id="44" name="Oval 101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1152" cy="544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45" name="Oval 102"/>
              <p:cNvSpPr>
                <a:spLocks noChangeArrowheads="1"/>
              </p:cNvSpPr>
              <p:nvPr/>
            </p:nvSpPr>
            <p:spPr bwMode="auto">
              <a:xfrm>
                <a:off x="240" y="2256"/>
                <a:ext cx="432" cy="432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L1+:100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L1-:120</a:t>
                </a:r>
              </a:p>
            </p:txBody>
          </p:sp>
          <p:sp>
            <p:nvSpPr>
              <p:cNvPr id="46" name="Oval 103"/>
              <p:cNvSpPr>
                <a:spLocks noChangeArrowheads="1"/>
              </p:cNvSpPr>
              <p:nvPr/>
            </p:nvSpPr>
            <p:spPr bwMode="auto">
              <a:xfrm>
                <a:off x="720" y="2256"/>
                <a:ext cx="432" cy="432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L1+:200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L1-:   10</a:t>
                </a:r>
              </a:p>
            </p:txBody>
          </p:sp>
        </p:grpSp>
      </p:grpSp>
      <p:sp>
        <p:nvSpPr>
          <p:cNvPr id="50" name="Text Box 104"/>
          <p:cNvSpPr txBox="1">
            <a:spLocks noChangeArrowheads="1"/>
          </p:cNvSpPr>
          <p:nvPr/>
        </p:nvSpPr>
        <p:spPr bwMode="auto">
          <a:xfrm>
            <a:off x="1857375" y="4020344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66"/>
                </a:solidFill>
                <a:latin typeface="Arial" charset="0"/>
                <a:cs typeface="Times New Roman" pitchFamily="18" charset="0"/>
              </a:rPr>
              <a:t>P(L1+|x)=30/100=0.3</a:t>
            </a:r>
          </a:p>
        </p:txBody>
      </p:sp>
      <p:sp>
        <p:nvSpPr>
          <p:cNvPr id="51" name="Text Box 105"/>
          <p:cNvSpPr txBox="1">
            <a:spLocks noChangeArrowheads="1"/>
          </p:cNvSpPr>
          <p:nvPr/>
        </p:nvSpPr>
        <p:spPr bwMode="auto">
          <a:xfrm>
            <a:off x="6858000" y="4020344"/>
            <a:ext cx="2730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F0066"/>
                </a:solidFill>
                <a:latin typeface="Arial" charset="0"/>
                <a:cs typeface="Times New Roman" pitchFamily="18" charset="0"/>
              </a:rPr>
              <a:t>P’(L1+|x)=30/50 =0.6</a:t>
            </a:r>
          </a:p>
        </p:txBody>
      </p:sp>
      <p:sp>
        <p:nvSpPr>
          <p:cNvPr id="52" name="Text Box 106"/>
          <p:cNvSpPr txBox="1">
            <a:spLocks noChangeArrowheads="1"/>
          </p:cNvSpPr>
          <p:nvPr/>
        </p:nvSpPr>
        <p:spPr bwMode="auto">
          <a:xfrm>
            <a:off x="1857375" y="4629944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66"/>
                </a:solidFill>
                <a:latin typeface="Arial" charset="0"/>
                <a:cs typeface="Times New Roman" pitchFamily="18" charset="0"/>
              </a:rPr>
              <a:t>P(L2+|x)=50/100=0.5</a:t>
            </a:r>
          </a:p>
        </p:txBody>
      </p:sp>
      <p:sp>
        <p:nvSpPr>
          <p:cNvPr id="53" name="Text Box 107"/>
          <p:cNvSpPr txBox="1">
            <a:spLocks noChangeArrowheads="1"/>
          </p:cNvSpPr>
          <p:nvPr/>
        </p:nvSpPr>
        <p:spPr bwMode="auto">
          <a:xfrm>
            <a:off x="6657975" y="4629944"/>
            <a:ext cx="242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66"/>
                </a:solidFill>
                <a:latin typeface="Arial" charset="0"/>
                <a:cs typeface="Times New Roman" pitchFamily="18" charset="0"/>
              </a:rPr>
              <a:t>P’(L2+|x)=20/100=0.2</a:t>
            </a:r>
          </a:p>
        </p:txBody>
      </p:sp>
      <p:sp>
        <p:nvSpPr>
          <p:cNvPr id="54" name="Text Box 108"/>
          <p:cNvSpPr txBox="1">
            <a:spLocks noChangeArrowheads="1"/>
          </p:cNvSpPr>
          <p:nvPr/>
        </p:nvSpPr>
        <p:spPr bwMode="auto">
          <a:xfrm>
            <a:off x="3914775" y="5010944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66"/>
                </a:solidFill>
                <a:latin typeface="Arial" charset="0"/>
                <a:cs typeface="Times New Roman" pitchFamily="18" charset="0"/>
              </a:rPr>
              <a:t>(P(L1+|x)+P’(L1+|x))/2 = 0.45</a:t>
            </a:r>
          </a:p>
        </p:txBody>
      </p:sp>
      <p:sp>
        <p:nvSpPr>
          <p:cNvPr id="55" name="Text Box 109"/>
          <p:cNvSpPr txBox="1">
            <a:spLocks noChangeArrowheads="1"/>
          </p:cNvSpPr>
          <p:nvPr/>
        </p:nvSpPr>
        <p:spPr bwMode="auto">
          <a:xfrm>
            <a:off x="3914775" y="5620544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66"/>
                </a:solidFill>
                <a:latin typeface="Arial" charset="0"/>
                <a:cs typeface="Times New Roman" pitchFamily="18" charset="0"/>
              </a:rPr>
              <a:t>(P(L2+|x)+P’(L2+|x))/2 = 0.35</a:t>
            </a:r>
          </a:p>
        </p:txBody>
      </p:sp>
      <p:cxnSp>
        <p:nvCxnSpPr>
          <p:cNvPr id="56" name="AutoShape 110"/>
          <p:cNvCxnSpPr>
            <a:cxnSpLocks noChangeShapeType="1"/>
            <a:stCxn id="50" idx="3"/>
            <a:endCxn id="54" idx="0"/>
          </p:cNvCxnSpPr>
          <p:nvPr/>
        </p:nvCxnSpPr>
        <p:spPr bwMode="auto">
          <a:xfrm>
            <a:off x="4219575" y="4204494"/>
            <a:ext cx="1333500" cy="806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11"/>
          <p:cNvCxnSpPr>
            <a:cxnSpLocks noChangeShapeType="1"/>
            <a:stCxn id="51" idx="1"/>
            <a:endCxn id="54" idx="0"/>
          </p:cNvCxnSpPr>
          <p:nvPr/>
        </p:nvCxnSpPr>
        <p:spPr bwMode="auto">
          <a:xfrm flipH="1">
            <a:off x="5553075" y="4204494"/>
            <a:ext cx="1304925" cy="806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12"/>
          <p:cNvCxnSpPr>
            <a:cxnSpLocks noChangeShapeType="1"/>
            <a:stCxn id="52" idx="2"/>
            <a:endCxn id="55" idx="1"/>
          </p:cNvCxnSpPr>
          <p:nvPr/>
        </p:nvCxnSpPr>
        <p:spPr bwMode="auto">
          <a:xfrm rot="16200000" flipH="1">
            <a:off x="3072606" y="4962526"/>
            <a:ext cx="808037" cy="8763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13"/>
          <p:cNvCxnSpPr>
            <a:cxnSpLocks noChangeShapeType="1"/>
            <a:stCxn id="53" idx="2"/>
            <a:endCxn id="55" idx="3"/>
          </p:cNvCxnSpPr>
          <p:nvPr/>
        </p:nvCxnSpPr>
        <p:spPr bwMode="auto">
          <a:xfrm rot="5400000">
            <a:off x="7127081" y="5060951"/>
            <a:ext cx="808037" cy="67945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312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2630849" cy="307777"/>
          </a:xfrm>
        </p:spPr>
        <p:txBody>
          <a:bodyPr/>
          <a:lstStyle/>
          <a:p>
            <a:r>
              <a:rPr lang="en-US" altLang="zh-CN" dirty="0" smtClean="0"/>
              <a:t>RDT</a:t>
            </a:r>
            <a:r>
              <a:rPr lang="zh-CN" altLang="en-US" dirty="0" smtClean="0"/>
              <a:t>算法在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上实现的问题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535"/>
            <a:ext cx="8229600" cy="273643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两种</a:t>
            </a:r>
            <a:r>
              <a:rPr lang="zh-CN" altLang="en-US" dirty="0"/>
              <a:t>方式</a:t>
            </a:r>
            <a:r>
              <a:rPr lang="zh-CN" altLang="en-US" dirty="0" smtClean="0"/>
              <a:t>都存在比较大的缺点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 需要多次迭代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空树占用过多内存，限制树的深度</a:t>
            </a:r>
            <a:endParaRPr lang="en-US" altLang="zh-CN" dirty="0" smtClean="0"/>
          </a:p>
        </p:txBody>
      </p:sp>
      <p:sp>
        <p:nvSpPr>
          <p:cNvPr id="4" name="禁止符 3"/>
          <p:cNvSpPr/>
          <p:nvPr/>
        </p:nvSpPr>
        <p:spPr>
          <a:xfrm>
            <a:off x="2699792" y="1700808"/>
            <a:ext cx="1152128" cy="1139572"/>
          </a:xfrm>
          <a:prstGeom prst="noSmoking">
            <a:avLst>
              <a:gd name="adj" fmla="val 13197"/>
            </a:avLst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904406" y="3573016"/>
            <a:ext cx="792088" cy="936104"/>
          </a:xfrm>
          <a:prstGeom prst="downArrow">
            <a:avLst/>
          </a:prstGeom>
          <a:solidFill>
            <a:srgbClr val="92D050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14400" y="4509120"/>
            <a:ext cx="8050088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800" kern="1200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方式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不显示构建树结构的随机决策树，仅在样本走到某个节点时，动态确定当前的节点的</a:t>
            </a:r>
            <a:r>
              <a:rPr lang="en-US" altLang="zh-CN" dirty="0" smtClean="0"/>
              <a:t>feature. </a:t>
            </a:r>
          </a:p>
          <a:p>
            <a:r>
              <a:rPr lang="zh-CN" altLang="en-US" dirty="0" smtClean="0"/>
              <a:t>优点：无需迭代数据，内存占用小</a:t>
            </a: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52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3116559" cy="307777"/>
          </a:xfrm>
        </p:spPr>
        <p:txBody>
          <a:bodyPr/>
          <a:lstStyle/>
          <a:p>
            <a:r>
              <a:rPr lang="zh-CN" altLang="en-US" dirty="0" smtClean="0"/>
              <a:t>如何实现不构建树的随机决策树算法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一个伪随机数种子就可以确定一棵随机决策树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理论上：我们仅需要一个伪随机数种子，我们就可以计算出这棵树任何一个节点上的</a:t>
            </a:r>
            <a:r>
              <a:rPr lang="en-US" altLang="zh-CN" dirty="0" smtClean="0"/>
              <a:t>feature</a:t>
            </a:r>
          </a:p>
          <a:p>
            <a:endParaRPr lang="en-US" altLang="zh-CN" dirty="0"/>
          </a:p>
          <a:p>
            <a:r>
              <a:rPr lang="zh-CN" altLang="en-US" dirty="0" smtClean="0"/>
              <a:t>实践中：使用伪随机数发生器效率比较低，我们采用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96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543740" cy="307777"/>
          </a:xfr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TalkingData</a:t>
            </a:r>
            <a:r>
              <a:rPr lang="zh-CN" altLang="en-US" dirty="0" smtClean="0">
                <a:solidFill>
                  <a:srgbClr val="FF0000"/>
                </a:solidFill>
              </a:rPr>
              <a:t>简介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我们的数据挖掘工作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应用广告优化</a:t>
            </a:r>
            <a:endParaRPr lang="en-US" altLang="zh-CN" dirty="0" smtClean="0"/>
          </a:p>
          <a:p>
            <a:pPr marL="857250" lvl="2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随机决策</a:t>
            </a:r>
            <a:r>
              <a:rPr lang="zh-CN" altLang="en-US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树算法及其</a:t>
            </a:r>
            <a:r>
              <a:rPr lang="en-US" altLang="zh-CN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Spark</a:t>
            </a:r>
            <a:r>
              <a:rPr lang="zh-CN" altLang="en-US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实现</a:t>
            </a:r>
            <a:endParaRPr lang="en-US" altLang="zh-CN" dirty="0">
              <a:solidFill>
                <a:srgbClr val="164389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1980030" cy="307777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叉随机决策树的实现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685" y="979353"/>
            <a:ext cx="2664296" cy="501375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二叉树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仅针对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数据， 每个</a:t>
            </a:r>
            <a:r>
              <a:rPr lang="zh-CN" altLang="en-US" dirty="0"/>
              <a:t>节点只需要确定</a:t>
            </a:r>
            <a:r>
              <a:rPr lang="en-US" altLang="zh-CN" dirty="0" smtClean="0"/>
              <a:t>feature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可以通过公式推算父节点，左右子节点的编号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86" name="组合 85"/>
          <p:cNvGrpSpPr/>
          <p:nvPr/>
        </p:nvGrpSpPr>
        <p:grpSpPr>
          <a:xfrm>
            <a:off x="3318002" y="1128102"/>
            <a:ext cx="5566731" cy="3079557"/>
            <a:chOff x="3318002" y="1128102"/>
            <a:chExt cx="5566731" cy="3079557"/>
          </a:xfrm>
        </p:grpSpPr>
        <p:sp>
          <p:nvSpPr>
            <p:cNvPr id="10" name="椭圆 9"/>
            <p:cNvSpPr/>
            <p:nvPr/>
          </p:nvSpPr>
          <p:spPr>
            <a:xfrm>
              <a:off x="5854309" y="1128102"/>
              <a:ext cx="432048" cy="4051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5D6E8E"/>
                  </a:solidFill>
                  <a:latin typeface="Helvetica CE CondBold"/>
                  <a:cs typeface="Helvetica CE CondBold"/>
                </a:rPr>
                <a:t>0</a:t>
              </a:r>
              <a:endParaRPr lang="zh-CN" altLang="en-US" sz="1400" dirty="0">
                <a:solidFill>
                  <a:srgbClr val="5D6E8E"/>
                </a:solidFill>
                <a:latin typeface="Helvetica CE CondBold"/>
                <a:cs typeface="Helvetica CE CondBold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407221" y="1839906"/>
              <a:ext cx="432048" cy="4051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5D6E8E"/>
                  </a:solidFill>
                  <a:latin typeface="Helvetica CE CondBold"/>
                  <a:cs typeface="Helvetica CE CondBold"/>
                </a:rPr>
                <a:t>1</a:t>
              </a:r>
              <a:endParaRPr lang="zh-CN" altLang="en-US" sz="1400" dirty="0">
                <a:solidFill>
                  <a:srgbClr val="5D6E8E"/>
                </a:solidFill>
                <a:latin typeface="Helvetica CE CondBold"/>
                <a:cs typeface="Helvetica CE CondBold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356085" y="1839905"/>
              <a:ext cx="432048" cy="4051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1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5D6E8E"/>
                  </a:solidFill>
                  <a:latin typeface="Helvetica CE CondBold"/>
                  <a:cs typeface="Helvetica CE CondBold"/>
                </a:rPr>
                <a:t>2</a:t>
              </a:r>
              <a:endParaRPr lang="zh-CN" altLang="en-US" sz="1400" dirty="0">
                <a:solidFill>
                  <a:srgbClr val="5D6E8E"/>
                </a:solidFill>
                <a:latin typeface="Helvetica CE CondBold"/>
                <a:cs typeface="Helvetica CE CondBold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318002" y="2441740"/>
              <a:ext cx="1085687" cy="1117847"/>
              <a:chOff x="3109725" y="2239145"/>
              <a:chExt cx="1085687" cy="111784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432888" y="2239145"/>
                <a:ext cx="432048" cy="4051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 anchor="ctr" anchorCtr="1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5D6E8E"/>
                    </a:solidFill>
                    <a:latin typeface="Helvetica CE CondBold"/>
                    <a:cs typeface="Helvetica CE CondBold"/>
                  </a:rPr>
                  <a:t>3</a:t>
                </a:r>
                <a:endParaRPr lang="zh-CN" altLang="en-US" sz="14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109725" y="2951802"/>
                <a:ext cx="432048" cy="4051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 anchor="ctr" anchorCtr="1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5D6E8E"/>
                    </a:solidFill>
                    <a:latin typeface="Helvetica CE CondBold"/>
                    <a:cs typeface="Helvetica CE CondBold"/>
                  </a:rPr>
                  <a:t>7</a:t>
                </a:r>
                <a:endParaRPr lang="zh-CN" altLang="en-US" sz="14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763364" y="2951803"/>
                <a:ext cx="432048" cy="4051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 anchor="ctr" anchorCtr="1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5D6E8E"/>
                    </a:solidFill>
                    <a:latin typeface="Helvetica CE CondBold"/>
                    <a:cs typeface="Helvetica CE CondBold"/>
                  </a:rPr>
                  <a:t>8</a:t>
                </a:r>
                <a:endParaRPr lang="zh-CN" altLang="en-US" sz="14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4846718" y="2441740"/>
              <a:ext cx="1085687" cy="1117847"/>
              <a:chOff x="3109725" y="2239145"/>
              <a:chExt cx="1085687" cy="111784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3432888" y="2239145"/>
                <a:ext cx="432048" cy="4051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 anchor="ctr" anchorCtr="1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5D6E8E"/>
                    </a:solidFill>
                    <a:latin typeface="Helvetica CE CondBold"/>
                    <a:cs typeface="Helvetica CE CondBold"/>
                  </a:rPr>
                  <a:t>4</a:t>
                </a:r>
                <a:endParaRPr lang="zh-CN" altLang="en-US" sz="14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109725" y="2951802"/>
                <a:ext cx="432048" cy="4051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 anchor="ctr" anchorCtr="1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5D6E8E"/>
                    </a:solidFill>
                    <a:latin typeface="Helvetica CE CondBold"/>
                    <a:cs typeface="Helvetica CE CondBold"/>
                  </a:rPr>
                  <a:t>9</a:t>
                </a:r>
                <a:endParaRPr lang="zh-CN" altLang="en-US" sz="14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63364" y="2951803"/>
                <a:ext cx="432048" cy="4051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 anchor="ctr" anchorCtr="1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5D6E8E"/>
                    </a:solidFill>
                    <a:latin typeface="Helvetica CE CondBold"/>
                    <a:cs typeface="Helvetica CE CondBold"/>
                  </a:rPr>
                  <a:t>10</a:t>
                </a:r>
                <a:endParaRPr lang="zh-CN" altLang="en-US" sz="14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358886" y="2441740"/>
              <a:ext cx="1085687" cy="1117847"/>
              <a:chOff x="3109725" y="2239145"/>
              <a:chExt cx="1085687" cy="1117847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432888" y="2239145"/>
                <a:ext cx="432048" cy="4051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 anchor="ctr" anchorCtr="1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5D6E8E"/>
                    </a:solidFill>
                    <a:latin typeface="Helvetica CE CondBold"/>
                    <a:cs typeface="Helvetica CE CondBold"/>
                  </a:rPr>
                  <a:t>5</a:t>
                </a:r>
                <a:endParaRPr lang="zh-CN" altLang="en-US" sz="14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109725" y="2951802"/>
                <a:ext cx="432048" cy="4051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 anchor="ctr" anchorCtr="1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5D6E8E"/>
                    </a:solidFill>
                    <a:latin typeface="Helvetica CE CondBold"/>
                    <a:cs typeface="Helvetica CE CondBold"/>
                  </a:rPr>
                  <a:t>11</a:t>
                </a:r>
                <a:endParaRPr lang="zh-CN" altLang="en-US" sz="14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763364" y="2951803"/>
                <a:ext cx="432048" cy="4051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 anchor="ctr" anchorCtr="1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5D6E8E"/>
                    </a:solidFill>
                    <a:latin typeface="Helvetica CE CondBold"/>
                    <a:cs typeface="Helvetica CE CondBold"/>
                  </a:rPr>
                  <a:t>12</a:t>
                </a:r>
                <a:endParaRPr lang="zh-CN" altLang="en-US" sz="14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7799046" y="2441740"/>
              <a:ext cx="1085687" cy="1117847"/>
              <a:chOff x="3109725" y="2239145"/>
              <a:chExt cx="1085687" cy="1117847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432888" y="2239145"/>
                <a:ext cx="432048" cy="4051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 anchor="ctr" anchorCtr="1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5D6E8E"/>
                    </a:solidFill>
                    <a:latin typeface="Helvetica CE CondBold"/>
                    <a:cs typeface="Helvetica CE CondBold"/>
                  </a:rPr>
                  <a:t>6</a:t>
                </a:r>
                <a:endParaRPr lang="zh-CN" altLang="en-US" sz="14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109725" y="2951802"/>
                <a:ext cx="432048" cy="4051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 anchor="ctr" anchorCtr="1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5D6E8E"/>
                    </a:solidFill>
                    <a:latin typeface="Helvetica CE CondBold"/>
                    <a:cs typeface="Helvetica CE CondBold"/>
                  </a:rPr>
                  <a:t>13</a:t>
                </a:r>
                <a:endParaRPr lang="zh-CN" altLang="en-US" sz="14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3763364" y="2951803"/>
                <a:ext cx="432048" cy="4051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 anchor="ctr" anchorCtr="1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5D6E8E"/>
                    </a:solidFill>
                    <a:latin typeface="Helvetica CE CondBold"/>
                    <a:cs typeface="Helvetica CE CondBold"/>
                  </a:rPr>
                  <a:t>14</a:t>
                </a:r>
                <a:endParaRPr lang="zh-CN" altLang="en-US" sz="14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</p:grpSp>
        <p:cxnSp>
          <p:nvCxnSpPr>
            <p:cNvPr id="37" name="直接连接符 36"/>
            <p:cNvCxnSpPr>
              <a:stCxn id="10" idx="2"/>
              <a:endCxn id="11" idx="7"/>
            </p:cNvCxnSpPr>
            <p:nvPr/>
          </p:nvCxnSpPr>
          <p:spPr>
            <a:xfrm flipH="1">
              <a:off x="4775997" y="1330697"/>
              <a:ext cx="1078312" cy="5685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8" idx="1"/>
              <a:endCxn id="10" idx="6"/>
            </p:cNvCxnSpPr>
            <p:nvPr/>
          </p:nvCxnSpPr>
          <p:spPr>
            <a:xfrm flipH="1" flipV="1">
              <a:off x="6286357" y="1330697"/>
              <a:ext cx="1133000" cy="568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11" idx="3"/>
              <a:endCxn id="15" idx="7"/>
            </p:cNvCxnSpPr>
            <p:nvPr/>
          </p:nvCxnSpPr>
          <p:spPr>
            <a:xfrm flipH="1">
              <a:off x="4009941" y="2185756"/>
              <a:ext cx="460552" cy="3153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11" idx="5"/>
              <a:endCxn id="25" idx="1"/>
            </p:cNvCxnSpPr>
            <p:nvPr/>
          </p:nvCxnSpPr>
          <p:spPr>
            <a:xfrm>
              <a:off x="4775997" y="2185756"/>
              <a:ext cx="457156" cy="3153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18" idx="3"/>
              <a:endCxn id="29" idx="7"/>
            </p:cNvCxnSpPr>
            <p:nvPr/>
          </p:nvCxnSpPr>
          <p:spPr>
            <a:xfrm flipH="1">
              <a:off x="7050825" y="2185755"/>
              <a:ext cx="368532" cy="3153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33" idx="1"/>
              <a:endCxn id="18" idx="5"/>
            </p:cNvCxnSpPr>
            <p:nvPr/>
          </p:nvCxnSpPr>
          <p:spPr>
            <a:xfrm flipH="1" flipV="1">
              <a:off x="7724861" y="2185755"/>
              <a:ext cx="460620" cy="3153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15" idx="4"/>
              <a:endCxn id="21" idx="0"/>
            </p:cNvCxnSpPr>
            <p:nvPr/>
          </p:nvCxnSpPr>
          <p:spPr>
            <a:xfrm flipH="1">
              <a:off x="3534026" y="2846929"/>
              <a:ext cx="323163" cy="3074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22" idx="0"/>
              <a:endCxn id="15" idx="4"/>
            </p:cNvCxnSpPr>
            <p:nvPr/>
          </p:nvCxnSpPr>
          <p:spPr>
            <a:xfrm flipH="1" flipV="1">
              <a:off x="3857189" y="2846929"/>
              <a:ext cx="330476" cy="3074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25" idx="4"/>
              <a:endCxn id="26" idx="0"/>
            </p:cNvCxnSpPr>
            <p:nvPr/>
          </p:nvCxnSpPr>
          <p:spPr>
            <a:xfrm flipH="1">
              <a:off x="5062742" y="2846929"/>
              <a:ext cx="323163" cy="3074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25" idx="4"/>
              <a:endCxn id="27" idx="0"/>
            </p:cNvCxnSpPr>
            <p:nvPr/>
          </p:nvCxnSpPr>
          <p:spPr>
            <a:xfrm>
              <a:off x="5385905" y="2846929"/>
              <a:ext cx="330476" cy="3074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29" idx="4"/>
              <a:endCxn id="30" idx="0"/>
            </p:cNvCxnSpPr>
            <p:nvPr/>
          </p:nvCxnSpPr>
          <p:spPr>
            <a:xfrm flipH="1">
              <a:off x="6574910" y="2846929"/>
              <a:ext cx="323163" cy="3074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29" idx="4"/>
              <a:endCxn id="31" idx="0"/>
            </p:cNvCxnSpPr>
            <p:nvPr/>
          </p:nvCxnSpPr>
          <p:spPr>
            <a:xfrm>
              <a:off x="6898073" y="2846929"/>
              <a:ext cx="330476" cy="3074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33" idx="4"/>
              <a:endCxn id="34" idx="0"/>
            </p:cNvCxnSpPr>
            <p:nvPr/>
          </p:nvCxnSpPr>
          <p:spPr>
            <a:xfrm flipH="1">
              <a:off x="8015070" y="2846929"/>
              <a:ext cx="323163" cy="3074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33" idx="4"/>
              <a:endCxn id="35" idx="0"/>
            </p:cNvCxnSpPr>
            <p:nvPr/>
          </p:nvCxnSpPr>
          <p:spPr>
            <a:xfrm>
              <a:off x="8338233" y="2846929"/>
              <a:ext cx="330476" cy="3074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534026" y="3684439"/>
              <a:ext cx="5134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/>
                <a:t>.	.	.	.	.	.	.	.	.	.	.</a:t>
              </a:r>
              <a:endParaRPr lang="zh-CN" altLang="en-US" sz="2800" dirty="0"/>
            </a:p>
          </p:txBody>
        </p:sp>
      </p:grpSp>
      <p:sp>
        <p:nvSpPr>
          <p:cNvPr id="85" name="内容占位符 2"/>
          <p:cNvSpPr txBox="1">
            <a:spLocks/>
          </p:cNvSpPr>
          <p:nvPr/>
        </p:nvSpPr>
        <p:spPr>
          <a:xfrm>
            <a:off x="2901981" y="4408931"/>
            <a:ext cx="590465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800" kern="1200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父节点：  </a:t>
            </a:r>
            <a:r>
              <a:rPr lang="en-US" altLang="zh-CN" sz="2400" dirty="0" smtClean="0"/>
              <a:t>(p-1)/2(</a:t>
            </a:r>
            <a:r>
              <a:rPr lang="zh-CN" altLang="en-US" sz="2400" dirty="0" smtClean="0"/>
              <a:t>奇数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(p-2)/2</a:t>
            </a:r>
            <a:r>
              <a:rPr lang="zh-CN" altLang="en-US" sz="2400" dirty="0" smtClean="0"/>
              <a:t>（偶数）</a:t>
            </a:r>
            <a:r>
              <a:rPr lang="en-US" altLang="zh-CN" sz="2400" dirty="0" smtClean="0"/>
              <a:t> </a:t>
            </a:r>
          </a:p>
          <a:p>
            <a:r>
              <a:rPr lang="zh-CN" altLang="en-US" sz="2400" dirty="0" smtClean="0"/>
              <a:t>左子节点：</a:t>
            </a:r>
            <a:r>
              <a:rPr lang="en-US" altLang="zh-CN" sz="2400" dirty="0" smtClean="0"/>
              <a:t>2*p+1</a:t>
            </a:r>
          </a:p>
          <a:p>
            <a:r>
              <a:rPr lang="zh-CN" altLang="en-US" sz="2400" dirty="0" smtClean="0"/>
              <a:t>右子节点：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p+2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59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2550378" cy="307777"/>
          </a:xfrm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确定节点</a:t>
            </a:r>
            <a:r>
              <a:rPr lang="en-US" altLang="zh-CN" dirty="0" smtClean="0"/>
              <a:t>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540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函数来确定每个节点的</a:t>
            </a:r>
            <a:r>
              <a:rPr lang="en-US" altLang="zh-CN" dirty="0" smtClean="0"/>
              <a:t>feature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f = hash(</a:t>
            </a:r>
            <a:r>
              <a:rPr lang="en-US" altLang="zh-CN" dirty="0" err="1" smtClean="0"/>
              <a:t>p+s</a:t>
            </a:r>
            <a:r>
              <a:rPr lang="en-US" altLang="zh-CN" dirty="0" smtClean="0"/>
              <a:t>) mod M</a:t>
            </a:r>
            <a:endParaRPr lang="en-US" altLang="zh-CN" dirty="0"/>
          </a:p>
          <a:p>
            <a:r>
              <a:rPr lang="zh-CN" altLang="en-US" dirty="0" smtClean="0"/>
              <a:t>其中，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是节点编码，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是当前树的种子，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数</a:t>
            </a:r>
            <a:r>
              <a:rPr lang="en-US" altLang="zh-CN" dirty="0" smtClean="0"/>
              <a:t>, hash</a:t>
            </a:r>
            <a:r>
              <a:rPr lang="zh-CN" altLang="en-US" dirty="0" smtClean="0"/>
              <a:t>函数是整数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如果在一条路径下重复出现了一个</a:t>
            </a:r>
            <a:r>
              <a:rPr lang="en-US" altLang="zh-CN" dirty="0" smtClean="0"/>
              <a:t>feature, </a:t>
            </a:r>
            <a:r>
              <a:rPr lang="zh-CN" altLang="en-US" dirty="0" smtClean="0"/>
              <a:t>则按如下逻辑处理：</a:t>
            </a:r>
            <a:endParaRPr lang="en-US" altLang="zh-CN" dirty="0" smtClean="0"/>
          </a:p>
          <a:p>
            <a:r>
              <a:rPr lang="en-US" altLang="zh-CN" dirty="0" smtClean="0"/>
              <a:t>	while(path contains(f))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f = (f+1) mod M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end while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8255"/>
            <a:ext cx="1980029" cy="307777"/>
          </a:xfrm>
        </p:spPr>
        <p:txBody>
          <a:bodyPr/>
          <a:lstStyle/>
          <a:p>
            <a:r>
              <a:rPr lang="zh-CN" altLang="en-US" dirty="0" smtClean="0"/>
              <a:t>样本在树上行走的过程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774678" y="1780306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51604" y="2994752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74810" y="2994752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cxnSp>
        <p:nvCxnSpPr>
          <p:cNvPr id="7" name="直接连接符 6"/>
          <p:cNvCxnSpPr>
            <a:stCxn id="4" idx="4"/>
            <a:endCxn id="5" idx="7"/>
          </p:cNvCxnSpPr>
          <p:nvPr/>
        </p:nvCxnSpPr>
        <p:spPr>
          <a:xfrm rot="5400000">
            <a:off x="1500477" y="2465991"/>
            <a:ext cx="599887" cy="66851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4"/>
            <a:endCxn id="6" idx="1"/>
          </p:cNvCxnSpPr>
          <p:nvPr/>
        </p:nvCxnSpPr>
        <p:spPr>
          <a:xfrm rot="16200000" flipH="1">
            <a:off x="2207522" y="2427462"/>
            <a:ext cx="599887" cy="74557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45918" y="4275016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17488" y="4280636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cxnSp>
        <p:nvCxnSpPr>
          <p:cNvPr id="11" name="直接连接符 10"/>
          <p:cNvCxnSpPr>
            <a:stCxn id="5" idx="4"/>
            <a:endCxn id="9" idx="7"/>
          </p:cNvCxnSpPr>
          <p:nvPr/>
        </p:nvCxnSpPr>
        <p:spPr>
          <a:xfrm rot="5400000">
            <a:off x="753188" y="3922040"/>
            <a:ext cx="665705" cy="25112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4"/>
            <a:endCxn id="10" idx="1"/>
          </p:cNvCxnSpPr>
          <p:nvPr/>
        </p:nvCxnSpPr>
        <p:spPr>
          <a:xfrm rot="16200000" flipH="1">
            <a:off x="1031605" y="3894751"/>
            <a:ext cx="671325" cy="31132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80364" y="4269397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51934" y="4275017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cxnSp>
        <p:nvCxnSpPr>
          <p:cNvPr id="15" name="直接连接符 14"/>
          <p:cNvCxnSpPr>
            <a:stCxn id="6" idx="4"/>
            <a:endCxn id="13" idx="7"/>
          </p:cNvCxnSpPr>
          <p:nvPr/>
        </p:nvCxnSpPr>
        <p:spPr>
          <a:xfrm rot="5400000">
            <a:off x="2684823" y="3924851"/>
            <a:ext cx="660086" cy="2398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4"/>
            <a:endCxn id="14" idx="1"/>
          </p:cNvCxnSpPr>
          <p:nvPr/>
        </p:nvCxnSpPr>
        <p:spPr>
          <a:xfrm rot="16200000" flipH="1">
            <a:off x="2963240" y="3886322"/>
            <a:ext cx="665706" cy="32256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428992" y="1142984"/>
          <a:ext cx="5453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36"/>
                <a:gridCol w="681636"/>
                <a:gridCol w="681636"/>
                <a:gridCol w="681636"/>
                <a:gridCol w="681636"/>
                <a:gridCol w="681636"/>
                <a:gridCol w="681636"/>
                <a:gridCol w="6816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f0</a:t>
                      </a:r>
                      <a:endParaRPr lang="zh-CN" altLang="en-US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f2</a:t>
                      </a:r>
                      <a:endParaRPr lang="zh-CN" altLang="en-US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f3</a:t>
                      </a:r>
                      <a:endParaRPr lang="zh-CN" altLang="en-US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f4</a:t>
                      </a:r>
                      <a:endParaRPr lang="zh-CN" altLang="en-US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f5</a:t>
                      </a:r>
                      <a:endParaRPr lang="zh-CN" altLang="en-US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f6</a:t>
                      </a:r>
                      <a:endParaRPr lang="zh-CN" altLang="en-US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f7</a:t>
                      </a:r>
                      <a:endParaRPr lang="zh-CN" altLang="en-US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997778" y="258138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Hash(0+s) mod 8 = 4</a:t>
            </a:r>
            <a:endParaRPr lang="zh-CN" alt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000628" y="2582849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Hash(2+s) mod 8 = 0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000628" y="2583050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Hash(5+s) mod 8 = 0</a:t>
            </a:r>
            <a:endParaRPr lang="zh-CN" alt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000628" y="3214686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(0+1) mod 8 = 1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500694" y="5000636"/>
            <a:ext cx="8640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00694" y="4623080"/>
            <a:ext cx="8640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00600" y="4263284"/>
            <a:ext cx="8640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769204" y="2986724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71136" y="318889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2:f0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2285984" y="4272608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84718" y="446113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5:f0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74268" y="44596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5:f1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1772270" y="1780306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5410" y="317054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41044" y="315689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40978" y="444278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29394" y="445642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493902" y="444278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561418" y="444278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983386" y="195609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57356" y="197445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0:f4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87112" y="113253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f4</a:t>
            </a:r>
            <a:endParaRPr lang="zh-CN" alt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85516" y="114618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f0</a:t>
            </a:r>
            <a:endParaRPr lang="zh-CN" altLang="en-US" dirty="0" smtClean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5516" y="114298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f0</a:t>
            </a:r>
            <a:endParaRPr lang="zh-CN" altLang="en-US" dirty="0" smtClean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cxnSp>
        <p:nvCxnSpPr>
          <p:cNvPr id="63" name="直接箭头连接符 62"/>
          <p:cNvCxnSpPr>
            <a:endCxn id="37" idx="3"/>
          </p:cNvCxnSpPr>
          <p:nvPr/>
        </p:nvCxnSpPr>
        <p:spPr>
          <a:xfrm rot="10800000" flipV="1">
            <a:off x="6364790" y="4714884"/>
            <a:ext cx="421788" cy="92862"/>
          </a:xfrm>
          <a:prstGeom prst="straightConnector1">
            <a:avLst/>
          </a:prstGeom>
          <a:ln w="190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38" idx="3"/>
          </p:cNvCxnSpPr>
          <p:nvPr/>
        </p:nvCxnSpPr>
        <p:spPr>
          <a:xfrm rot="10800000">
            <a:off x="6364696" y="4447950"/>
            <a:ext cx="421882" cy="266934"/>
          </a:xfrm>
          <a:prstGeom prst="straightConnector1">
            <a:avLst/>
          </a:prstGeom>
          <a:ln w="190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15140" y="4357694"/>
            <a:ext cx="2643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Conflict !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55754" y="11429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f1</a:t>
            </a:r>
            <a:endParaRPr lang="zh-CN" altLang="en-US" dirty="0" smtClean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6.29047E-7 L -0.05972 0.57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2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0.23803 0.515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2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99537E-7 L 0.23803 0.4634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2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9537E-7 L 0.16076 0.4634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0" y="2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/>
      <p:bldP spid="33" grpId="1"/>
      <p:bldP spid="34" grpId="0"/>
      <p:bldP spid="35" grpId="0"/>
      <p:bldP spid="36" grpId="0" animBg="1"/>
      <p:bldP spid="37" grpId="0" animBg="1"/>
      <p:bldP spid="38" grpId="0" animBg="1"/>
      <p:bldP spid="41" grpId="0" animBg="1"/>
      <p:bldP spid="41" grpId="1" animBg="1"/>
      <p:bldP spid="42" grpId="0"/>
      <p:bldP spid="42" grpId="1"/>
      <p:bldP spid="43" grpId="0" animBg="1"/>
      <p:bldP spid="43" grpId="1" animBg="1"/>
      <p:bldP spid="44" grpId="0"/>
      <p:bldP spid="44" grpId="1"/>
      <p:bldP spid="46" grpId="0"/>
      <p:bldP spid="46" grpId="1"/>
      <p:bldP spid="49" grpId="0" animBg="1"/>
      <p:bldP spid="49" grpId="1" animBg="1"/>
      <p:bldP spid="50" grpId="0"/>
      <p:bldP spid="50" grpId="1"/>
      <p:bldP spid="54" grpId="0"/>
      <p:bldP spid="54" grpId="1"/>
      <p:bldP spid="48" grpId="0"/>
      <p:bldP spid="48" grpId="1"/>
      <p:bldP spid="40" grpId="0"/>
      <p:bldP spid="40" grpId="1"/>
      <p:bldP spid="39" grpId="0"/>
      <p:bldP spid="39" grpId="1"/>
      <p:bldP spid="47" grpId="0"/>
      <p:bldP spid="47" grpId="1"/>
      <p:bldP spid="56" grpId="0"/>
      <p:bldP spid="56" grpId="1"/>
      <p:bldP spid="56" grpId="2"/>
      <p:bldP spid="74" grpId="2"/>
      <p:bldP spid="74" grpId="3"/>
      <p:bldP spid="75" grpId="0"/>
      <p:bldP spid="7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373" y="188640"/>
            <a:ext cx="1924566" cy="307777"/>
          </a:xfrm>
        </p:spPr>
        <p:txBody>
          <a:bodyPr/>
          <a:lstStyle/>
          <a:p>
            <a:r>
              <a:rPr lang="zh-CN" altLang="en-US" dirty="0" smtClean="0"/>
              <a:t>随机决策树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8697" y="5733256"/>
            <a:ext cx="1157359" cy="432047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 smtClean="0"/>
              <a:t>Map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3779912" y="1124744"/>
            <a:ext cx="1344005" cy="729517"/>
            <a:chOff x="1979712" y="1415881"/>
            <a:chExt cx="1684810" cy="909537"/>
          </a:xfrm>
        </p:grpSpPr>
        <p:grpSp>
          <p:nvGrpSpPr>
            <p:cNvPr id="20" name="组合 19"/>
            <p:cNvGrpSpPr/>
            <p:nvPr/>
          </p:nvGrpSpPr>
          <p:grpSpPr>
            <a:xfrm>
              <a:off x="1979712" y="1425318"/>
              <a:ext cx="820714" cy="900100"/>
              <a:chOff x="2994058" y="1556792"/>
              <a:chExt cx="820714" cy="90010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3203848" y="155679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cxnSp>
            <p:nvCxnSpPr>
              <p:cNvPr id="7" name="直接连接符 6"/>
              <p:cNvCxnSpPr>
                <a:stCxn id="4" idx="3"/>
                <a:endCxn id="11" idx="0"/>
              </p:cNvCxnSpPr>
              <p:nvPr/>
            </p:nvCxnSpPr>
            <p:spPr>
              <a:xfrm flipH="1">
                <a:off x="3174078" y="1864105"/>
                <a:ext cx="82497" cy="2327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>
                <a:stCxn id="4" idx="5"/>
                <a:endCxn id="12" idx="0"/>
              </p:cNvCxnSpPr>
              <p:nvPr/>
            </p:nvCxnSpPr>
            <p:spPr>
              <a:xfrm>
                <a:off x="3511161" y="1864105"/>
                <a:ext cx="123591" cy="2327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2994058" y="209685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454732" y="209685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843808" y="1415881"/>
              <a:ext cx="820714" cy="900100"/>
              <a:chOff x="2994058" y="1556792"/>
              <a:chExt cx="820714" cy="90010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3848" y="155679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cxnSp>
            <p:nvCxnSpPr>
              <p:cNvPr id="29" name="直接连接符 28"/>
              <p:cNvCxnSpPr>
                <a:stCxn id="28" idx="3"/>
                <a:endCxn id="31" idx="0"/>
              </p:cNvCxnSpPr>
              <p:nvPr/>
            </p:nvCxnSpPr>
            <p:spPr>
              <a:xfrm flipH="1">
                <a:off x="3174078" y="1864105"/>
                <a:ext cx="82497" cy="2327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8" idx="5"/>
                <a:endCxn id="32" idx="0"/>
              </p:cNvCxnSpPr>
              <p:nvPr/>
            </p:nvCxnSpPr>
            <p:spPr>
              <a:xfrm>
                <a:off x="3511161" y="1864105"/>
                <a:ext cx="123591" cy="2327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椭圆 30"/>
              <p:cNvSpPr/>
              <p:nvPr/>
            </p:nvSpPr>
            <p:spPr>
              <a:xfrm>
                <a:off x="2994058" y="209685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454732" y="209685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0406" y="1475493"/>
              <a:ext cx="403421" cy="460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79912" y="2348880"/>
            <a:ext cx="1344005" cy="729517"/>
            <a:chOff x="1979712" y="1415881"/>
            <a:chExt cx="1684810" cy="909537"/>
          </a:xfrm>
        </p:grpSpPr>
        <p:grpSp>
          <p:nvGrpSpPr>
            <p:cNvPr id="56" name="组合 55"/>
            <p:cNvGrpSpPr/>
            <p:nvPr/>
          </p:nvGrpSpPr>
          <p:grpSpPr>
            <a:xfrm>
              <a:off x="1979712" y="1425318"/>
              <a:ext cx="820714" cy="900100"/>
              <a:chOff x="2994058" y="1556792"/>
              <a:chExt cx="820714" cy="90010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3203848" y="155679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cxnSp>
            <p:nvCxnSpPr>
              <p:cNvPr id="65" name="直接连接符 64"/>
              <p:cNvCxnSpPr>
                <a:stCxn id="64" idx="3"/>
                <a:endCxn id="67" idx="0"/>
              </p:cNvCxnSpPr>
              <p:nvPr/>
            </p:nvCxnSpPr>
            <p:spPr>
              <a:xfrm flipH="1">
                <a:off x="3174078" y="1864105"/>
                <a:ext cx="82497" cy="2327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64" idx="5"/>
                <a:endCxn id="68" idx="0"/>
              </p:cNvCxnSpPr>
              <p:nvPr/>
            </p:nvCxnSpPr>
            <p:spPr>
              <a:xfrm>
                <a:off x="3511161" y="1864105"/>
                <a:ext cx="123591" cy="2327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椭圆 66"/>
              <p:cNvSpPr/>
              <p:nvPr/>
            </p:nvSpPr>
            <p:spPr>
              <a:xfrm>
                <a:off x="2994058" y="209685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454732" y="209685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2843808" y="1415881"/>
              <a:ext cx="820714" cy="900100"/>
              <a:chOff x="2994058" y="1556792"/>
              <a:chExt cx="820714" cy="90010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203848" y="155679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cxnSp>
            <p:nvCxnSpPr>
              <p:cNvPr id="60" name="直接连接符 59"/>
              <p:cNvCxnSpPr>
                <a:stCxn id="59" idx="3"/>
                <a:endCxn id="62" idx="0"/>
              </p:cNvCxnSpPr>
              <p:nvPr/>
            </p:nvCxnSpPr>
            <p:spPr>
              <a:xfrm flipH="1">
                <a:off x="3174078" y="1864105"/>
                <a:ext cx="82497" cy="2327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59" idx="5"/>
                <a:endCxn id="63" idx="0"/>
              </p:cNvCxnSpPr>
              <p:nvPr/>
            </p:nvCxnSpPr>
            <p:spPr>
              <a:xfrm>
                <a:off x="3511161" y="1864105"/>
                <a:ext cx="123591" cy="2327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61"/>
              <p:cNvSpPr/>
              <p:nvPr/>
            </p:nvSpPr>
            <p:spPr>
              <a:xfrm>
                <a:off x="2994058" y="209685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454732" y="209685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620406" y="1475493"/>
              <a:ext cx="403421" cy="460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cxnSp>
        <p:nvCxnSpPr>
          <p:cNvPr id="70" name="直接连接符 69"/>
          <p:cNvCxnSpPr/>
          <p:nvPr/>
        </p:nvCxnSpPr>
        <p:spPr>
          <a:xfrm>
            <a:off x="2372744" y="774946"/>
            <a:ext cx="0" cy="5246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流程图: 内部贮存 73"/>
          <p:cNvSpPr/>
          <p:nvPr/>
        </p:nvSpPr>
        <p:spPr>
          <a:xfrm>
            <a:off x="2565947" y="1190050"/>
            <a:ext cx="720080" cy="577558"/>
          </a:xfrm>
          <a:prstGeom prst="flowChartInternalStorage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solidFill>
                  <a:srgbClr val="5D6E8E"/>
                </a:solidFill>
                <a:latin typeface="Helvetica CE CondBold"/>
                <a:cs typeface="Helvetica CE CondBold"/>
              </a:rPr>
              <a:t>Data</a:t>
            </a:r>
            <a:endParaRPr lang="zh-CN" altLang="en-US" sz="16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75" name="流程图: 内部贮存 74"/>
          <p:cNvSpPr/>
          <p:nvPr/>
        </p:nvSpPr>
        <p:spPr>
          <a:xfrm>
            <a:off x="2555776" y="2455713"/>
            <a:ext cx="720080" cy="577558"/>
          </a:xfrm>
          <a:prstGeom prst="flowChartInternalStorage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solidFill>
                  <a:srgbClr val="5D6E8E"/>
                </a:solidFill>
                <a:latin typeface="Helvetica CE CondBold"/>
                <a:cs typeface="Helvetica CE CondBold"/>
              </a:rPr>
              <a:t>Data</a:t>
            </a:r>
            <a:endParaRPr lang="zh-CN" altLang="en-US" sz="16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76" name="流程图: 内部贮存 75"/>
          <p:cNvSpPr/>
          <p:nvPr/>
        </p:nvSpPr>
        <p:spPr>
          <a:xfrm>
            <a:off x="2555776" y="3715538"/>
            <a:ext cx="720080" cy="577558"/>
          </a:xfrm>
          <a:prstGeom prst="flowChartInternalStorage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solidFill>
                  <a:srgbClr val="5D6E8E"/>
                </a:solidFill>
                <a:latin typeface="Helvetica CE CondBold"/>
                <a:cs typeface="Helvetica CE CondBold"/>
              </a:rPr>
              <a:t>Data</a:t>
            </a:r>
            <a:endParaRPr lang="zh-CN" altLang="en-US" sz="16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3779912" y="3645024"/>
            <a:ext cx="1344005" cy="729517"/>
            <a:chOff x="1979712" y="1415881"/>
            <a:chExt cx="1684810" cy="909537"/>
          </a:xfrm>
        </p:grpSpPr>
        <p:grpSp>
          <p:nvGrpSpPr>
            <p:cNvPr id="78" name="组合 77"/>
            <p:cNvGrpSpPr/>
            <p:nvPr/>
          </p:nvGrpSpPr>
          <p:grpSpPr>
            <a:xfrm>
              <a:off x="1979712" y="1425318"/>
              <a:ext cx="820714" cy="900100"/>
              <a:chOff x="2994058" y="1556792"/>
              <a:chExt cx="820714" cy="900100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3203848" y="155679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cxnSp>
            <p:nvCxnSpPr>
              <p:cNvPr id="87" name="直接连接符 86"/>
              <p:cNvCxnSpPr>
                <a:stCxn id="86" idx="3"/>
                <a:endCxn id="89" idx="0"/>
              </p:cNvCxnSpPr>
              <p:nvPr/>
            </p:nvCxnSpPr>
            <p:spPr>
              <a:xfrm flipH="1">
                <a:off x="3174078" y="1864105"/>
                <a:ext cx="82497" cy="2327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stCxn id="86" idx="5"/>
                <a:endCxn id="90" idx="0"/>
              </p:cNvCxnSpPr>
              <p:nvPr/>
            </p:nvCxnSpPr>
            <p:spPr>
              <a:xfrm>
                <a:off x="3511161" y="1864105"/>
                <a:ext cx="123591" cy="2327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/>
              <p:cNvSpPr/>
              <p:nvPr/>
            </p:nvSpPr>
            <p:spPr>
              <a:xfrm>
                <a:off x="2994058" y="209685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3454732" y="209685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2843808" y="1415881"/>
              <a:ext cx="820714" cy="900100"/>
              <a:chOff x="2994058" y="1556792"/>
              <a:chExt cx="820714" cy="900100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3203848" y="155679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cxnSp>
            <p:nvCxnSpPr>
              <p:cNvPr id="82" name="直接连接符 81"/>
              <p:cNvCxnSpPr>
                <a:stCxn id="81" idx="3"/>
                <a:endCxn id="84" idx="0"/>
              </p:cNvCxnSpPr>
              <p:nvPr/>
            </p:nvCxnSpPr>
            <p:spPr>
              <a:xfrm flipH="1">
                <a:off x="3174078" y="1864105"/>
                <a:ext cx="82497" cy="2327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81" idx="5"/>
                <a:endCxn id="85" idx="0"/>
              </p:cNvCxnSpPr>
              <p:nvPr/>
            </p:nvCxnSpPr>
            <p:spPr>
              <a:xfrm>
                <a:off x="3511161" y="1864105"/>
                <a:ext cx="123591" cy="2327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椭圆 83"/>
              <p:cNvSpPr/>
              <p:nvPr/>
            </p:nvSpPr>
            <p:spPr>
              <a:xfrm>
                <a:off x="2994058" y="209685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3454732" y="209685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2620406" y="1475493"/>
              <a:ext cx="403421" cy="460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sp>
        <p:nvSpPr>
          <p:cNvPr id="91" name="流程图: 内部贮存 90"/>
          <p:cNvSpPr/>
          <p:nvPr/>
        </p:nvSpPr>
        <p:spPr>
          <a:xfrm>
            <a:off x="2555776" y="4930237"/>
            <a:ext cx="720080" cy="577558"/>
          </a:xfrm>
          <a:prstGeom prst="flowChartInternalStorage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solidFill>
                  <a:srgbClr val="5D6E8E"/>
                </a:solidFill>
                <a:latin typeface="Helvetica CE CondBold"/>
                <a:cs typeface="Helvetica CE CondBold"/>
              </a:rPr>
              <a:t>Data</a:t>
            </a:r>
            <a:endParaRPr lang="zh-CN" altLang="en-US" sz="16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3779912" y="4859723"/>
            <a:ext cx="1344005" cy="729517"/>
            <a:chOff x="1979712" y="1415881"/>
            <a:chExt cx="1684810" cy="909537"/>
          </a:xfrm>
        </p:grpSpPr>
        <p:grpSp>
          <p:nvGrpSpPr>
            <p:cNvPr id="93" name="组合 92"/>
            <p:cNvGrpSpPr/>
            <p:nvPr/>
          </p:nvGrpSpPr>
          <p:grpSpPr>
            <a:xfrm>
              <a:off x="1979712" y="1425318"/>
              <a:ext cx="820714" cy="900100"/>
              <a:chOff x="2994058" y="1556792"/>
              <a:chExt cx="820714" cy="900100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3203848" y="155679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cxnSp>
            <p:nvCxnSpPr>
              <p:cNvPr id="102" name="直接连接符 101"/>
              <p:cNvCxnSpPr>
                <a:stCxn id="101" idx="3"/>
                <a:endCxn id="104" idx="0"/>
              </p:cNvCxnSpPr>
              <p:nvPr/>
            </p:nvCxnSpPr>
            <p:spPr>
              <a:xfrm flipH="1">
                <a:off x="3174078" y="1864105"/>
                <a:ext cx="82497" cy="2327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101" idx="5"/>
                <a:endCxn id="105" idx="0"/>
              </p:cNvCxnSpPr>
              <p:nvPr/>
            </p:nvCxnSpPr>
            <p:spPr>
              <a:xfrm>
                <a:off x="3511161" y="1864105"/>
                <a:ext cx="123591" cy="2327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椭圆 103"/>
              <p:cNvSpPr/>
              <p:nvPr/>
            </p:nvSpPr>
            <p:spPr>
              <a:xfrm>
                <a:off x="2994058" y="209685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3454732" y="209685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2843808" y="1415881"/>
              <a:ext cx="820714" cy="900100"/>
              <a:chOff x="2994058" y="1556792"/>
              <a:chExt cx="820714" cy="900100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3203848" y="155679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cxnSp>
            <p:nvCxnSpPr>
              <p:cNvPr id="97" name="直接连接符 96"/>
              <p:cNvCxnSpPr>
                <a:stCxn id="96" idx="3"/>
                <a:endCxn id="99" idx="0"/>
              </p:cNvCxnSpPr>
              <p:nvPr/>
            </p:nvCxnSpPr>
            <p:spPr>
              <a:xfrm flipH="1">
                <a:off x="3174078" y="1864105"/>
                <a:ext cx="82497" cy="2327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>
                <a:stCxn id="96" idx="5"/>
                <a:endCxn id="100" idx="0"/>
              </p:cNvCxnSpPr>
              <p:nvPr/>
            </p:nvCxnSpPr>
            <p:spPr>
              <a:xfrm>
                <a:off x="3511161" y="1864105"/>
                <a:ext cx="123591" cy="2327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椭圆 98"/>
              <p:cNvSpPr/>
              <p:nvPr/>
            </p:nvSpPr>
            <p:spPr>
              <a:xfrm>
                <a:off x="2994058" y="209685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3454732" y="2096852"/>
                <a:ext cx="360040" cy="3600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2620406" y="1475493"/>
              <a:ext cx="403421" cy="460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sp>
        <p:nvSpPr>
          <p:cNvPr id="107" name="矩形 106"/>
          <p:cNvSpPr/>
          <p:nvPr/>
        </p:nvSpPr>
        <p:spPr>
          <a:xfrm>
            <a:off x="1115616" y="2720952"/>
            <a:ext cx="432048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dirty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S1</a:t>
            </a:r>
            <a:endParaRPr lang="zh-CN" altLang="en-US" sz="1600" dirty="0">
              <a:solidFill>
                <a:srgbClr val="164389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116279" y="3736012"/>
            <a:ext cx="432048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S4</a:t>
            </a:r>
            <a:endParaRPr lang="zh-CN" altLang="en-US" sz="1600" dirty="0">
              <a:solidFill>
                <a:srgbClr val="164389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115616" y="3059506"/>
            <a:ext cx="432048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S2</a:t>
            </a:r>
            <a:endParaRPr lang="zh-CN" altLang="en-US" sz="1600" dirty="0">
              <a:solidFill>
                <a:srgbClr val="164389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116279" y="3398074"/>
            <a:ext cx="432048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S3</a:t>
            </a:r>
            <a:endParaRPr lang="zh-CN" altLang="en-US" sz="1600" dirty="0">
              <a:solidFill>
                <a:srgbClr val="164389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 flipV="1">
            <a:off x="1553090" y="1557914"/>
            <a:ext cx="2154814" cy="184014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1553090" y="3033271"/>
            <a:ext cx="2154814" cy="3647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1553090" y="3398060"/>
            <a:ext cx="2154814" cy="4934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553090" y="3405343"/>
            <a:ext cx="2154814" cy="17507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右箭头 130"/>
          <p:cNvSpPr/>
          <p:nvPr/>
        </p:nvSpPr>
        <p:spPr>
          <a:xfrm>
            <a:off x="3419872" y="1268760"/>
            <a:ext cx="360040" cy="244809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132" name="右箭头 131"/>
          <p:cNvSpPr/>
          <p:nvPr/>
        </p:nvSpPr>
        <p:spPr>
          <a:xfrm>
            <a:off x="3419872" y="2608127"/>
            <a:ext cx="360040" cy="244809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133" name="右箭头 132"/>
          <p:cNvSpPr/>
          <p:nvPr/>
        </p:nvSpPr>
        <p:spPr>
          <a:xfrm>
            <a:off x="3419872" y="3904271"/>
            <a:ext cx="360040" cy="244809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134" name="右箭头 133"/>
          <p:cNvSpPr/>
          <p:nvPr/>
        </p:nvSpPr>
        <p:spPr>
          <a:xfrm>
            <a:off x="3419872" y="5157192"/>
            <a:ext cx="360040" cy="244809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5532762" y="1055087"/>
            <a:ext cx="287211" cy="2887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5544793" y="1421926"/>
            <a:ext cx="287211" cy="288779"/>
          </a:xfrm>
          <a:prstGeom prst="ellipse">
            <a:avLst/>
          </a:prstGeom>
          <a:solidFill>
            <a:srgbClr val="C00000"/>
          </a:solidFill>
          <a:ln w="25400" cmpd="sng"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5562047" y="2790024"/>
            <a:ext cx="287211" cy="28877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5562047" y="4076325"/>
            <a:ext cx="287211" cy="288779"/>
          </a:xfrm>
          <a:prstGeom prst="ellipse">
            <a:avLst/>
          </a:prstGeom>
          <a:solidFill>
            <a:srgbClr val="7030A0"/>
          </a:solidFill>
          <a:ln w="25400" cmpd="sng"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5556824" y="2441701"/>
            <a:ext cx="287211" cy="288779"/>
          </a:xfrm>
          <a:prstGeom prst="ellipse">
            <a:avLst/>
          </a:prstGeom>
          <a:solidFill>
            <a:srgbClr val="C00000"/>
          </a:solidFill>
          <a:ln w="25400" cmpd="sng"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5562382" y="3740165"/>
            <a:ext cx="287211" cy="2887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5574415" y="4963240"/>
            <a:ext cx="287211" cy="28877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5574415" y="5303275"/>
            <a:ext cx="287211" cy="288779"/>
          </a:xfrm>
          <a:prstGeom prst="ellipse">
            <a:avLst/>
          </a:prstGeom>
          <a:solidFill>
            <a:srgbClr val="00B0F0"/>
          </a:solidFill>
          <a:ln w="25400" cmpd="sng"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cxnSp>
        <p:nvCxnSpPr>
          <p:cNvPr id="149" name="直接连接符 148"/>
          <p:cNvCxnSpPr/>
          <p:nvPr/>
        </p:nvCxnSpPr>
        <p:spPr>
          <a:xfrm>
            <a:off x="6372200" y="774946"/>
            <a:ext cx="0" cy="5246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右箭头 153"/>
          <p:cNvSpPr/>
          <p:nvPr/>
        </p:nvSpPr>
        <p:spPr>
          <a:xfrm>
            <a:off x="5148064" y="1268760"/>
            <a:ext cx="360040" cy="244809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155" name="右箭头 154"/>
          <p:cNvSpPr/>
          <p:nvPr/>
        </p:nvSpPr>
        <p:spPr>
          <a:xfrm>
            <a:off x="5148064" y="2608127"/>
            <a:ext cx="360040" cy="244809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156" name="右箭头 155"/>
          <p:cNvSpPr/>
          <p:nvPr/>
        </p:nvSpPr>
        <p:spPr>
          <a:xfrm>
            <a:off x="5148064" y="3904271"/>
            <a:ext cx="360040" cy="244809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157" name="右箭头 156"/>
          <p:cNvSpPr/>
          <p:nvPr/>
        </p:nvSpPr>
        <p:spPr>
          <a:xfrm>
            <a:off x="5148064" y="5157192"/>
            <a:ext cx="360040" cy="244809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158" name="内容占位符 2"/>
          <p:cNvSpPr txBox="1">
            <a:spLocks/>
          </p:cNvSpPr>
          <p:nvPr/>
        </p:nvSpPr>
        <p:spPr>
          <a:xfrm>
            <a:off x="7092280" y="5733256"/>
            <a:ext cx="1584176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800" kern="1200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Reduce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79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17864 0.16759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24" y="838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22222E-6 L 0.17725 0.17709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8843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17552 0.0303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7" y="150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17552 -0.1050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7" y="-5255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17604 0.0284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141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L 0.17534 -0.22385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7" y="-11204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17413 -0.2865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-14329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4.44444E-6 L 0.17413 -0.23148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-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91" grpId="0" animBg="1"/>
      <p:bldP spid="131" grpId="0" animBg="1"/>
      <p:bldP spid="132" grpId="0" animBg="1"/>
      <p:bldP spid="133" grpId="0" animBg="1"/>
      <p:bldP spid="134" grpId="0" animBg="1"/>
      <p:bldP spid="136" grpId="0" animBg="1"/>
      <p:bldP spid="136" grpId="1" animBg="1"/>
      <p:bldP spid="137" grpId="0" animBg="1"/>
      <p:bldP spid="137" grpId="1" animBg="1"/>
      <p:bldP spid="139" grpId="0" animBg="1"/>
      <p:bldP spid="139" grpId="1" animBg="1"/>
      <p:bldP spid="140" grpId="0" animBg="1"/>
      <p:bldP spid="140" grpId="1" animBg="1"/>
      <p:bldP spid="142" grpId="0" animBg="1"/>
      <p:bldP spid="142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6" grpId="1" animBg="1"/>
      <p:bldP spid="154" grpId="0" animBg="1"/>
      <p:bldP spid="155" grpId="0" animBg="1"/>
      <p:bldP spid="156" grpId="0" animBg="1"/>
      <p:bldP spid="1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1782859" cy="307777"/>
          </a:xfrm>
        </p:spPr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MLLib</a:t>
            </a:r>
            <a:r>
              <a:rPr lang="zh-CN" altLang="en-US" dirty="0" smtClean="0"/>
              <a:t>算法的比较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765282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数据（对</a:t>
            </a:r>
            <a:r>
              <a:rPr lang="en-US" altLang="zh-CN" dirty="0" smtClean="0"/>
              <a:t>RDT</a:t>
            </a:r>
            <a:r>
              <a:rPr lang="zh-CN" altLang="en-US" dirty="0" smtClean="0"/>
              <a:t>算法，用</a:t>
            </a:r>
            <a:r>
              <a:rPr lang="en-US" altLang="zh-CN" dirty="0" err="1" smtClean="0"/>
              <a:t>SimHash</a:t>
            </a:r>
            <a:r>
              <a:rPr lang="zh-CN" altLang="en-US" dirty="0" smtClean="0"/>
              <a:t>转成</a:t>
            </a:r>
            <a:r>
              <a:rPr lang="en-US" altLang="zh-CN" dirty="0" smtClean="0"/>
              <a:t>512</a:t>
            </a:r>
            <a:r>
              <a:rPr lang="zh-CN" altLang="en-US" dirty="0" smtClean="0"/>
              <a:t>维</a:t>
            </a:r>
            <a:r>
              <a:rPr lang="en-US" altLang="zh-CN" dirty="0" smtClean="0"/>
              <a:t>binary</a:t>
            </a:r>
            <a:r>
              <a:rPr lang="zh-CN" altLang="en-US" dirty="0"/>
              <a:t>数据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326261"/>
              </p:ext>
            </p:extLst>
          </p:nvPr>
        </p:nvGraphicFramePr>
        <p:xfrm>
          <a:off x="395536" y="1196752"/>
          <a:ext cx="8424935" cy="475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/>
                <a:gridCol w="1684987"/>
                <a:gridCol w="1684987"/>
                <a:gridCol w="1684987"/>
                <a:gridCol w="1684987"/>
              </a:tblGrid>
              <a:tr h="6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#Feature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#Train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#Test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Train.Vol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8026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epsilon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2,000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400,000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100,000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11.3G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80264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kdda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20,216,830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8,407,752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510,302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2.49G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80264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kddb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29,890,095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19,264,097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748,401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4.78G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80264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3,231,961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2,000,000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396,130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344M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80264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webspam_tri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16,609,143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300,000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50,000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20G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80264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webspam_uni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300,000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50,000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327M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4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1782860" cy="307777"/>
          </a:xfrm>
        </p:spPr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MLLib</a:t>
            </a:r>
            <a:r>
              <a:rPr lang="zh-CN" altLang="en-US" dirty="0" smtClean="0"/>
              <a:t>算法的比较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007534"/>
            <a:ext cx="4042792" cy="51577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RDT: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深度</a:t>
            </a:r>
            <a:r>
              <a:rPr lang="en-US" altLang="zh-CN" dirty="0" smtClean="0"/>
              <a:t>: 30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树棵数：</a:t>
            </a:r>
            <a:r>
              <a:rPr lang="en-US" altLang="zh-CN" dirty="0" smtClean="0"/>
              <a:t>50</a:t>
            </a:r>
          </a:p>
          <a:p>
            <a:endParaRPr lang="en-US" altLang="zh-CN" dirty="0" smtClean="0"/>
          </a:p>
          <a:p>
            <a:r>
              <a:rPr lang="en-US" altLang="zh-CN" dirty="0"/>
              <a:t>Spark</a:t>
            </a:r>
            <a:r>
              <a:rPr lang="zh-CN" altLang="en-US" dirty="0"/>
              <a:t>配置</a:t>
            </a:r>
            <a:r>
              <a:rPr lang="en-US" altLang="zh-CN" dirty="0"/>
              <a:t>:</a:t>
            </a:r>
          </a:p>
          <a:p>
            <a:r>
              <a:rPr lang="en-US" altLang="zh-CN" dirty="0" err="1" smtClean="0"/>
              <a:t>excutors</a:t>
            </a:r>
            <a:r>
              <a:rPr lang="en-US" altLang="zh-CN" dirty="0"/>
              <a:t>: 12</a:t>
            </a:r>
          </a:p>
          <a:p>
            <a:r>
              <a:rPr lang="en-US" altLang="zh-CN" dirty="0" smtClean="0"/>
              <a:t>worker</a:t>
            </a:r>
            <a:r>
              <a:rPr lang="en-US" altLang="zh-CN" dirty="0"/>
              <a:t>:     1</a:t>
            </a:r>
          </a:p>
          <a:p>
            <a:r>
              <a:rPr lang="en-US" altLang="zh-CN" dirty="0" smtClean="0"/>
              <a:t>driver-mem</a:t>
            </a:r>
            <a:r>
              <a:rPr lang="en-US" altLang="zh-CN" dirty="0"/>
              <a:t>: </a:t>
            </a:r>
            <a:r>
              <a:rPr lang="en-US" altLang="zh-CN" dirty="0" smtClean="0"/>
              <a:t>2G</a:t>
            </a:r>
          </a:p>
          <a:p>
            <a:r>
              <a:rPr lang="en-US" altLang="zh-CN" dirty="0" smtClean="0"/>
              <a:t>executor-mem:2G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932040" y="980728"/>
            <a:ext cx="4032448" cy="5157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800" kern="1200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MLLib</a:t>
            </a:r>
            <a:r>
              <a:rPr lang="en-US" altLang="zh-CN" dirty="0" smtClean="0"/>
              <a:t>(1.0)</a:t>
            </a:r>
            <a:r>
              <a:rPr lang="zh-CN" altLang="en-US" dirty="0" smtClean="0"/>
              <a:t>算法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迭代：</a:t>
            </a:r>
            <a:r>
              <a:rPr lang="en-US" altLang="zh-CN" dirty="0"/>
              <a:t>10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Logsitic</a:t>
            </a:r>
            <a:r>
              <a:rPr lang="en-US" altLang="zh-CN" dirty="0" smtClean="0"/>
              <a:t> Regression</a:t>
            </a:r>
            <a:endParaRPr lang="en-US" altLang="zh-CN" dirty="0"/>
          </a:p>
          <a:p>
            <a:r>
              <a:rPr lang="en-US" altLang="zh-CN" dirty="0"/>
              <a:t> 	SVM</a:t>
            </a:r>
          </a:p>
          <a:p>
            <a:r>
              <a:rPr lang="en-US" altLang="zh-CN" dirty="0"/>
              <a:t>	Decision </a:t>
            </a:r>
            <a:r>
              <a:rPr lang="en-US" altLang="zh-CN" dirty="0" smtClean="0"/>
              <a:t>Tree</a:t>
            </a:r>
          </a:p>
          <a:p>
            <a:r>
              <a:rPr lang="en-US" altLang="zh-CN" dirty="0"/>
              <a:t>Spark</a:t>
            </a:r>
            <a:r>
              <a:rPr lang="zh-CN" altLang="en-US" dirty="0"/>
              <a:t>配置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excutors</a:t>
            </a:r>
            <a:r>
              <a:rPr lang="en-US" altLang="zh-CN" dirty="0"/>
              <a:t>: 12</a:t>
            </a:r>
          </a:p>
          <a:p>
            <a:r>
              <a:rPr lang="en-US" altLang="zh-CN" dirty="0"/>
              <a:t>worker:     1</a:t>
            </a:r>
          </a:p>
          <a:p>
            <a:r>
              <a:rPr lang="en-US" altLang="zh-CN" dirty="0"/>
              <a:t>driver-mem: </a:t>
            </a:r>
            <a:r>
              <a:rPr lang="en-US" altLang="zh-CN" dirty="0" smtClean="0"/>
              <a:t>2-6G</a:t>
            </a:r>
            <a:endParaRPr lang="en-US" altLang="zh-CN" dirty="0"/>
          </a:p>
          <a:p>
            <a:r>
              <a:rPr lang="en-US" altLang="zh-CN" dirty="0" smtClean="0"/>
              <a:t>executor-mem:2-8G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63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964" y="188640"/>
            <a:ext cx="1782859" cy="307777"/>
          </a:xfrm>
        </p:spPr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MLLib</a:t>
            </a:r>
            <a:r>
              <a:rPr lang="zh-CN" altLang="en-US" dirty="0" smtClean="0"/>
              <a:t>算法的比较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228928"/>
              </p:ext>
            </p:extLst>
          </p:nvPr>
        </p:nvGraphicFramePr>
        <p:xfrm>
          <a:off x="107501" y="836712"/>
          <a:ext cx="9036495" cy="5018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55"/>
                <a:gridCol w="1004055"/>
                <a:gridCol w="1004055"/>
                <a:gridCol w="1004055"/>
                <a:gridCol w="1004055"/>
                <a:gridCol w="1004055"/>
                <a:gridCol w="1004055"/>
                <a:gridCol w="1004055"/>
                <a:gridCol w="1004055"/>
              </a:tblGrid>
              <a:tr h="65394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RDT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LR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SVM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DT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653943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AUC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Training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Time(s)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AUC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Training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Time(s)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AUC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Training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Time(s)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AUC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Training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Time(s)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6327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epsilon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.7183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20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.7579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58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.6660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79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.7483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3990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5304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kdda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.6542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436</a:t>
                      </a:r>
                      <a:endParaRPr lang="zh-CN" altLang="en-US" sz="20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.5906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1276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.6020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1557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5304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kddb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.6437   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842</a:t>
                      </a:r>
                      <a:endParaRPr lang="zh-CN" altLang="en-US" sz="20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.6013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2187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.6001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2638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5304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.8874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189</a:t>
                      </a:r>
                      <a:endParaRPr lang="zh-CN" altLang="en-US" sz="20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.6499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447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.6452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460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563274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webspam_tri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.9287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355</a:t>
                      </a:r>
                      <a:endParaRPr lang="zh-CN" altLang="en-US" sz="20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.8469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3358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.8243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5109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15521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webspam_uni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.8892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</a:t>
                      </a:r>
                      <a:endParaRPr lang="zh-CN" altLang="en-US" sz="20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.8742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56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.7587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.8415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121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1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2672526" cy="307777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--</a:t>
            </a:r>
            <a:r>
              <a:rPr lang="zh-CN" altLang="en-US" dirty="0" smtClean="0"/>
              <a:t>如何做好大数据挖掘工作</a:t>
            </a:r>
            <a:endParaRPr lang="zh-CN" altLang="en-US" dirty="0"/>
          </a:p>
        </p:txBody>
      </p:sp>
      <p:sp>
        <p:nvSpPr>
          <p:cNvPr id="4" name="梯形 3"/>
          <p:cNvSpPr/>
          <p:nvPr/>
        </p:nvSpPr>
        <p:spPr>
          <a:xfrm>
            <a:off x="2195736" y="4145442"/>
            <a:ext cx="4824536" cy="1152000"/>
          </a:xfrm>
          <a:prstGeom prst="trapezoid">
            <a:avLst>
              <a:gd name="adj" fmla="val 57025"/>
            </a:avLst>
          </a:prstGeom>
          <a:solidFill>
            <a:schemeClr val="accent1"/>
          </a:solidFill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600000"/>
            </a:lightRig>
          </a:scene3d>
          <a:sp3d prstMaterial="dkEdge">
            <a:bevelT/>
            <a:bevelB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CE CondBold"/>
              </a:rPr>
              <a:t>数据</a:t>
            </a:r>
          </a:p>
        </p:txBody>
      </p:sp>
      <p:sp>
        <p:nvSpPr>
          <p:cNvPr id="5" name="梯形 4"/>
          <p:cNvSpPr/>
          <p:nvPr/>
        </p:nvSpPr>
        <p:spPr>
          <a:xfrm>
            <a:off x="2951912" y="2828872"/>
            <a:ext cx="3312368" cy="1152000"/>
          </a:xfrm>
          <a:prstGeom prst="trapezoid">
            <a:avLst>
              <a:gd name="adj" fmla="val 57025"/>
            </a:avLst>
          </a:prstGeom>
          <a:solidFill>
            <a:schemeClr val="accent1"/>
          </a:solidFill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600000"/>
            </a:lightRig>
          </a:scene3d>
          <a:sp3d prstMaterial="dkEdge">
            <a:bevelT/>
            <a:bevelB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CE CondBold"/>
              </a:rPr>
              <a:t>系统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CE CondBold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3671721" y="1064768"/>
            <a:ext cx="1872208" cy="1596040"/>
          </a:xfrm>
          <a:prstGeom prst="triangle">
            <a:avLst/>
          </a:prstGeom>
          <a:solidFill>
            <a:schemeClr val="accent1"/>
          </a:solidFill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600000"/>
            </a:lightRig>
          </a:scene3d>
          <a:sp3d prstMaterial="dkEdge">
            <a:bevelT/>
            <a:bevelB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CE CondBold"/>
              </a:rPr>
              <a:t>算法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CE CondBold"/>
            </a:endParaRPr>
          </a:p>
        </p:txBody>
      </p:sp>
    </p:spTree>
    <p:extLst>
      <p:ext uri="{BB962C8B-B14F-4D97-AF65-F5344CB8AC3E}">
        <p14:creationId xmlns:p14="http://schemas.microsoft.com/office/powerpoint/2010/main" val="143448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212976"/>
            <a:ext cx="8424936" cy="621266"/>
          </a:xfrm>
        </p:spPr>
        <p:txBody>
          <a:bodyPr>
            <a:noAutofit/>
          </a:bodyPr>
          <a:lstStyle/>
          <a:p>
            <a:pPr algn="ctr"/>
            <a:endParaRPr lang="en-US" altLang="zh-CN" sz="3600" dirty="0" smtClean="0"/>
          </a:p>
          <a:p>
            <a:pPr algn="ctr"/>
            <a:r>
              <a:rPr lang="en-US" altLang="zh-CN" sz="3600" dirty="0" err="1" smtClean="0"/>
              <a:t>Weibo</a:t>
            </a:r>
            <a:r>
              <a:rPr lang="en-US" altLang="zh-CN" sz="3600" dirty="0" smtClean="0"/>
              <a:t>: @</a:t>
            </a:r>
            <a:r>
              <a:rPr lang="zh-CN" altLang="en-US" sz="3600" dirty="0" smtClean="0"/>
              <a:t>张夏天</a:t>
            </a:r>
            <a:r>
              <a:rPr lang="en-US" altLang="zh-CN" sz="3600" dirty="0" smtClean="0"/>
              <a:t>_</a:t>
            </a:r>
            <a:r>
              <a:rPr lang="zh-CN" altLang="en-US" sz="3600" dirty="0" smtClean="0"/>
              <a:t>机器学习</a:t>
            </a:r>
            <a:endParaRPr lang="zh-CN" altLang="en-US" sz="36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16249" y="188640"/>
            <a:ext cx="612668" cy="307777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43608" y="1908610"/>
            <a:ext cx="6840760" cy="94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800" kern="1200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A5C6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/>
              <a:t>诚邀</a:t>
            </a:r>
            <a:r>
              <a:rPr lang="zh-CN" altLang="en-US" sz="5400" dirty="0" smtClean="0"/>
              <a:t>小伙伴加入我们！</a:t>
            </a:r>
            <a:endParaRPr lang="en-US" altLang="zh-CN" sz="5400" dirty="0" smtClean="0"/>
          </a:p>
          <a:p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980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781" y="168255"/>
            <a:ext cx="1600438" cy="307777"/>
          </a:xfrm>
        </p:spPr>
        <p:txBody>
          <a:bodyPr/>
          <a:lstStyle/>
          <a:p>
            <a:r>
              <a:rPr lang="en-US" altLang="zh-CN" dirty="0" smtClean="0"/>
              <a:t>T</a:t>
            </a:r>
            <a:r>
              <a:rPr altLang="zh-CN" dirty="0" smtClean="0"/>
              <a:t>alking Data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19" name="pasted-image.pdf"/>
          <p:cNvPicPr/>
          <p:nvPr/>
        </p:nvPicPr>
        <p:blipFill>
          <a:blip r:embed="rId3">
            <a:extLst/>
          </a:blip>
          <a:srcRect l="22808" r="22808" b="18099"/>
          <a:stretch>
            <a:fillRect/>
          </a:stretch>
        </p:blipFill>
        <p:spPr>
          <a:xfrm>
            <a:off x="535104" y="2646055"/>
            <a:ext cx="1298932" cy="1236317"/>
          </a:xfrm>
          <a:prstGeom prst="rect">
            <a:avLst/>
          </a:prstGeom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20" name="pasted-image.pdf"/>
          <p:cNvPicPr/>
          <p:nvPr/>
        </p:nvPicPr>
        <p:blipFill>
          <a:blip r:embed="rId4">
            <a:extLst/>
          </a:blip>
          <a:srcRect l="5235" b="21637"/>
          <a:stretch>
            <a:fillRect/>
          </a:stretch>
        </p:blipFill>
        <p:spPr>
          <a:xfrm>
            <a:off x="1928794" y="785794"/>
            <a:ext cx="1503823" cy="1425231"/>
          </a:xfrm>
          <a:prstGeom prst="rect">
            <a:avLst/>
          </a:prstGeom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21" name="pasted-image.pdf"/>
          <p:cNvPicPr/>
          <p:nvPr/>
        </p:nvPicPr>
        <p:blipFill>
          <a:blip r:embed="rId5">
            <a:extLst/>
          </a:blip>
          <a:srcRect b="17262"/>
          <a:stretch>
            <a:fillRect/>
          </a:stretch>
        </p:blipFill>
        <p:spPr>
          <a:xfrm>
            <a:off x="1979295" y="4708704"/>
            <a:ext cx="1195479" cy="1048320"/>
          </a:xfrm>
          <a:prstGeom prst="rect">
            <a:avLst/>
          </a:prstGeom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22" name="Shape 92"/>
          <p:cNvSpPr/>
          <p:nvPr/>
        </p:nvSpPr>
        <p:spPr>
          <a:xfrm>
            <a:off x="3305625" y="2657286"/>
            <a:ext cx="2337945" cy="2271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TalkingData</a:t>
            </a:r>
          </a:p>
          <a:p>
            <a:pPr algn="ctr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移动大数据</a:t>
            </a:r>
          </a:p>
          <a:p>
            <a:pPr algn="ctr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生态圈</a:t>
            </a:r>
            <a:endParaRPr lang="zh-CN" altLang="en-US" sz="1600" dirty="0">
              <a:solidFill>
                <a:srgbClr val="164389"/>
              </a:solidFill>
              <a:latin typeface="微软雅黑" pitchFamily="34" charset="-122"/>
              <a:ea typeface="微软雅黑" pitchFamily="34" charset="-122"/>
              <a:sym typeface="Helvetica Light"/>
            </a:endParaRPr>
          </a:p>
        </p:txBody>
      </p:sp>
      <p:pic>
        <p:nvPicPr>
          <p:cNvPr id="23" name="pasted-image.pdf"/>
          <p:cNvPicPr/>
          <p:nvPr/>
        </p:nvPicPr>
        <p:blipFill>
          <a:blip r:embed="rId6">
            <a:extLst/>
          </a:blip>
          <a:srcRect l="20507" r="20507" b="22787"/>
          <a:stretch>
            <a:fillRect/>
          </a:stretch>
        </p:blipFill>
        <p:spPr>
          <a:xfrm>
            <a:off x="7079635" y="1142984"/>
            <a:ext cx="989400" cy="920502"/>
          </a:xfrm>
          <a:prstGeom prst="rect">
            <a:avLst/>
          </a:prstGeom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24" name="pasted-image.pdf"/>
          <p:cNvPicPr/>
          <p:nvPr/>
        </p:nvPicPr>
        <p:blipFill>
          <a:blip r:embed="rId7">
            <a:extLst/>
          </a:blip>
          <a:srcRect l="17483" r="20956" b="21308"/>
          <a:stretch>
            <a:fillRect/>
          </a:stretch>
        </p:blipFill>
        <p:spPr>
          <a:xfrm>
            <a:off x="6919888" y="2931201"/>
            <a:ext cx="1366942" cy="1316607"/>
          </a:xfrm>
          <a:prstGeom prst="rect">
            <a:avLst/>
          </a:prstGeom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25" name="pasted-image.pdf"/>
          <p:cNvPicPr/>
          <p:nvPr/>
        </p:nvPicPr>
        <p:blipFill>
          <a:blip r:embed="rId8">
            <a:extLst/>
          </a:blip>
          <a:srcRect l="23198" r="25363" b="22342"/>
          <a:stretch>
            <a:fillRect/>
          </a:stretch>
        </p:blipFill>
        <p:spPr>
          <a:xfrm>
            <a:off x="5880421" y="4602052"/>
            <a:ext cx="971038" cy="920559"/>
          </a:xfrm>
          <a:prstGeom prst="rect">
            <a:avLst/>
          </a:prstGeom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26" name="Shape 96"/>
          <p:cNvSpPr/>
          <p:nvPr/>
        </p:nvSpPr>
        <p:spPr>
          <a:xfrm>
            <a:off x="2020274" y="2217565"/>
            <a:ext cx="923330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行业透视</a:t>
            </a:r>
            <a:endParaRPr lang="zh-CN" altLang="en-US" sz="1600" dirty="0">
              <a:solidFill>
                <a:srgbClr val="164389"/>
              </a:solidFill>
              <a:latin typeface="微软雅黑" pitchFamily="34" charset="-122"/>
              <a:ea typeface="微软雅黑" pitchFamily="34" charset="-122"/>
              <a:sym typeface="Helvetica Light"/>
            </a:endParaRPr>
          </a:p>
        </p:txBody>
      </p:sp>
      <p:sp>
        <p:nvSpPr>
          <p:cNvPr id="27" name="Shape 97"/>
          <p:cNvSpPr/>
          <p:nvPr/>
        </p:nvSpPr>
        <p:spPr>
          <a:xfrm>
            <a:off x="357158" y="3857628"/>
            <a:ext cx="1816203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DMP数据管理平台</a:t>
            </a:r>
            <a:endParaRPr lang="zh-CN" altLang="en-US" sz="1600" dirty="0">
              <a:solidFill>
                <a:srgbClr val="164389"/>
              </a:solidFill>
              <a:latin typeface="微软雅黑" pitchFamily="34" charset="-122"/>
              <a:ea typeface="微软雅黑" pitchFamily="34" charset="-122"/>
              <a:sym typeface="Helvetica Light"/>
            </a:endParaRPr>
          </a:p>
        </p:txBody>
      </p:sp>
      <p:sp>
        <p:nvSpPr>
          <p:cNvPr id="28" name="Shape 98"/>
          <p:cNvSpPr/>
          <p:nvPr/>
        </p:nvSpPr>
        <p:spPr>
          <a:xfrm>
            <a:off x="1571604" y="5708181"/>
            <a:ext cx="1538883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数据交易与交换</a:t>
            </a:r>
            <a:endParaRPr lang="zh-CN" altLang="en-US" sz="1600" dirty="0">
              <a:solidFill>
                <a:srgbClr val="164389"/>
              </a:solidFill>
              <a:latin typeface="微软雅黑" pitchFamily="34" charset="-122"/>
              <a:ea typeface="微软雅黑" pitchFamily="34" charset="-122"/>
              <a:sym typeface="Helvetica Light"/>
            </a:endParaRPr>
          </a:p>
        </p:txBody>
      </p:sp>
      <p:sp>
        <p:nvSpPr>
          <p:cNvPr id="29" name="Shape 99"/>
          <p:cNvSpPr/>
          <p:nvPr/>
        </p:nvSpPr>
        <p:spPr>
          <a:xfrm>
            <a:off x="6855174" y="2062752"/>
            <a:ext cx="1538883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数据监测与预警</a:t>
            </a:r>
            <a:endParaRPr lang="zh-CN" altLang="en-US" sz="1600" dirty="0">
              <a:solidFill>
                <a:srgbClr val="164389"/>
              </a:solidFill>
              <a:latin typeface="微软雅黑" pitchFamily="34" charset="-122"/>
              <a:ea typeface="微软雅黑" pitchFamily="34" charset="-122"/>
              <a:sym typeface="Helvetica Light"/>
            </a:endParaRPr>
          </a:p>
        </p:txBody>
      </p:sp>
      <p:sp>
        <p:nvSpPr>
          <p:cNvPr id="30" name="Shape 100"/>
          <p:cNvSpPr/>
          <p:nvPr/>
        </p:nvSpPr>
        <p:spPr>
          <a:xfrm>
            <a:off x="6979380" y="4207983"/>
            <a:ext cx="1333698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基础数据服务</a:t>
            </a:r>
            <a:endParaRPr lang="zh-CN" altLang="en-US" sz="1600" dirty="0">
              <a:solidFill>
                <a:srgbClr val="164389"/>
              </a:solidFill>
              <a:latin typeface="微软雅黑" pitchFamily="34" charset="-122"/>
              <a:ea typeface="微软雅黑" pitchFamily="34" charset="-122"/>
              <a:sym typeface="Helvetica Light"/>
            </a:endParaRPr>
          </a:p>
        </p:txBody>
      </p:sp>
      <p:sp>
        <p:nvSpPr>
          <p:cNvPr id="31" name="Shape 101"/>
          <p:cNvSpPr/>
          <p:nvPr/>
        </p:nvSpPr>
        <p:spPr>
          <a:xfrm>
            <a:off x="5693496" y="5565305"/>
            <a:ext cx="1333698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数据能力开放</a:t>
            </a:r>
            <a:endParaRPr lang="zh-CN" altLang="en-US" sz="1600" dirty="0">
              <a:solidFill>
                <a:srgbClr val="164389"/>
              </a:solidFill>
              <a:latin typeface="微软雅黑" pitchFamily="34" charset="-122"/>
              <a:ea typeface="微软雅黑" pitchFamily="34" charset="-122"/>
              <a:sym typeface="Helvetica Light"/>
            </a:endParaRPr>
          </a:p>
        </p:txBody>
      </p:sp>
      <p:pic>
        <p:nvPicPr>
          <p:cNvPr id="33" name="Picture 2" descr="C:\Users\winniechen\Documents\Tencent Files\372849785\Image\C2C\L4OC6G`{1JZ]B1MOA(@L[GE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0" y="714356"/>
            <a:ext cx="1584716" cy="1500198"/>
          </a:xfrm>
          <a:prstGeom prst="ellipse">
            <a:avLst/>
          </a:prstGeom>
          <a:ln w="635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Shape 99"/>
          <p:cNvSpPr/>
          <p:nvPr/>
        </p:nvSpPr>
        <p:spPr>
          <a:xfrm>
            <a:off x="5143504" y="2285992"/>
            <a:ext cx="923330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企业服务</a:t>
            </a:r>
            <a:endParaRPr lang="en-US" sz="1600" dirty="0">
              <a:solidFill>
                <a:srgbClr val="164389"/>
              </a:solidFill>
              <a:latin typeface="微软雅黑" pitchFamily="34" charset="-122"/>
              <a:ea typeface="微软雅黑" pitchFamily="34" charset="-122"/>
              <a:sym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543740" cy="307777"/>
          </a:xfr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altLang="zh-CN" dirty="0"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TalkingData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简介</a:t>
            </a:r>
            <a:endParaRPr altLang="zh-CN" dirty="0"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我们的数据挖掘工作</a:t>
            </a:r>
            <a:endParaRPr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应用广告优化</a:t>
            </a:r>
            <a:endParaRPr lang="en-US" altLang="zh-CN" dirty="0"/>
          </a:p>
          <a:p>
            <a:pPr marL="857250" lvl="2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随机决策</a:t>
            </a:r>
            <a:r>
              <a:rPr lang="zh-CN" altLang="en-US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树算法及其</a:t>
            </a:r>
            <a:r>
              <a:rPr lang="en-US" altLang="zh-CN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Spark</a:t>
            </a:r>
            <a:r>
              <a:rPr lang="zh-CN" altLang="en-US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rPr>
              <a:t>实现</a:t>
            </a:r>
            <a:endParaRPr lang="en-US" altLang="zh-CN" dirty="0">
              <a:solidFill>
                <a:srgbClr val="164389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2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356" y="168255"/>
            <a:ext cx="2624758" cy="307777"/>
          </a:xfrm>
        </p:spPr>
        <p:txBody>
          <a:bodyPr/>
          <a:lstStyle/>
          <a:p>
            <a:r>
              <a:rPr lang="zh-CN" altLang="en-US" dirty="0" smtClean="0"/>
              <a:t>数据挖掘在</a:t>
            </a:r>
            <a:r>
              <a:rPr lang="en-US" altLang="zh-CN" dirty="0" err="1" smtClean="0"/>
              <a:t>TalkingData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0" y="3500438"/>
            <a:ext cx="9144000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1677967" y="3393281"/>
            <a:ext cx="5644396" cy="79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42976" y="655060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移动应用推荐</a:t>
            </a:r>
          </a:p>
        </p:txBody>
      </p:sp>
      <p:sp>
        <p:nvSpPr>
          <p:cNvPr id="24" name="矩形 23"/>
          <p:cNvSpPr/>
          <p:nvPr/>
        </p:nvSpPr>
        <p:spPr>
          <a:xfrm>
            <a:off x="6000760" y="642918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spcBef>
                <a:spcPct val="20000"/>
              </a:spcBef>
              <a:defRPr/>
            </a:pPr>
            <a:r>
              <a:rPr lang="zh-CN" altLang="en-US" sz="20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广告优化</a:t>
            </a:r>
            <a:endParaRPr lang="zh-CN" altLang="en-US" sz="2000" dirty="0">
              <a:solidFill>
                <a:srgbClr val="164389"/>
              </a:solidFill>
              <a:latin typeface="微软雅黑" pitchFamily="34" charset="-122"/>
              <a:ea typeface="微软雅黑" pitchFamily="34" charset="-122"/>
              <a:sym typeface="Helvetica Ligh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28728" y="37147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用户画像</a:t>
            </a:r>
            <a:endParaRPr lang="zh-CN" altLang="en-US" dirty="0">
              <a:solidFill>
                <a:srgbClr val="164389"/>
              </a:solidFill>
              <a:latin typeface="微软雅黑" pitchFamily="34" charset="-122"/>
              <a:ea typeface="微软雅黑" pitchFamily="34" charset="-122"/>
              <a:sym typeface="Helvetica Ligh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86446" y="37026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游戏数据挖掘</a:t>
            </a:r>
            <a:endParaRPr lang="zh-CN" altLang="en-US" dirty="0">
              <a:solidFill>
                <a:srgbClr val="164389"/>
              </a:solidFill>
              <a:latin typeface="微软雅黑" pitchFamily="34" charset="-122"/>
              <a:ea typeface="微软雅黑" pitchFamily="34" charset="-122"/>
              <a:sym typeface="Helvetica Ligh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8596" y="1091984"/>
            <a:ext cx="1051132" cy="1051132"/>
          </a:xfrm>
          <a:prstGeom prst="ellipse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2910" y="1377736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外包</a:t>
            </a:r>
            <a:endParaRPr lang="en-US" altLang="zh-CN" sz="1600" dirty="0" smtClean="0">
              <a:solidFill>
                <a:srgbClr val="164389"/>
              </a:solidFill>
              <a:latin typeface="微软雅黑" pitchFamily="34" charset="-122"/>
              <a:ea typeface="微软雅黑" pitchFamily="34" charset="-122"/>
              <a:sym typeface="Helvetica Light"/>
            </a:endParaRPr>
          </a:p>
          <a:p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咨询</a:t>
            </a:r>
          </a:p>
        </p:txBody>
      </p:sp>
      <p:sp>
        <p:nvSpPr>
          <p:cNvPr id="30" name="椭圆 29"/>
          <p:cNvSpPr/>
          <p:nvPr/>
        </p:nvSpPr>
        <p:spPr>
          <a:xfrm>
            <a:off x="428596" y="2357430"/>
            <a:ext cx="1051132" cy="1051132"/>
          </a:xfrm>
          <a:prstGeom prst="ellipse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910" y="2643182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通用</a:t>
            </a:r>
            <a:endParaRPr lang="en-US" altLang="zh-CN" sz="1600" dirty="0" smtClean="0">
              <a:solidFill>
                <a:srgbClr val="164389"/>
              </a:solidFill>
              <a:latin typeface="微软雅黑" pitchFamily="34" charset="-122"/>
              <a:ea typeface="微软雅黑" pitchFamily="34" charset="-122"/>
              <a:sym typeface="Helvetica Light"/>
            </a:endParaRPr>
          </a:p>
          <a:p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推荐</a:t>
            </a: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1500166" y="1643050"/>
            <a:ext cx="2286016" cy="15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37524" y="1714488"/>
            <a:ext cx="179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同步推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43042" y="1233058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机锋</a:t>
            </a: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1500166" y="2928934"/>
            <a:ext cx="2286016" cy="15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35885" y="2544442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开放：移动应用通用服务接口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29256" y="1404528"/>
            <a:ext cx="2643206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altLang="zh-CN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CTR: </a:t>
            </a:r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提升</a:t>
            </a:r>
            <a:r>
              <a:rPr lang="en-US" altLang="zh-CN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20%-50%</a:t>
            </a:r>
          </a:p>
          <a:p>
            <a:pPr marL="457200" indent="-457200" algn="ctr">
              <a:spcBef>
                <a:spcPct val="20000"/>
              </a:spcBef>
              <a:defRPr/>
            </a:pPr>
            <a:endParaRPr lang="en-US" altLang="zh-CN" sz="1600" dirty="0" smtClean="0">
              <a:solidFill>
                <a:srgbClr val="164389"/>
              </a:solidFill>
              <a:latin typeface="微软雅黑" pitchFamily="34" charset="-122"/>
              <a:ea typeface="微软雅黑" pitchFamily="34" charset="-122"/>
              <a:sym typeface="Helvetica Light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转化率</a:t>
            </a:r>
            <a:r>
              <a:rPr lang="en-US" altLang="zh-CN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: </a:t>
            </a:r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提升</a:t>
            </a:r>
            <a:r>
              <a:rPr lang="en-US" altLang="zh-CN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50%-100%</a:t>
            </a:r>
          </a:p>
          <a:p>
            <a:pPr marL="457200" indent="-457200" algn="ctr">
              <a:spcBef>
                <a:spcPct val="20000"/>
              </a:spcBef>
              <a:defRPr/>
            </a:pPr>
            <a:endParaRPr lang="en-US" altLang="zh-CN" sz="1600" dirty="0" smtClean="0">
              <a:solidFill>
                <a:srgbClr val="164389"/>
              </a:solidFill>
              <a:latin typeface="微软雅黑" pitchFamily="34" charset="-122"/>
              <a:ea typeface="微软雅黑" pitchFamily="34" charset="-122"/>
              <a:sym typeface="Helvetica Light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转化成本</a:t>
            </a:r>
            <a:r>
              <a:rPr lang="en-US" altLang="zh-CN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: </a:t>
            </a:r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降低</a:t>
            </a:r>
            <a:r>
              <a:rPr lang="en-US" altLang="zh-CN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50%</a:t>
            </a:r>
            <a:endParaRPr lang="zh-CN" altLang="en-US" sz="1600" dirty="0" smtClean="0">
              <a:solidFill>
                <a:srgbClr val="164389"/>
              </a:solidFill>
              <a:latin typeface="微软雅黑" pitchFamily="34" charset="-122"/>
              <a:ea typeface="微软雅黑" pitchFamily="34" charset="-122"/>
              <a:sym typeface="Helvetica Ligh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28596" y="4092380"/>
            <a:ext cx="1051132" cy="1051132"/>
          </a:xfrm>
          <a:prstGeom prst="ellipse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2910" y="4378132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人口属性</a:t>
            </a:r>
          </a:p>
        </p:txBody>
      </p:sp>
      <p:sp>
        <p:nvSpPr>
          <p:cNvPr id="49" name="椭圆 48"/>
          <p:cNvSpPr/>
          <p:nvPr/>
        </p:nvSpPr>
        <p:spPr>
          <a:xfrm>
            <a:off x="2571736" y="3786190"/>
            <a:ext cx="1051132" cy="1051132"/>
          </a:xfrm>
          <a:prstGeom prst="ellipse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85584" y="4071942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移动应用</a:t>
            </a:r>
            <a:endParaRPr lang="en-US" altLang="zh-CN" sz="1200" dirty="0" smtClean="0">
              <a:solidFill>
                <a:srgbClr val="164389"/>
              </a:solidFill>
              <a:latin typeface="微软雅黑" pitchFamily="34" charset="-122"/>
              <a:ea typeface="微软雅黑" pitchFamily="34" charset="-122"/>
              <a:sym typeface="Helvetica Light"/>
            </a:endParaRPr>
          </a:p>
          <a:p>
            <a:r>
              <a:rPr lang="zh-CN" altLang="en-US" sz="12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兴趣标签</a:t>
            </a:r>
          </a:p>
        </p:txBody>
      </p:sp>
      <p:sp>
        <p:nvSpPr>
          <p:cNvPr id="51" name="椭圆 50"/>
          <p:cNvSpPr/>
          <p:nvPr/>
        </p:nvSpPr>
        <p:spPr>
          <a:xfrm>
            <a:off x="1449166" y="5000636"/>
            <a:ext cx="1051132" cy="1051132"/>
          </a:xfrm>
          <a:prstGeom prst="ellipse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0632" y="5291130"/>
            <a:ext cx="83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行业兴趣标签</a:t>
            </a:r>
          </a:p>
        </p:txBody>
      </p:sp>
      <p:sp>
        <p:nvSpPr>
          <p:cNvPr id="53" name="椭圆 52"/>
          <p:cNvSpPr/>
          <p:nvPr/>
        </p:nvSpPr>
        <p:spPr>
          <a:xfrm>
            <a:off x="2928926" y="5000636"/>
            <a:ext cx="1051132" cy="1051132"/>
          </a:xfrm>
          <a:prstGeom prst="ellipse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43240" y="5286388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位置信息</a:t>
            </a:r>
          </a:p>
        </p:txBody>
      </p:sp>
      <p:sp>
        <p:nvSpPr>
          <p:cNvPr id="56" name="椭圆 55"/>
          <p:cNvSpPr/>
          <p:nvPr/>
        </p:nvSpPr>
        <p:spPr>
          <a:xfrm>
            <a:off x="5214942" y="4521008"/>
            <a:ext cx="1051132" cy="1051132"/>
          </a:xfrm>
          <a:prstGeom prst="ellipse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9256" y="4806760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付费预测</a:t>
            </a:r>
          </a:p>
        </p:txBody>
      </p:sp>
      <p:sp>
        <p:nvSpPr>
          <p:cNvPr id="58" name="椭圆 57"/>
          <p:cNvSpPr/>
          <p:nvPr/>
        </p:nvSpPr>
        <p:spPr>
          <a:xfrm>
            <a:off x="7000892" y="4500570"/>
            <a:ext cx="1051132" cy="1051132"/>
          </a:xfrm>
          <a:prstGeom prst="ellipse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15206" y="4786322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164389"/>
                </a:solidFill>
                <a:latin typeface="微软雅黑" pitchFamily="34" charset="-122"/>
                <a:ea typeface="微软雅黑" pitchFamily="34" charset="-122"/>
                <a:sym typeface="Helvetica Light"/>
              </a:rPr>
              <a:t>流失预测</a:t>
            </a:r>
          </a:p>
        </p:txBody>
      </p:sp>
    </p:spTree>
    <p:extLst>
      <p:ext uri="{BB962C8B-B14F-4D97-AF65-F5344CB8AC3E}">
        <p14:creationId xmlns:p14="http://schemas.microsoft.com/office/powerpoint/2010/main" val="219893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/>
      <p:bldP spid="34" grpId="0"/>
      <p:bldP spid="35" grpId="0"/>
      <p:bldP spid="38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7" grpId="0"/>
      <p:bldP spid="58" grpId="0" animBg="1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1618393" cy="307777"/>
          </a:xfrm>
        </p:spPr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smtClean="0"/>
              <a:t>Spark</a:t>
            </a:r>
            <a:endParaRPr lang="zh-CN" altLang="en-US" dirty="0"/>
          </a:p>
        </p:txBody>
      </p:sp>
      <p:pic>
        <p:nvPicPr>
          <p:cNvPr id="9" name="Picture 3" descr="C:\Documents and Settings\Administrator\桌面\头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99095" y="1729308"/>
            <a:ext cx="2757493" cy="443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714348" y="1785926"/>
            <a:ext cx="1924266" cy="1049500"/>
          </a:xfrm>
          <a:prstGeom prst="rect">
            <a:avLst/>
          </a:prstGeom>
          <a:solidFill>
            <a:srgbClr val="92D05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硬件资源有限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43372" y="1142984"/>
            <a:ext cx="1924266" cy="1049500"/>
          </a:xfrm>
          <a:prstGeom prst="rect">
            <a:avLst/>
          </a:prstGeom>
          <a:solidFill>
            <a:srgbClr val="00B0F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人力资源有限</a:t>
            </a:r>
          </a:p>
        </p:txBody>
      </p:sp>
      <p:sp>
        <p:nvSpPr>
          <p:cNvPr id="14" name="矩形 13"/>
          <p:cNvSpPr/>
          <p:nvPr/>
        </p:nvSpPr>
        <p:spPr>
          <a:xfrm>
            <a:off x="4929190" y="3714752"/>
            <a:ext cx="1924266" cy="1049500"/>
          </a:xfrm>
          <a:prstGeom prst="rect">
            <a:avLst/>
          </a:prstGeom>
          <a:solidFill>
            <a:srgbClr val="FFC0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任务繁重</a:t>
            </a:r>
          </a:p>
        </p:txBody>
      </p:sp>
      <p:pic>
        <p:nvPicPr>
          <p:cNvPr id="22" name="图片 21" descr="spa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1928802"/>
            <a:ext cx="4439584" cy="2357454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500034" y="1785926"/>
            <a:ext cx="3143272" cy="2714644"/>
            <a:chOff x="357158" y="1500174"/>
            <a:chExt cx="3407155" cy="2928958"/>
          </a:xfrm>
        </p:grpSpPr>
        <p:pic>
          <p:nvPicPr>
            <p:cNvPr id="24" name="图片 23" descr="hadoop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158" y="1500174"/>
              <a:ext cx="3407155" cy="2928958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3286116" y="4214818"/>
              <a:ext cx="428628" cy="2143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000" dirty="0">
                <a:solidFill>
                  <a:srgbClr val="5D6E8E"/>
                </a:solidFill>
                <a:latin typeface="Helvetica CE CondBold"/>
                <a:cs typeface="Helvetica CE CondBold"/>
              </a:endParaRPr>
            </a:p>
          </p:txBody>
        </p:sp>
      </p:grpSp>
      <p:sp>
        <p:nvSpPr>
          <p:cNvPr id="26" name="乘号 25"/>
          <p:cNvSpPr/>
          <p:nvPr/>
        </p:nvSpPr>
        <p:spPr>
          <a:xfrm>
            <a:off x="928662" y="2714620"/>
            <a:ext cx="2357454" cy="17859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</p:spTree>
    <p:extLst>
      <p:ext uri="{BB962C8B-B14F-4D97-AF65-F5344CB8AC3E}">
        <p14:creationId xmlns:p14="http://schemas.microsoft.com/office/powerpoint/2010/main" val="277408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867" y="188640"/>
            <a:ext cx="2321469" cy="307777"/>
          </a:xfrm>
        </p:spPr>
        <p:txBody>
          <a:bodyPr/>
          <a:lstStyle/>
          <a:p>
            <a:r>
              <a:rPr lang="zh-CN" altLang="en-US" dirty="0" smtClean="0"/>
              <a:t>为什么没有广泛使用</a:t>
            </a:r>
            <a:r>
              <a:rPr lang="en-US" altLang="zh-CN" dirty="0" err="1" smtClean="0"/>
              <a:t>MLLib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535"/>
            <a:ext cx="8229600" cy="320728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内存资源有限，很多情况下无法把数据放入内存处理，因此迭代算法效率还是很低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迭代依然是阿格硫斯之蹱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我们只能尽可能使用需要迭代次数少，甚至不迭代的算法和算法实现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857224" y="4638886"/>
            <a:ext cx="1584176" cy="576064"/>
          </a:xfrm>
          <a:prstGeom prst="rect">
            <a:avLst/>
          </a:prstGeom>
          <a:solidFill>
            <a:srgbClr val="3399FF">
              <a:lumMod val="60000"/>
              <a:lumOff val="40000"/>
            </a:srgbClr>
          </a:solidFill>
          <a:ln w="25400" cap="flat" cmpd="sng" algn="ctr">
            <a:solidFill>
              <a:srgbClr val="3399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RDT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65536" y="4614674"/>
            <a:ext cx="1563174" cy="600276"/>
          </a:xfrm>
          <a:prstGeom prst="rect">
            <a:avLst/>
          </a:prstGeom>
          <a:solidFill>
            <a:srgbClr val="3399FF">
              <a:lumMod val="60000"/>
              <a:lumOff val="40000"/>
            </a:srgbClr>
          </a:solidFill>
          <a:ln w="25400" cap="flat" cmpd="sng" algn="ctr">
            <a:solidFill>
              <a:srgbClr val="3399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One Iteration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LR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9832" y="4614674"/>
            <a:ext cx="1563174" cy="600276"/>
          </a:xfrm>
          <a:prstGeom prst="rect">
            <a:avLst/>
          </a:prstGeom>
          <a:solidFill>
            <a:srgbClr val="3399FF">
              <a:lumMod val="60000"/>
              <a:lumOff val="40000"/>
            </a:srgbClr>
          </a:solidFill>
          <a:ln w="25400" cap="flat" cmpd="sng" algn="ctr">
            <a:solidFill>
              <a:srgbClr val="3399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SimHash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98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543740" cy="307777"/>
          </a:xfr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TalkingData</a:t>
            </a:r>
            <a:r>
              <a:rPr lang="zh-CN" altLang="en-US" dirty="0"/>
              <a:t>简介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我们的数据挖掘工作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应用广告优化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857250" lvl="2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随机决策</a:t>
            </a:r>
            <a:r>
              <a:rPr lang="zh-CN" altLang="en-US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树算法及其</a:t>
            </a:r>
            <a:r>
              <a:rPr lang="en-US" altLang="zh-CN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Spark</a:t>
            </a:r>
            <a:r>
              <a:rPr lang="zh-CN" altLang="en-US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实现</a:t>
            </a:r>
            <a:endParaRPr lang="en-US" altLang="zh-CN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542" y="188640"/>
            <a:ext cx="1261884" cy="307777"/>
          </a:xfrm>
        </p:spPr>
        <p:txBody>
          <a:bodyPr/>
          <a:lstStyle/>
          <a:p>
            <a:r>
              <a:rPr lang="zh-CN" altLang="en-US" dirty="0" smtClean="0"/>
              <a:t>应用广告优化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518" y="764704"/>
            <a:ext cx="8229600" cy="693274"/>
          </a:xfrm>
        </p:spPr>
        <p:txBody>
          <a:bodyPr/>
          <a:lstStyle/>
          <a:p>
            <a:r>
              <a:rPr lang="zh-CN" altLang="en-US" dirty="0" smtClean="0"/>
              <a:t>针对某一应用，筛选推广目标人群</a:t>
            </a:r>
            <a:endParaRPr lang="zh-CN" altLang="en-US" dirty="0"/>
          </a:p>
        </p:txBody>
      </p:sp>
      <p:pic>
        <p:nvPicPr>
          <p:cNvPr id="1027" name="Picture 3" descr="C:\Users\tend\AppData\Roaming\Tencent\Users\99984273\QQ\WinTemp\RichOle\5JF2CUCN~ILRV6H1A86FPB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93" y="3924183"/>
            <a:ext cx="6191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nd\AppData\Roaming\Tencent\Users\99984273\QQ\WinTemp\RichOle\~S(%SDU$`EZDBS2}A5]80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669" y="2872618"/>
            <a:ext cx="6096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267" y="1973695"/>
            <a:ext cx="609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65" y="4026258"/>
            <a:ext cx="5810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080" y="1668910"/>
            <a:ext cx="561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033" y="4824214"/>
            <a:ext cx="5715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96" y="3852220"/>
            <a:ext cx="5619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18" y="2860022"/>
            <a:ext cx="5810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18" y="2814520"/>
            <a:ext cx="5715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71" y="4881364"/>
            <a:ext cx="5810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74827"/>
            <a:ext cx="6000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89" y="4764569"/>
            <a:ext cx="6191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101" y="3721290"/>
            <a:ext cx="609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701" y="2792845"/>
            <a:ext cx="6096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083" y="3817151"/>
            <a:ext cx="60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267" y="3084402"/>
            <a:ext cx="6191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15" y="4611283"/>
            <a:ext cx="6000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732" y="1879770"/>
            <a:ext cx="6286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43" y="1964647"/>
            <a:ext cx="5810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90" y="3730815"/>
            <a:ext cx="6286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3761328" y="1916928"/>
            <a:ext cx="642592" cy="864000"/>
          </a:xfrm>
          <a:prstGeom prst="roundRect">
            <a:avLst/>
          </a:prstGeom>
          <a:ln w="50800" cmpd="sng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803442" y="3691768"/>
            <a:ext cx="642592" cy="864000"/>
          </a:xfrm>
          <a:prstGeom prst="roundRect">
            <a:avLst/>
          </a:prstGeom>
          <a:ln w="50800" cmpd="sng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852522" y="4844651"/>
            <a:ext cx="642592" cy="864000"/>
          </a:xfrm>
          <a:prstGeom prst="roundRect">
            <a:avLst/>
          </a:prstGeom>
          <a:ln w="50800" cmpd="sng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231512" y="4751668"/>
            <a:ext cx="642592" cy="864000"/>
          </a:xfrm>
          <a:prstGeom prst="roundRect">
            <a:avLst/>
          </a:prstGeom>
          <a:ln w="50800" cmpd="sng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563032" y="2777807"/>
            <a:ext cx="642592" cy="864000"/>
          </a:xfrm>
          <a:prstGeom prst="roundRect">
            <a:avLst/>
          </a:prstGeom>
          <a:ln w="50800" cmpd="sng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341533" y="3052452"/>
            <a:ext cx="642592" cy="864000"/>
          </a:xfrm>
          <a:prstGeom prst="roundRect">
            <a:avLst/>
          </a:prstGeom>
          <a:ln w="50800" cmpd="sng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pic>
        <p:nvPicPr>
          <p:cNvPr id="35" name="Picture 2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43" y="3132432"/>
            <a:ext cx="258393" cy="25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36" y="3132432"/>
            <a:ext cx="258393" cy="25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32" y="3113534"/>
            <a:ext cx="258393" cy="25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43" y="3436488"/>
            <a:ext cx="258393" cy="25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36" y="3446227"/>
            <a:ext cx="258393" cy="25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33" y="3441199"/>
            <a:ext cx="258393" cy="25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43" y="3079639"/>
            <a:ext cx="663322" cy="65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8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45365 0.084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74" y="42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0.58612 0.251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6" y="1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0.3309 0.2428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1213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6349 0.037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36" y="189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0.44428 -0.017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05" y="-8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0.26788 -0.1432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2014talkingdata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E5CCC"/>
      </a:accent1>
      <a:accent2>
        <a:srgbClr val="64C448"/>
      </a:accent2>
      <a:accent3>
        <a:srgbClr val="F08E35"/>
      </a:accent3>
      <a:accent4>
        <a:srgbClr val="6336CE"/>
      </a:accent4>
      <a:accent5>
        <a:srgbClr val="39BBD2"/>
      </a:accent5>
      <a:accent6>
        <a:srgbClr val="3E8A67"/>
      </a:accent6>
      <a:hlink>
        <a:srgbClr val="2C89D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ctr">
          <a:defRPr sz="2000" dirty="0">
            <a:solidFill>
              <a:srgbClr val="5D6E8E"/>
            </a:solidFill>
            <a:latin typeface="Helvetica CE CondBold"/>
            <a:cs typeface="Helvetica CE CondBold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E5CCC"/>
      </a:accent1>
      <a:accent2>
        <a:srgbClr val="64C448"/>
      </a:accent2>
      <a:accent3>
        <a:srgbClr val="F08E35"/>
      </a:accent3>
      <a:accent4>
        <a:srgbClr val="6336CE"/>
      </a:accent4>
      <a:accent5>
        <a:srgbClr val="39BBD2"/>
      </a:accent5>
      <a:accent6>
        <a:srgbClr val="3E8A67"/>
      </a:accent6>
      <a:hlink>
        <a:srgbClr val="2C89D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2014talkingdata</Template>
  <TotalTime>11444</TotalTime>
  <Words>1140</Words>
  <Application>Microsoft Office PowerPoint</Application>
  <PresentationFormat>全屏显示(4:3)</PresentationFormat>
  <Paragraphs>500</Paragraphs>
  <Slides>28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2014talkingdata</vt:lpstr>
      <vt:lpstr>Office Theme</vt:lpstr>
      <vt:lpstr>TalkingData基于Spark的 数据挖掘工作</vt:lpstr>
      <vt:lpstr>内容</vt:lpstr>
      <vt:lpstr>Talking Data简介</vt:lpstr>
      <vt:lpstr>内容</vt:lpstr>
      <vt:lpstr>数据挖掘在TalkingData的应用</vt:lpstr>
      <vt:lpstr>为什么选择Spark</vt:lpstr>
      <vt:lpstr>为什么没有广泛使用MLLib</vt:lpstr>
      <vt:lpstr>内容</vt:lpstr>
      <vt:lpstr>应用广告优化</vt:lpstr>
      <vt:lpstr>如何做广告优化</vt:lpstr>
      <vt:lpstr>RDT算法简介</vt:lpstr>
      <vt:lpstr>RDT的简单例子</vt:lpstr>
      <vt:lpstr>两种构建随机决策树的方式</vt:lpstr>
      <vt:lpstr>与决策树和随机决策森林的区别</vt:lpstr>
      <vt:lpstr>为什么RDT有学习能力</vt:lpstr>
      <vt:lpstr>Multi-label RDT算法  [Zhang et al, 2010]</vt:lpstr>
      <vt:lpstr>Multi-label RDT算法</vt:lpstr>
      <vt:lpstr>RDT算法在Spark上实现的问题</vt:lpstr>
      <vt:lpstr>如何实现不构建树的随机决策树算法</vt:lpstr>
      <vt:lpstr>二叉随机决策树的实现</vt:lpstr>
      <vt:lpstr>Spark实现—确定节点feature</vt:lpstr>
      <vt:lpstr>样本在树上行走的过程</vt:lpstr>
      <vt:lpstr>随机决策树Spark实现</vt:lpstr>
      <vt:lpstr>与MLLib算法的比较</vt:lpstr>
      <vt:lpstr>与MLLib算法的比较</vt:lpstr>
      <vt:lpstr>与MLLib算法的比较</vt:lpstr>
      <vt:lpstr>总结--如何做好大数据挖掘工作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tend</dc:creator>
  <cp:lastModifiedBy>tend</cp:lastModifiedBy>
  <cp:revision>820</cp:revision>
  <dcterms:created xsi:type="dcterms:W3CDTF">2014-10-11T06:11:57Z</dcterms:created>
  <dcterms:modified xsi:type="dcterms:W3CDTF">2014-10-29T06:39:56Z</dcterms:modified>
</cp:coreProperties>
</file>