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258" r:id="rId3"/>
    <p:sldId id="260" r:id="rId4"/>
    <p:sldId id="257" r:id="rId5"/>
    <p:sldId id="261" r:id="rId6"/>
    <p:sldId id="272" r:id="rId7"/>
    <p:sldId id="267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84993-87BB-AD46-A3EC-9639C20668EB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E321E-8F39-174D-9BE7-258E86A3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4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2014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hape 145"/>
          <p:cNvSpPr/>
          <p:nvPr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" descr="pp_h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marL="285750" lvl="1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marL="285750" lvl="2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1" descr="pp_h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arallelogram 22"/>
          <p:cNvSpPr/>
          <p:nvPr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hevron 16"/>
          <p:cNvSpPr/>
          <p:nvPr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2014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arallelogram 14"/>
          <p:cNvSpPr>
            <a:spLocks noChangeAspect="1"/>
          </p:cNvSpPr>
          <p:nvPr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/>
          <p:cNvSpPr/>
          <p:nvPr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 descr="pp_h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/>
          <p:cNvSpPr/>
          <p:nvPr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 descr="pp_h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hape 145"/>
          <p:cNvSpPr/>
          <p:nvPr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AutoShape 1"/>
          <p:cNvSpPr>
            <a:spLocks/>
          </p:cNvSpPr>
          <p:nvPr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AutoShape 1"/>
          <p:cNvSpPr>
            <a:spLocks/>
          </p:cNvSpPr>
          <p:nvPr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AutoShape 1"/>
          <p:cNvSpPr>
            <a:spLocks/>
          </p:cNvSpPr>
          <p:nvPr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sub_cop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69129" y="3827462"/>
            <a:ext cx="3429000" cy="1536192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/>
            </a:pPr>
            <a:r>
              <a:rPr lang="en-US" sz="1200" b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Arial 12pt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Lorem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ipsum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dolor sit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amet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consectetur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adipisicing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elit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sed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do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eiusmod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tempor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incididunt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labore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et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dolore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magna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aliqua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enim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ad minim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veniam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quis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nostrud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exercitation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ullamco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laboris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nisi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aliquip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ex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commodo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consequat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4690" y="328420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Arial Bold 24pt Headline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54693" y="685801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i="0" dirty="0" smtClean="0"/>
              <a:t>Arial 16pt</a:t>
            </a:r>
            <a:endParaRPr lang="en-US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69017" y="1655763"/>
            <a:ext cx="3429000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Arial Bold 14pt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9017" y="3583343"/>
            <a:ext cx="3429000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Arial Bold 14pt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899883"/>
            <a:ext cx="3429000" cy="1529118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/>
            </a:pPr>
            <a:r>
              <a:rPr lang="en-US" sz="1200" b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Arial 12pt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Lorem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ipsum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dolor sit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amet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consectetur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adipisicing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elit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sed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do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eiusmod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tempor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incididunt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labore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et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dolore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magna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aliqua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enim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ad minim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veniam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quis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nostrud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exercitation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ullamco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laboris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nisi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aliquip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ex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commodo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consequat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3827462"/>
            <a:ext cx="3429000" cy="1536192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/>
            </a:pPr>
            <a:r>
              <a:rPr lang="en-US" sz="1200" b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Arial 12pt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Lorem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ipsum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dolor sit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amet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consectetur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adipisicing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elit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sed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do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eiusmod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tempor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incididunt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labore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et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dolore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magna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aliqua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enim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ad minim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veniam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quis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nostrud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exercitation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ullamco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laboris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nisi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aliquip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ex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commodo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consequat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419488" y="1655763"/>
            <a:ext cx="3429000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Arial Bold 14pt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4419488" y="3583343"/>
            <a:ext cx="3429000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Arial Bold 14pt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419600" y="1899883"/>
            <a:ext cx="3429000" cy="1529118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/>
            </a:pPr>
            <a:r>
              <a:rPr lang="en-US" sz="1200" b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Arial 12pt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Lorem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ipsum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dolor sit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amet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consectetur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adipisicing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elit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sed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do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eiusmod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tempor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incididunt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labore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et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dolore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magna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aliqua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enim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ad minim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veniam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quis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nostrud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exercitation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ullamco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laboris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nisi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aliquip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ex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commodo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consequat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323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416" y="2913681"/>
            <a:ext cx="6116122" cy="10494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lang="en-US" sz="2600" kern="1200" cap="all" baseline="0" dirty="0" smtClean="0">
                <a:solidFill>
                  <a:srgbClr val="00457C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type your one or two  headline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24964" y="3975588"/>
            <a:ext cx="6120574" cy="3693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US" sz="1800" kern="1200" baseline="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Type your subhead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10" name="Rounded Rectangle 9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80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46826" y="6306375"/>
            <a:ext cx="126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717074"/>
                </a:solidFill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 userDrawn="1"/>
        </p:nvSpPr>
        <p:spPr>
          <a:xfrm>
            <a:off x="1257299" y="6305550"/>
            <a:ext cx="266700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1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17074"/>
                </a:solidFill>
              </a:rPr>
              <a:t>Confidential and Proprietary</a:t>
            </a:r>
            <a:endParaRPr lang="en-US" dirty="0">
              <a:solidFill>
                <a:srgbClr val="717074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52322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solidFill>
                  <a:srgbClr val="00457C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13665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519113" indent="-122238">
              <a:buClr>
                <a:srgbClr val="212121"/>
              </a:buClr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 marL="742950" indent="-173038">
              <a:buClr>
                <a:srgbClr val="212121"/>
              </a:buClr>
              <a:buFont typeface="Lucida Grande"/>
              <a:buChar char="-"/>
              <a:defRPr>
                <a:solidFill>
                  <a:schemeClr val="tx2"/>
                </a:solidFill>
              </a:defRPr>
            </a:lvl4pPr>
            <a:lvl5pPr marL="915988" indent="-171450">
              <a:buClr>
                <a:srgbClr val="212121"/>
              </a:buClr>
              <a:buFont typeface="Wingdings" charset="2"/>
              <a:buChar char="§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271482"/>
            <a:ext cx="2012951" cy="692150"/>
            <a:chOff x="0" y="249257"/>
            <a:chExt cx="2012951" cy="692150"/>
          </a:xfrm>
        </p:grpSpPr>
        <p:sp>
          <p:nvSpPr>
            <p:cNvPr id="14" name="Rounded Rectangle 13"/>
            <p:cNvSpPr/>
            <p:nvPr userDrawn="1"/>
          </p:nvSpPr>
          <p:spPr>
            <a:xfrm>
              <a:off x="665301" y="249257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57150" y="249257"/>
              <a:ext cx="483844" cy="692149"/>
            </a:xfrm>
            <a:prstGeom prst="roundRect">
              <a:avLst>
                <a:gd name="adj" fmla="val 1071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249257"/>
              <a:ext cx="114300" cy="692149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34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14638" y="3162300"/>
            <a:ext cx="5880100" cy="892552"/>
          </a:xfrm>
          <a:prstGeom prst="rect">
            <a:avLst/>
          </a:prstGeom>
        </p:spPr>
        <p:txBody>
          <a:bodyPr anchor="t"/>
          <a:lstStyle>
            <a:lvl1pPr algn="l">
              <a:defRPr lang="en-US" sz="2600" kern="1200" cap="all" baseline="0" dirty="0" smtClean="0">
                <a:solidFill>
                  <a:srgbClr val="00457C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add one or</a:t>
            </a:r>
            <a:br>
              <a:rPr lang="en-US" dirty="0" smtClean="0"/>
            </a:br>
            <a:r>
              <a:rPr lang="en-US" dirty="0" smtClean="0"/>
              <a:t>two lined title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814638" y="4127502"/>
            <a:ext cx="5880100" cy="33855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sz="1600" kern="1200" baseline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46826" y="6306375"/>
            <a:ext cx="126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7F7F7F"/>
                </a:solidFill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 userDrawn="1"/>
        </p:nvSpPr>
        <p:spPr>
          <a:xfrm>
            <a:off x="1257299" y="6305550"/>
            <a:ext cx="266700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1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Confidential and Proprietary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3316307"/>
            <a:ext cx="2696633" cy="692150"/>
            <a:chOff x="0" y="3316307"/>
            <a:chExt cx="2696633" cy="692150"/>
          </a:xfrm>
        </p:grpSpPr>
        <p:sp>
          <p:nvSpPr>
            <p:cNvPr id="10" name="Rounded Rectangle 9"/>
            <p:cNvSpPr/>
            <p:nvPr userDrawn="1"/>
          </p:nvSpPr>
          <p:spPr>
            <a:xfrm>
              <a:off x="1348983" y="3316307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50800" y="3316307"/>
              <a:ext cx="1173876" cy="692149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3316307"/>
              <a:ext cx="155575" cy="692149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888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6449" y="138564"/>
            <a:ext cx="6669089" cy="89255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aseline="0">
                <a:solidFill>
                  <a:srgbClr val="00457C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 smtClean="0"/>
              <a:t>Click to edit Master title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13665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519113" indent="-122238">
              <a:buClr>
                <a:srgbClr val="212121"/>
              </a:buClr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 marL="742950" indent="-173038">
              <a:buClr>
                <a:srgbClr val="212121"/>
              </a:buClr>
              <a:buFont typeface="Lucida Grande"/>
              <a:buChar char="-"/>
              <a:defRPr>
                <a:solidFill>
                  <a:schemeClr val="tx2"/>
                </a:solidFill>
              </a:defRPr>
            </a:lvl4pPr>
            <a:lvl5pPr marL="915988" indent="-171450">
              <a:buClr>
                <a:srgbClr val="212121"/>
              </a:buClr>
              <a:buFont typeface="Wingdings" charset="2"/>
              <a:buChar char="§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46826" y="6306375"/>
            <a:ext cx="126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717074"/>
                </a:solidFill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 userDrawn="1"/>
        </p:nvSpPr>
        <p:spPr>
          <a:xfrm>
            <a:off x="1257299" y="6305550"/>
            <a:ext cx="266700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1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17074"/>
                </a:solidFill>
              </a:rPr>
              <a:t>Confidential and Proprietary</a:t>
            </a:r>
            <a:endParaRPr lang="en-US" dirty="0">
              <a:solidFill>
                <a:srgbClr val="717074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71482"/>
            <a:ext cx="2012951" cy="692150"/>
            <a:chOff x="0" y="249257"/>
            <a:chExt cx="2012951" cy="69215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665301" y="249257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7150" y="249257"/>
              <a:ext cx="483844" cy="692149"/>
            </a:xfrm>
            <a:prstGeom prst="roundRect">
              <a:avLst>
                <a:gd name="adj" fmla="val 1071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249257"/>
              <a:ext cx="114300" cy="692149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34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51894" y="2899820"/>
            <a:ext cx="5958706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885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  <p:sldLayoutId id="2147483700" r:id="rId35"/>
    <p:sldLayoutId id="2147483701" r:id="rId36"/>
    <p:sldLayoutId id="2147483702" r:id="rId37"/>
    <p:sldLayoutId id="2147483703" r:id="rId38"/>
    <p:sldLayoutId id="2147483654" r:id="rId39"/>
    <p:sldLayoutId id="2147483662" r:id="rId40"/>
    <p:sldLayoutId id="2147483664" r:id="rId4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华文细黑"/>
                <a:ea typeface="华文细黑"/>
                <a:cs typeface="华文细黑"/>
              </a:rPr>
              <a:t>基于</a:t>
            </a:r>
            <a:r>
              <a:rPr lang="en-US" altLang="zh-CN" dirty="0" err="1" smtClean="0">
                <a:latin typeface="华文细黑"/>
                <a:ea typeface="华文细黑"/>
                <a:cs typeface="华文细黑"/>
              </a:rPr>
              <a:t>Spark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/</a:t>
            </a:r>
            <a:r>
              <a:rPr lang="en-US" altLang="zh-CN" dirty="0" err="1" smtClean="0">
                <a:latin typeface="华文细黑"/>
                <a:ea typeface="华文细黑"/>
                <a:cs typeface="华文细黑"/>
              </a:rPr>
              <a:t>hbase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的数据分析平台及 </a:t>
            </a:r>
            <a:r>
              <a:rPr lang="en-US" altLang="zh-CN" dirty="0" err="1" smtClean="0">
                <a:latin typeface="华文细黑"/>
                <a:ea typeface="华文细黑"/>
                <a:cs typeface="华文细黑"/>
              </a:rPr>
              <a:t>SparkSQl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使用经验分享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华文细黑"/>
                <a:ea typeface="华文细黑"/>
                <a:cs typeface="华文细黑"/>
              </a:rPr>
              <a:t>黄涧石@PayPal</a:t>
            </a:r>
            <a:r>
              <a:rPr lang="en-US" dirty="0" smtClean="0">
                <a:latin typeface="华文细黑"/>
                <a:ea typeface="华文细黑"/>
                <a:cs typeface="华文细黑"/>
              </a:rPr>
              <a:t> (@</a:t>
            </a:r>
            <a:r>
              <a:rPr lang="en-US" altLang="zh-CN" dirty="0" err="1" smtClean="0">
                <a:latin typeface="华文细黑"/>
                <a:ea typeface="华文细黑"/>
                <a:cs typeface="华文细黑"/>
              </a:rPr>
              <a:t>huangjianshi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)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zh-CN" dirty="0" smtClean="0">
                <a:latin typeface="华文细黑"/>
                <a:ea typeface="华文细黑"/>
                <a:cs typeface="华文细黑"/>
              </a:rPr>
              <a:t>2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014/12/13</a:t>
            </a:r>
          </a:p>
          <a:p>
            <a:r>
              <a:rPr lang="zh-CN" altLang="zh-CN" dirty="0">
                <a:latin typeface="华文细黑"/>
                <a:ea typeface="华文细黑"/>
                <a:cs typeface="华文细黑"/>
              </a:rPr>
              <a:t>B</a:t>
            </a:r>
            <a:r>
              <a:rPr lang="en-US" altLang="zh-CN" dirty="0" err="1">
                <a:latin typeface="华文细黑"/>
                <a:ea typeface="华文细黑"/>
                <a:cs typeface="华文细黑"/>
              </a:rPr>
              <a:t>eijing</a:t>
            </a:r>
            <a:r>
              <a:rPr lang="zh-CN" altLang="en-US" dirty="0">
                <a:latin typeface="华文细黑"/>
                <a:ea typeface="华文细黑"/>
                <a:cs typeface="华文细黑"/>
              </a:rPr>
              <a:t> </a:t>
            </a:r>
            <a:r>
              <a:rPr lang="en-US" altLang="zh-CN" dirty="0">
                <a:latin typeface="华文细黑"/>
                <a:ea typeface="华文细黑"/>
                <a:cs typeface="华文细黑"/>
              </a:rPr>
              <a:t>Spark</a:t>
            </a:r>
            <a:r>
              <a:rPr lang="zh-CN" altLang="en-US" dirty="0">
                <a:latin typeface="华文细黑"/>
                <a:ea typeface="华文细黑"/>
                <a:cs typeface="华文细黑"/>
              </a:rPr>
              <a:t> </a:t>
            </a:r>
            <a:r>
              <a:rPr lang="en-US" altLang="zh-CN" dirty="0" err="1">
                <a:latin typeface="华文细黑"/>
                <a:ea typeface="华文细黑"/>
                <a:cs typeface="华文细黑"/>
              </a:rPr>
              <a:t>Meetup</a:t>
            </a:r>
            <a:endParaRPr lang="en-US" dirty="0">
              <a:latin typeface="华文细黑"/>
              <a:ea typeface="华文细黑"/>
              <a:cs typeface="华文细黑"/>
            </a:endParaRPr>
          </a:p>
          <a:p>
            <a:endParaRPr lang="en-US" altLang="zh-CN" dirty="0" smtClean="0"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16523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华文细黑"/>
                <a:ea typeface="华文细黑"/>
                <a:cs typeface="华文细黑"/>
              </a:rPr>
              <a:t>SPARKSQL 经验</a:t>
            </a:r>
            <a:r>
              <a:rPr lang="en-US" sz="3600" dirty="0">
                <a:latin typeface="华文细黑"/>
                <a:ea typeface="华文细黑"/>
                <a:cs typeface="华文细黑"/>
              </a:rPr>
              <a:t>分享：</a:t>
            </a:r>
            <a:br>
              <a:rPr lang="en-US" sz="3600" dirty="0">
                <a:latin typeface="华文细黑"/>
                <a:ea typeface="华文细黑"/>
                <a:cs typeface="华文细黑"/>
              </a:rPr>
            </a:br>
            <a:r>
              <a:rPr lang="en-US" sz="3600" dirty="0" smtClean="0">
                <a:latin typeface="华文细黑"/>
                <a:ea typeface="华文细黑"/>
                <a:cs typeface="华文细黑"/>
              </a:rPr>
              <a:t>Load Parquet in </a:t>
            </a:r>
            <a:r>
              <a:rPr lang="en-US" sz="3600" dirty="0" err="1" smtClean="0">
                <a:latin typeface="华文细黑"/>
                <a:ea typeface="华文细黑"/>
                <a:cs typeface="华文细黑"/>
              </a:rPr>
              <a:t>HiveContext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879661"/>
            <a:ext cx="3543300" cy="191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942207"/>
            <a:ext cx="8318500" cy="63500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/>
          <a:srcRect t="-4467" b="-4467"/>
          <a:stretch>
            <a:fillRect/>
          </a:stretch>
        </p:blipFill>
        <p:spPr>
          <a:xfrm>
            <a:off x="406400" y="1375831"/>
            <a:ext cx="8080237" cy="1366528"/>
          </a:xfrm>
        </p:spPr>
      </p:pic>
      <p:sp>
        <p:nvSpPr>
          <p:cNvPr id="14" name="TextBox 13"/>
          <p:cNvSpPr txBox="1"/>
          <p:nvPr/>
        </p:nvSpPr>
        <p:spPr>
          <a:xfrm>
            <a:off x="406400" y="5721316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5"/>
              </a:buBlip>
            </a:pPr>
            <a:r>
              <a:rPr lang="en-US" sz="1600" dirty="0">
                <a:solidFill>
                  <a:srgbClr val="7F7F7F"/>
                </a:solidFill>
                <a:latin typeface="Arial"/>
                <a:cs typeface="Arial"/>
              </a:rPr>
              <a:t>https://</a:t>
            </a:r>
            <a:r>
              <a:rPr lang="en-US" sz="1600" dirty="0" err="1">
                <a:solidFill>
                  <a:srgbClr val="7F7F7F"/>
                </a:solidFill>
                <a:latin typeface="Arial"/>
                <a:cs typeface="Arial"/>
              </a:rPr>
              <a:t>gist.github.com</a:t>
            </a:r>
            <a:r>
              <a:rPr lang="en-US" sz="160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lang="en-US" sz="1600" dirty="0" err="1">
                <a:solidFill>
                  <a:srgbClr val="7F7F7F"/>
                </a:solidFill>
                <a:latin typeface="Arial"/>
                <a:cs typeface="Arial"/>
              </a:rPr>
              <a:t>huangjs</a:t>
            </a:r>
            <a:r>
              <a:rPr lang="en-US" sz="1600" dirty="0">
                <a:solidFill>
                  <a:srgbClr val="7F7F7F"/>
                </a:solidFill>
                <a:latin typeface="Arial"/>
                <a:cs typeface="Arial"/>
              </a:rPr>
              <a:t>/683a4c85ae14e9ae205b#</a:t>
            </a:r>
            <a:endParaRPr lang="en-US" sz="16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6122" y="2452607"/>
            <a:ext cx="4541966" cy="278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Note: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Column names has to match Parquet schema.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Tip: Use CTAS (View) for Column renaming.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Try setting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spark.sql.hive.convertMetastoreParquet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to false to use Hive’s Parquet implementation if not working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2717" y="6338823"/>
            <a:ext cx="1761872" cy="331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505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华文细黑"/>
                <a:ea typeface="华文细黑"/>
                <a:cs typeface="华文细黑"/>
              </a:rPr>
              <a:t>SPARKSQL 经验</a:t>
            </a:r>
            <a:r>
              <a:rPr lang="en-US" sz="3600" dirty="0">
                <a:latin typeface="华文细黑"/>
                <a:ea typeface="华文细黑"/>
                <a:cs typeface="华文细黑"/>
              </a:rPr>
              <a:t>分享：</a:t>
            </a:r>
            <a:br>
              <a:rPr lang="en-US" sz="3600" dirty="0">
                <a:latin typeface="华文细黑"/>
                <a:ea typeface="华文细黑"/>
                <a:cs typeface="华文细黑"/>
              </a:rPr>
            </a:br>
            <a:r>
              <a:rPr lang="en-US" sz="3600" dirty="0" smtClean="0">
                <a:latin typeface="华文细黑"/>
                <a:ea typeface="华文细黑"/>
                <a:cs typeface="华文细黑"/>
              </a:rPr>
              <a:t>Broad-cast Join Optimization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100" y="1375830"/>
            <a:ext cx="8080237" cy="4528199"/>
          </a:xfrm>
        </p:spPr>
        <p:txBody>
          <a:bodyPr/>
          <a:lstStyle/>
          <a:p>
            <a:r>
              <a:rPr lang="en-US" dirty="0" smtClean="0"/>
              <a:t>Biggest headache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Join optimization support is still far from mature</a:t>
            </a:r>
          </a:p>
          <a:p>
            <a:r>
              <a:rPr lang="en-US" dirty="0" smtClean="0"/>
              <a:t>Cannot specify which join algorithm to use</a:t>
            </a:r>
          </a:p>
          <a:p>
            <a:pPr lvl="1"/>
            <a:r>
              <a:rPr lang="en-US" dirty="0" smtClean="0"/>
              <a:t>In Hive, we can add </a:t>
            </a:r>
            <a:r>
              <a:rPr lang="en-US" dirty="0" smtClean="0">
                <a:latin typeface="Consolas"/>
                <a:cs typeface="Consolas"/>
              </a:rPr>
              <a:t>/*+ MAPJOIN(…) */</a:t>
            </a:r>
          </a:p>
          <a:p>
            <a:pPr lvl="1"/>
            <a:r>
              <a:rPr lang="en-US" dirty="0" smtClean="0"/>
              <a:t>Not supported in </a:t>
            </a:r>
            <a:r>
              <a:rPr lang="en-US" dirty="0" err="1" smtClean="0"/>
              <a:t>SparkSQL</a:t>
            </a:r>
            <a:r>
              <a:rPr lang="en-US" dirty="0" smtClean="0"/>
              <a:t> </a:t>
            </a:r>
            <a:r>
              <a:rPr lang="en-US" dirty="0" err="1" smtClean="0"/>
              <a:t>HiveContext</a:t>
            </a:r>
            <a:endParaRPr lang="en-US" dirty="0" smtClean="0"/>
          </a:p>
          <a:p>
            <a:r>
              <a:rPr lang="en-US" dirty="0" smtClean="0"/>
              <a:t>It relies on table metadata retrieved by</a:t>
            </a:r>
          </a:p>
          <a:p>
            <a:endParaRPr lang="en-US" dirty="0"/>
          </a:p>
          <a:p>
            <a:pPr lvl="1"/>
            <a:r>
              <a:rPr lang="en-US" dirty="0" smtClean="0"/>
              <a:t>Use “DESC EXTENDED &lt;table&gt;” to check metadata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34" y="4717023"/>
            <a:ext cx="8135866" cy="4318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2717" y="6338823"/>
            <a:ext cx="1761872" cy="331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560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华文细黑"/>
                <a:ea typeface="华文细黑"/>
                <a:cs typeface="华文细黑"/>
              </a:rPr>
              <a:t>SPARKSQL 经验分享：</a:t>
            </a:r>
            <a:br>
              <a:rPr lang="en-US" sz="3600" dirty="0">
                <a:latin typeface="华文细黑"/>
                <a:ea typeface="华文细黑"/>
                <a:cs typeface="华文细黑"/>
              </a:rPr>
            </a:br>
            <a:r>
              <a:rPr lang="en-US" sz="3600" dirty="0">
                <a:latin typeface="华文细黑"/>
                <a:ea typeface="华文细黑"/>
                <a:cs typeface="华文细黑"/>
              </a:rPr>
              <a:t>Broad-cast Join Optimization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>
                <a:latin typeface="Consolas"/>
                <a:cs typeface="Consolas"/>
              </a:rPr>
              <a:t>If…{</a:t>
            </a:r>
            <a:r>
              <a:rPr lang="en-US" sz="2000" dirty="0">
                <a:latin typeface="Consolas"/>
                <a:cs typeface="Consolas"/>
              </a:rPr>
              <a:t>EXTERNAL=TRUE, </a:t>
            </a:r>
            <a:r>
              <a:rPr lang="en-US" sz="2000" dirty="0" err="1">
                <a:latin typeface="Consolas"/>
                <a:cs typeface="Consolas"/>
              </a:rPr>
              <a:t>transient_lastDdlTime</a:t>
            </a:r>
            <a:r>
              <a:rPr lang="en-US" sz="2000" dirty="0">
                <a:latin typeface="Consolas"/>
                <a:cs typeface="Consolas"/>
              </a:rPr>
              <a:t>=1417763591, </a:t>
            </a:r>
            <a:r>
              <a:rPr lang="en-US" sz="2000" b="1" dirty="0" err="1">
                <a:latin typeface="Consolas"/>
                <a:cs typeface="Consolas"/>
              </a:rPr>
              <a:t>totalSize</a:t>
            </a:r>
            <a:r>
              <a:rPr lang="en-US" sz="2000" b="1" dirty="0">
                <a:latin typeface="Consolas"/>
                <a:cs typeface="Consolas"/>
              </a:rPr>
              <a:t>=56166</a:t>
            </a:r>
            <a:r>
              <a:rPr lang="en-US" sz="2000" dirty="0" smtClean="0">
                <a:latin typeface="Consolas"/>
                <a:cs typeface="Consolas"/>
              </a:rPr>
              <a:t>}…works!</a:t>
            </a:r>
          </a:p>
          <a:p>
            <a:r>
              <a:rPr lang="en-US" sz="2000" dirty="0" smtClean="0">
                <a:latin typeface="Consolas"/>
                <a:cs typeface="Consolas"/>
              </a:rPr>
              <a:t>If…{</a:t>
            </a:r>
            <a:r>
              <a:rPr lang="en-US" sz="2000" dirty="0" err="1">
                <a:latin typeface="Consolas"/>
                <a:cs typeface="Consolas"/>
              </a:rPr>
              <a:t>numFiles</a:t>
            </a:r>
            <a:r>
              <a:rPr lang="en-US" sz="2000" dirty="0">
                <a:latin typeface="Consolas"/>
                <a:cs typeface="Consolas"/>
              </a:rPr>
              <a:t>=0, EXTERNAL=TRUE, </a:t>
            </a:r>
            <a:r>
              <a:rPr lang="en-US" sz="2000" dirty="0" err="1">
                <a:latin typeface="Consolas"/>
                <a:cs typeface="Consolas"/>
              </a:rPr>
              <a:t>transient_lastDdlTime</a:t>
            </a:r>
            <a:r>
              <a:rPr lang="en-US" sz="2000" dirty="0">
                <a:latin typeface="Consolas"/>
                <a:cs typeface="Consolas"/>
              </a:rPr>
              <a:t>=1417763892, COLUMN_STATS_ACCURATE=false, </a:t>
            </a:r>
            <a:r>
              <a:rPr lang="en-US" sz="2000" b="1" dirty="0" err="1">
                <a:latin typeface="Consolas"/>
                <a:cs typeface="Consolas"/>
              </a:rPr>
              <a:t>totalSize</a:t>
            </a:r>
            <a:r>
              <a:rPr lang="en-US" sz="2000" b="1" dirty="0">
                <a:latin typeface="Consolas"/>
                <a:cs typeface="Consolas"/>
              </a:rPr>
              <a:t>=0, </a:t>
            </a:r>
            <a:r>
              <a:rPr lang="en-US" sz="2000" b="1" dirty="0" err="1">
                <a:latin typeface="Consolas"/>
                <a:cs typeface="Consolas"/>
              </a:rPr>
              <a:t>numRows</a:t>
            </a:r>
            <a:r>
              <a:rPr lang="en-US" sz="2000" b="1" dirty="0">
                <a:latin typeface="Consolas"/>
                <a:cs typeface="Consolas"/>
              </a:rPr>
              <a:t>=-1, </a:t>
            </a:r>
            <a:r>
              <a:rPr lang="en-US" sz="2000" b="1" dirty="0" err="1">
                <a:latin typeface="Consolas"/>
                <a:cs typeface="Consolas"/>
              </a:rPr>
              <a:t>rawDataSize</a:t>
            </a:r>
            <a:r>
              <a:rPr lang="en-US" sz="2000" b="1" dirty="0">
                <a:latin typeface="Consolas"/>
                <a:cs typeface="Consolas"/>
              </a:rPr>
              <a:t>=-1</a:t>
            </a:r>
            <a:r>
              <a:rPr lang="en-US" sz="2000" dirty="0" smtClean="0">
                <a:latin typeface="Consolas"/>
                <a:cs typeface="Consolas"/>
              </a:rPr>
              <a:t>}…not working…</a:t>
            </a:r>
          </a:p>
          <a:p>
            <a:endParaRPr lang="en-US" sz="2000" dirty="0" smtClean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Use “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2717" y="6338823"/>
            <a:ext cx="1761872" cy="331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17" y="1522451"/>
            <a:ext cx="5486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3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华文细黑"/>
                <a:ea typeface="华文细黑"/>
                <a:cs typeface="华文细黑"/>
              </a:rPr>
              <a:t>SPARKSQL 经验分享：</a:t>
            </a:r>
            <a:br>
              <a:rPr lang="en-US" sz="3600" dirty="0">
                <a:latin typeface="华文细黑"/>
                <a:ea typeface="华文细黑"/>
                <a:cs typeface="华文细黑"/>
              </a:rPr>
            </a:br>
            <a:r>
              <a:rPr lang="en-US" sz="3600" dirty="0" smtClean="0">
                <a:latin typeface="华文细黑"/>
                <a:ea typeface="华文细黑"/>
                <a:cs typeface="华文细黑"/>
              </a:rPr>
              <a:t>Do not forget Spark core!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‘simple’ things like this might fail</a:t>
            </a:r>
          </a:p>
          <a:p>
            <a:endParaRPr lang="en-US" dirty="0"/>
          </a:p>
          <a:p>
            <a:r>
              <a:rPr lang="en-US" dirty="0" smtClean="0"/>
              <a:t>Try using Spark core APIs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support?</a:t>
            </a:r>
            <a:r>
              <a:rPr lang="zh-CN" altLang="en-US" dirty="0" smtClean="0"/>
              <a:t> </a:t>
            </a:r>
            <a:r>
              <a:rPr lang="en-US" altLang="zh-CN" dirty="0" smtClean="0"/>
              <a:t>Do it in Spark!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12717" y="6338823"/>
            <a:ext cx="1761872" cy="331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2103234"/>
            <a:ext cx="6489700" cy="431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3120068"/>
            <a:ext cx="5156200" cy="1295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5054110"/>
            <a:ext cx="7721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0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华文细黑"/>
                <a:ea typeface="华文细黑"/>
                <a:cs typeface="华文细黑"/>
              </a:rPr>
              <a:t>SPARKSQL 经验分享：</a:t>
            </a:r>
            <a:br>
              <a:rPr lang="en-US" sz="3200" dirty="0">
                <a:latin typeface="华文细黑"/>
                <a:ea typeface="华文细黑"/>
                <a:cs typeface="华文细黑"/>
              </a:rPr>
            </a:br>
            <a:r>
              <a:rPr lang="en-US" sz="3200" dirty="0" smtClean="0">
                <a:latin typeface="华文细黑"/>
                <a:ea typeface="华文细黑"/>
                <a:cs typeface="华文细黑"/>
              </a:rPr>
              <a:t>UDF with Lazy </a:t>
            </a:r>
            <a:r>
              <a:rPr lang="en-US" sz="3200" dirty="0" err="1" smtClean="0">
                <a:latin typeface="华文细黑"/>
                <a:ea typeface="华文细黑"/>
                <a:cs typeface="华文细黑"/>
              </a:rPr>
              <a:t>ExecutionContext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4699828"/>
          </a:xfrm>
        </p:spPr>
        <p:txBody>
          <a:bodyPr/>
          <a:lstStyle/>
          <a:p>
            <a:r>
              <a:rPr lang="en-US" dirty="0" smtClean="0"/>
              <a:t>There’s no </a:t>
            </a:r>
            <a:r>
              <a:rPr lang="en-US" dirty="0" err="1" smtClean="0"/>
              <a:t>mapPartition</a:t>
            </a:r>
            <a:r>
              <a:rPr lang="en-US" dirty="0" smtClean="0"/>
              <a:t>/</a:t>
            </a:r>
            <a:r>
              <a:rPr lang="en-US" dirty="0" err="1" smtClean="0"/>
              <a:t>foreachPartition</a:t>
            </a:r>
            <a:endParaRPr lang="en-US" dirty="0" smtClean="0"/>
          </a:p>
          <a:p>
            <a:r>
              <a:rPr lang="en-US" dirty="0" smtClean="0"/>
              <a:t>Use lazy instantiation! (Not lazy </a:t>
            </a:r>
            <a:r>
              <a:rPr lang="en-US" dirty="0" err="1" smtClean="0"/>
              <a:t>val</a:t>
            </a:r>
            <a:r>
              <a:rPr lang="en-US" dirty="0" smtClean="0"/>
              <a:t> in </a:t>
            </a:r>
            <a:r>
              <a:rPr lang="en-US" dirty="0" err="1" smtClean="0"/>
              <a:t>Scala</a:t>
            </a:r>
            <a:r>
              <a:rPr lang="en-US" dirty="0" smtClean="0"/>
              <a:t>, too tricky when using implicit with lazy)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00" y="3074113"/>
            <a:ext cx="9616027" cy="25667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00" y="5847688"/>
            <a:ext cx="6241014" cy="34152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12717" y="6338823"/>
            <a:ext cx="1761872" cy="331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970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华文细黑"/>
                <a:ea typeface="华文细黑"/>
                <a:cs typeface="华文细黑"/>
              </a:rPr>
              <a:t>THANK YOU! </a:t>
            </a:r>
            <a:br>
              <a:rPr lang="en-US" sz="5400" dirty="0" smtClean="0">
                <a:latin typeface="华文细黑"/>
                <a:ea typeface="华文细黑"/>
                <a:cs typeface="华文细黑"/>
              </a:rPr>
            </a:br>
            <a:r>
              <a:rPr lang="en-US" sz="5400" dirty="0" smtClean="0">
                <a:latin typeface="华文细黑"/>
                <a:ea typeface="华文细黑"/>
                <a:cs typeface="华文细黑"/>
              </a:rPr>
              <a:t>Q&amp;A</a:t>
            </a:r>
            <a:endParaRPr lang="en-US" sz="5400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307138"/>
            <a:ext cx="1270000" cy="365125"/>
          </a:xfrm>
          <a:prstGeom prst="rect">
            <a:avLst/>
          </a:prstGeom>
        </p:spPr>
        <p:txBody>
          <a:bodyPr/>
          <a:lstStyle/>
          <a:p>
            <a:fld id="{1603B19B-574B-2E4E-B92C-BCEE5557464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1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华文细黑"/>
                <a:ea typeface="华文细黑"/>
                <a:cs typeface="华文细黑"/>
              </a:rPr>
              <a:t>BUILD FOR ANALYTICS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9100" y="1375830"/>
            <a:ext cx="8080237" cy="4962993"/>
          </a:xfrm>
        </p:spPr>
        <p:txBody>
          <a:bodyPr/>
          <a:lstStyle/>
          <a:p>
            <a:r>
              <a:rPr lang="en-US" altLang="zh-CN" dirty="0" smtClean="0">
                <a:ea typeface="华文细黑"/>
                <a:cs typeface="华文细黑"/>
              </a:rPr>
              <a:t>We</a:t>
            </a:r>
            <a:r>
              <a:rPr lang="zh-CN" altLang="en-US" dirty="0" smtClean="0">
                <a:ea typeface="华文细黑"/>
                <a:cs typeface="华文细黑"/>
              </a:rPr>
              <a:t> </a:t>
            </a:r>
            <a:r>
              <a:rPr lang="en-US" altLang="zh-CN" dirty="0" smtClean="0">
                <a:ea typeface="华文细黑"/>
                <a:cs typeface="华文细黑"/>
              </a:rPr>
              <a:t>built</a:t>
            </a:r>
            <a:r>
              <a:rPr lang="zh-CN" altLang="en-US" dirty="0" smtClean="0">
                <a:ea typeface="华文细黑"/>
                <a:cs typeface="华文细黑"/>
              </a:rPr>
              <a:t> </a:t>
            </a:r>
            <a:r>
              <a:rPr lang="en-US" altLang="zh-CN" dirty="0" smtClean="0">
                <a:ea typeface="华文细黑"/>
                <a:cs typeface="华文细黑"/>
              </a:rPr>
              <a:t>a</a:t>
            </a:r>
            <a:r>
              <a:rPr lang="zh-CN" altLang="en-US" dirty="0" smtClean="0">
                <a:ea typeface="华文细黑"/>
                <a:cs typeface="华文细黑"/>
              </a:rPr>
              <a:t> </a:t>
            </a:r>
            <a:r>
              <a:rPr lang="en-US" altLang="zh-CN" dirty="0" smtClean="0">
                <a:ea typeface="华文细黑"/>
                <a:cs typeface="华文细黑"/>
              </a:rPr>
              <a:t>Distributed</a:t>
            </a:r>
            <a:r>
              <a:rPr lang="zh-CN" altLang="en-US" dirty="0" smtClean="0">
                <a:ea typeface="华文细黑"/>
                <a:cs typeface="华文细黑"/>
              </a:rPr>
              <a:t> </a:t>
            </a:r>
            <a:r>
              <a:rPr lang="en-US" altLang="zh-CN" dirty="0" smtClean="0">
                <a:ea typeface="华文细黑"/>
                <a:cs typeface="华文细黑"/>
              </a:rPr>
              <a:t>Graph</a:t>
            </a:r>
            <a:r>
              <a:rPr lang="zh-CN" altLang="en-US" dirty="0" smtClean="0">
                <a:ea typeface="华文细黑"/>
                <a:cs typeface="华文细黑"/>
              </a:rPr>
              <a:t> </a:t>
            </a:r>
            <a:r>
              <a:rPr lang="en-US" altLang="zh-CN" dirty="0" smtClean="0">
                <a:ea typeface="华文细黑"/>
                <a:cs typeface="华文细黑"/>
              </a:rPr>
              <a:t>Database</a:t>
            </a:r>
            <a:r>
              <a:rPr lang="zh-CN" altLang="en-US" dirty="0" smtClean="0">
                <a:ea typeface="华文细黑"/>
                <a:cs typeface="华文细黑"/>
              </a:rPr>
              <a:t> </a:t>
            </a:r>
            <a:r>
              <a:rPr lang="en-US" altLang="zh-CN" dirty="0" smtClean="0">
                <a:ea typeface="华文细黑"/>
                <a:cs typeface="华文细黑"/>
              </a:rPr>
              <a:t>for</a:t>
            </a:r>
            <a:r>
              <a:rPr lang="zh-CN" altLang="en-US" dirty="0" smtClean="0">
                <a:ea typeface="华文细黑"/>
                <a:cs typeface="华文细黑"/>
              </a:rPr>
              <a:t> </a:t>
            </a:r>
            <a:r>
              <a:rPr lang="en-US" altLang="zh-CN" dirty="0" smtClean="0">
                <a:ea typeface="华文细黑"/>
                <a:cs typeface="华文细黑"/>
              </a:rPr>
              <a:t>analytical</a:t>
            </a:r>
            <a:r>
              <a:rPr lang="zh-CN" altLang="en-US" dirty="0" smtClean="0">
                <a:ea typeface="华文细黑"/>
                <a:cs typeface="华文细黑"/>
              </a:rPr>
              <a:t> </a:t>
            </a:r>
            <a:r>
              <a:rPr lang="en-US" altLang="zh-CN" dirty="0" smtClean="0">
                <a:ea typeface="华文细黑"/>
                <a:cs typeface="华文细黑"/>
              </a:rPr>
              <a:t>use</a:t>
            </a:r>
            <a:r>
              <a:rPr lang="zh-CN" altLang="en-US" dirty="0" smtClean="0">
                <a:ea typeface="华文细黑"/>
                <a:cs typeface="华文细黑"/>
              </a:rPr>
              <a:t> </a:t>
            </a:r>
            <a:r>
              <a:rPr lang="en-US" altLang="zh-CN" dirty="0" smtClean="0">
                <a:ea typeface="华文细黑"/>
                <a:cs typeface="华文细黑"/>
              </a:rPr>
              <a:t>cases</a:t>
            </a:r>
            <a:r>
              <a:rPr lang="zh-CN" altLang="en-US" dirty="0">
                <a:ea typeface="华文细黑"/>
                <a:cs typeface="华文细黑"/>
              </a:rPr>
              <a:t> </a:t>
            </a:r>
            <a:endParaRPr lang="en-US" altLang="zh-CN" dirty="0">
              <a:ea typeface="华文细黑"/>
              <a:cs typeface="华文细黑"/>
            </a:endParaRPr>
          </a:p>
          <a:p>
            <a:pPr lvl="1"/>
            <a:r>
              <a:rPr lang="en-US" altLang="zh-CN" dirty="0" smtClean="0">
                <a:ea typeface="华文细黑"/>
                <a:cs typeface="华文细黑"/>
              </a:rPr>
              <a:t>Fast</a:t>
            </a:r>
            <a:r>
              <a:rPr lang="zh-CN" altLang="en-US" dirty="0" smtClean="0">
                <a:ea typeface="华文细黑"/>
                <a:cs typeface="华文细黑"/>
              </a:rPr>
              <a:t> </a:t>
            </a:r>
            <a:r>
              <a:rPr lang="en-US" altLang="zh-CN" dirty="0" smtClean="0">
                <a:ea typeface="华文细黑"/>
                <a:cs typeface="华文细黑"/>
              </a:rPr>
              <a:t>traversal</a:t>
            </a:r>
            <a:r>
              <a:rPr lang="zh-CN" altLang="en-US" dirty="0" smtClean="0">
                <a:ea typeface="华文细黑"/>
                <a:cs typeface="华文细黑"/>
              </a:rPr>
              <a:t> </a:t>
            </a:r>
            <a:r>
              <a:rPr lang="en-US" altLang="zh-CN" dirty="0" smtClean="0">
                <a:ea typeface="华文细黑"/>
                <a:cs typeface="华文细黑"/>
              </a:rPr>
              <a:t>+</a:t>
            </a:r>
            <a:r>
              <a:rPr lang="zh-CN" altLang="en-US" dirty="0">
                <a:ea typeface="华文细黑"/>
                <a:cs typeface="华文细黑"/>
              </a:rPr>
              <a:t> </a:t>
            </a:r>
            <a:r>
              <a:rPr lang="en-US" altLang="zh-CN" dirty="0" smtClean="0">
                <a:ea typeface="华文细黑"/>
                <a:cs typeface="华文细黑"/>
              </a:rPr>
              <a:t>Range</a:t>
            </a:r>
            <a:r>
              <a:rPr lang="zh-CN" altLang="en-US" dirty="0" smtClean="0">
                <a:ea typeface="华文细黑"/>
                <a:cs typeface="华文细黑"/>
              </a:rPr>
              <a:t> </a:t>
            </a:r>
            <a:r>
              <a:rPr lang="en-US" altLang="zh-CN" dirty="0" smtClean="0">
                <a:ea typeface="华文细黑"/>
                <a:cs typeface="华文细黑"/>
              </a:rPr>
              <a:t>query + Batch processing</a:t>
            </a:r>
          </a:p>
          <a:p>
            <a:r>
              <a:rPr lang="en-US" altLang="zh-CN" dirty="0" smtClean="0">
                <a:ea typeface="华文细黑"/>
                <a:cs typeface="华文细黑"/>
              </a:rPr>
              <a:t>Need to take care of the </a:t>
            </a:r>
            <a:r>
              <a:rPr lang="en-US" altLang="zh-CN" b="1" dirty="0" smtClean="0">
                <a:ea typeface="华文细黑"/>
                <a:cs typeface="华文细黑"/>
              </a:rPr>
              <a:t>interfaces</a:t>
            </a:r>
            <a:r>
              <a:rPr lang="en-US" altLang="zh-CN" dirty="0" smtClean="0">
                <a:ea typeface="华文细黑"/>
                <a:cs typeface="华文细黑"/>
              </a:rPr>
              <a:t> to users (Analysts)</a:t>
            </a:r>
          </a:p>
          <a:p>
            <a:pPr lvl="1"/>
            <a:r>
              <a:rPr lang="en-US" altLang="zh-CN" dirty="0" smtClean="0">
                <a:ea typeface="华文细黑"/>
                <a:cs typeface="华文细黑"/>
              </a:rPr>
              <a:t>Query Language? (Analysts says </a:t>
            </a:r>
            <a:r>
              <a:rPr lang="en-US" altLang="zh-CN" b="1" dirty="0" smtClean="0">
                <a:ea typeface="华文细黑"/>
                <a:cs typeface="华文细黑"/>
              </a:rPr>
              <a:t>SQL</a:t>
            </a:r>
            <a:r>
              <a:rPr lang="en-US" altLang="zh-CN" dirty="0" smtClean="0">
                <a:ea typeface="华文细黑"/>
                <a:cs typeface="华文细黑"/>
              </a:rPr>
              <a:t> please!)</a:t>
            </a:r>
          </a:p>
          <a:p>
            <a:pPr lvl="1"/>
            <a:r>
              <a:rPr lang="en-US" altLang="zh-CN" dirty="0" smtClean="0">
                <a:ea typeface="华文细黑"/>
                <a:cs typeface="华文细黑"/>
              </a:rPr>
              <a:t>Interactive data exploration?</a:t>
            </a:r>
          </a:p>
          <a:p>
            <a:pPr lvl="1"/>
            <a:r>
              <a:rPr lang="en-US" altLang="zh-CN" dirty="0" smtClean="0">
                <a:ea typeface="华文细黑"/>
                <a:cs typeface="华文细黑"/>
              </a:rPr>
              <a:t>Visualization? Dynamic charts?</a:t>
            </a:r>
          </a:p>
          <a:p>
            <a:pPr lvl="1"/>
            <a:r>
              <a:rPr lang="en-US" altLang="zh-CN" dirty="0" smtClean="0">
                <a:ea typeface="华文细黑"/>
                <a:cs typeface="华文细黑"/>
              </a:rPr>
              <a:t>And be flexible to do all sorts of powerful things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2717" y="6338823"/>
            <a:ext cx="1761872" cy="331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26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华文细黑"/>
                <a:ea typeface="华文细黑"/>
                <a:cs typeface="华文细黑"/>
              </a:rPr>
              <a:t>BUILD FOR SCALABILITY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100" y="1375830"/>
            <a:ext cx="8080237" cy="4585409"/>
          </a:xfrm>
        </p:spPr>
        <p:txBody>
          <a:bodyPr/>
          <a:lstStyle/>
          <a:p>
            <a:r>
              <a:rPr lang="zh-CN" altLang="zh-CN" dirty="0">
                <a:ea typeface="华文细黑"/>
                <a:cs typeface="Arial"/>
              </a:rPr>
              <a:t>N</a:t>
            </a:r>
            <a:r>
              <a:rPr lang="en-US" altLang="zh-CN" dirty="0" err="1">
                <a:ea typeface="华文细黑"/>
                <a:cs typeface="Arial"/>
              </a:rPr>
              <a:t>eed</a:t>
            </a:r>
            <a:r>
              <a:rPr lang="zh-CN" altLang="en-US" dirty="0">
                <a:ea typeface="华文细黑"/>
                <a:cs typeface="Arial"/>
              </a:rPr>
              <a:t> </a:t>
            </a:r>
            <a:r>
              <a:rPr lang="en-US" altLang="zh-CN" dirty="0">
                <a:ea typeface="华文细黑"/>
                <a:cs typeface="Arial"/>
              </a:rPr>
              <a:t>to</a:t>
            </a:r>
            <a:r>
              <a:rPr lang="zh-CN" altLang="en-US" dirty="0">
                <a:ea typeface="华文细黑"/>
                <a:cs typeface="Arial"/>
              </a:rPr>
              <a:t> </a:t>
            </a:r>
            <a:r>
              <a:rPr lang="en-US" altLang="zh-CN" dirty="0">
                <a:ea typeface="华文细黑"/>
                <a:cs typeface="Arial"/>
              </a:rPr>
              <a:t>be</a:t>
            </a:r>
            <a:r>
              <a:rPr lang="zh-CN" altLang="en-US" dirty="0">
                <a:ea typeface="华文细黑"/>
                <a:cs typeface="Arial"/>
              </a:rPr>
              <a:t> </a:t>
            </a:r>
            <a:r>
              <a:rPr lang="en-US" altLang="zh-CN" dirty="0">
                <a:ea typeface="华文细黑"/>
                <a:cs typeface="Arial"/>
              </a:rPr>
              <a:t>fully</a:t>
            </a:r>
            <a:r>
              <a:rPr lang="zh-CN" altLang="en-US" dirty="0">
                <a:ea typeface="华文细黑"/>
                <a:cs typeface="Arial"/>
              </a:rPr>
              <a:t> </a:t>
            </a:r>
            <a:r>
              <a:rPr lang="en-US" altLang="zh-CN" dirty="0" smtClean="0">
                <a:ea typeface="华文细黑"/>
                <a:cs typeface="Arial"/>
              </a:rPr>
              <a:t>scalable and optimized</a:t>
            </a:r>
            <a:r>
              <a:rPr lang="zh-CN" altLang="en-US" dirty="0" smtClean="0">
                <a:ea typeface="华文细黑"/>
                <a:cs typeface="Arial"/>
              </a:rPr>
              <a:t> </a:t>
            </a:r>
            <a:r>
              <a:rPr lang="en-US" altLang="zh-CN" dirty="0">
                <a:ea typeface="华文细黑"/>
                <a:cs typeface="Arial"/>
              </a:rPr>
              <a:t>for</a:t>
            </a:r>
          </a:p>
          <a:p>
            <a:pPr lvl="1"/>
            <a:r>
              <a:rPr lang="zh-CN" altLang="zh-CN" dirty="0">
                <a:ea typeface="华文细黑"/>
                <a:cs typeface="Arial"/>
              </a:rPr>
              <a:t>D</a:t>
            </a:r>
            <a:r>
              <a:rPr lang="en-US" altLang="zh-CN" dirty="0" err="1">
                <a:ea typeface="华文细黑"/>
                <a:cs typeface="Arial"/>
              </a:rPr>
              <a:t>ata</a:t>
            </a:r>
            <a:r>
              <a:rPr lang="zh-CN" altLang="en-US" dirty="0">
                <a:ea typeface="华文细黑"/>
                <a:cs typeface="Arial"/>
              </a:rPr>
              <a:t> </a:t>
            </a:r>
            <a:r>
              <a:rPr lang="en-US" altLang="zh-CN" dirty="0">
                <a:ea typeface="华文细黑"/>
                <a:cs typeface="Arial"/>
              </a:rPr>
              <a:t>size</a:t>
            </a:r>
            <a:r>
              <a:rPr lang="zh-CN" altLang="en-US" dirty="0">
                <a:ea typeface="华文细黑"/>
                <a:cs typeface="Arial"/>
              </a:rPr>
              <a:t> </a:t>
            </a:r>
            <a:r>
              <a:rPr lang="en-US" altLang="zh-CN" dirty="0">
                <a:ea typeface="华文细黑"/>
                <a:cs typeface="Arial"/>
              </a:rPr>
              <a:t>(100TB</a:t>
            </a:r>
            <a:r>
              <a:rPr lang="zh-CN" altLang="en-US" dirty="0">
                <a:ea typeface="华文细黑"/>
                <a:cs typeface="Arial"/>
              </a:rPr>
              <a:t> </a:t>
            </a:r>
            <a:r>
              <a:rPr lang="en-US" altLang="zh-CN" dirty="0">
                <a:ea typeface="华文细黑"/>
                <a:cs typeface="Arial"/>
              </a:rPr>
              <a:t>planned,</a:t>
            </a:r>
            <a:r>
              <a:rPr lang="zh-CN" altLang="en-US" dirty="0">
                <a:ea typeface="华文细黑"/>
                <a:cs typeface="Arial"/>
              </a:rPr>
              <a:t> </a:t>
            </a:r>
            <a:r>
              <a:rPr lang="en-US" altLang="zh-CN" dirty="0">
                <a:ea typeface="华文细黑"/>
                <a:cs typeface="Arial"/>
              </a:rPr>
              <a:t>1PB</a:t>
            </a:r>
            <a:r>
              <a:rPr lang="zh-CN" altLang="en-US" dirty="0">
                <a:ea typeface="华文细黑"/>
                <a:cs typeface="Arial"/>
              </a:rPr>
              <a:t> </a:t>
            </a:r>
            <a:r>
              <a:rPr lang="en-US" altLang="zh-CN" dirty="0">
                <a:ea typeface="华文细黑"/>
                <a:cs typeface="Arial"/>
              </a:rPr>
              <a:t>next</a:t>
            </a:r>
            <a:r>
              <a:rPr lang="zh-CN" altLang="en-US" dirty="0">
                <a:ea typeface="华文细黑"/>
                <a:cs typeface="Arial"/>
              </a:rPr>
              <a:t> </a:t>
            </a:r>
            <a:r>
              <a:rPr lang="en-US" altLang="zh-CN" dirty="0">
                <a:ea typeface="华文细黑"/>
                <a:cs typeface="Arial"/>
              </a:rPr>
              <a:t>year)</a:t>
            </a:r>
          </a:p>
          <a:p>
            <a:pPr lvl="1"/>
            <a:r>
              <a:rPr lang="zh-CN" altLang="zh-CN" dirty="0">
                <a:ea typeface="华文细黑"/>
                <a:cs typeface="Arial"/>
              </a:rPr>
              <a:t>I</a:t>
            </a:r>
            <a:r>
              <a:rPr lang="en-US" altLang="zh-CN" dirty="0" err="1">
                <a:ea typeface="华文细黑"/>
                <a:cs typeface="Arial"/>
              </a:rPr>
              <a:t>ngestion</a:t>
            </a:r>
            <a:r>
              <a:rPr lang="zh-CN" altLang="en-US" dirty="0">
                <a:ea typeface="华文细黑"/>
                <a:cs typeface="Arial"/>
              </a:rPr>
              <a:t> </a:t>
            </a:r>
            <a:r>
              <a:rPr lang="en-US" altLang="zh-CN" dirty="0">
                <a:ea typeface="华文细黑"/>
                <a:cs typeface="Arial"/>
              </a:rPr>
              <a:t>speed (parallel insertion + dynamic splits)</a:t>
            </a:r>
          </a:p>
          <a:p>
            <a:pPr lvl="1"/>
            <a:r>
              <a:rPr lang="en-US" altLang="zh-CN" dirty="0">
                <a:ea typeface="华文细黑"/>
                <a:cs typeface="Arial"/>
              </a:rPr>
              <a:t>Parallel and </a:t>
            </a:r>
            <a:r>
              <a:rPr lang="en-US" altLang="zh-CN" dirty="0" smtClean="0">
                <a:ea typeface="华文细黑"/>
                <a:cs typeface="Arial"/>
              </a:rPr>
              <a:t>Batch queries</a:t>
            </a:r>
          </a:p>
          <a:p>
            <a:pPr lvl="1"/>
            <a:r>
              <a:rPr lang="en-US" altLang="zh-CN" dirty="0" smtClean="0">
                <a:ea typeface="华文细黑"/>
                <a:cs typeface="Arial"/>
              </a:rPr>
              <a:t>Offline + Online processing</a:t>
            </a:r>
          </a:p>
          <a:p>
            <a:pPr lvl="1"/>
            <a:r>
              <a:rPr lang="en-US" altLang="zh-CN" dirty="0" smtClean="0">
                <a:ea typeface="华文细黑"/>
                <a:cs typeface="Arial"/>
              </a:rPr>
              <a:t>Mining</a:t>
            </a:r>
            <a:endParaRPr lang="en-US" altLang="zh-CN" dirty="0">
              <a:ea typeface="华文细黑"/>
              <a:cs typeface="Arial"/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2717" y="6338823"/>
            <a:ext cx="1761872" cy="331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738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华文细黑"/>
                <a:ea typeface="华文细黑"/>
                <a:cs typeface="华文细黑"/>
              </a:rPr>
              <a:t>A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RCHITECTURE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00" y="1331613"/>
            <a:ext cx="6349603" cy="5339887"/>
          </a:xfrm>
          <a:prstGeom prst="rect">
            <a:avLst/>
          </a:prstGeom>
        </p:spPr>
      </p:pic>
      <p:pic>
        <p:nvPicPr>
          <p:cNvPr id="13" name="Picture 12" descr="spark-logo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22" y="3084740"/>
            <a:ext cx="2349152" cy="1247418"/>
          </a:xfrm>
          <a:prstGeom prst="rect">
            <a:avLst/>
          </a:prstGeom>
        </p:spPr>
      </p:pic>
      <p:pic>
        <p:nvPicPr>
          <p:cNvPr id="14" name="Picture 13" descr="hbase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40" y="5222251"/>
            <a:ext cx="3043234" cy="752260"/>
          </a:xfrm>
          <a:prstGeom prst="rect">
            <a:avLst/>
          </a:prstGeom>
        </p:spPr>
      </p:pic>
      <p:pic>
        <p:nvPicPr>
          <p:cNvPr id="15" name="Picture 14" descr="spark-logo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97" y="2477210"/>
            <a:ext cx="1641786" cy="8718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200" y="964193"/>
            <a:ext cx="2463800" cy="55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200" y="1639267"/>
            <a:ext cx="2400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1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华文细黑"/>
                <a:ea typeface="华文细黑"/>
                <a:cs typeface="华文细黑"/>
              </a:rPr>
              <a:t>DEMO</a:t>
            </a:r>
            <a:endParaRPr lang="en-US" sz="5400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2717" y="6338823"/>
            <a:ext cx="1761872" cy="331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97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32973" y="5675916"/>
            <a:ext cx="338666" cy="365125"/>
          </a:xfrm>
        </p:spPr>
        <p:txBody>
          <a:bodyPr/>
          <a:lstStyle/>
          <a:p>
            <a:fld id="{1603B19B-574B-2E4E-B92C-BCEE5557464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022"/>
            <a:ext cx="9144000" cy="4925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729"/>
            <a:ext cx="9144000" cy="6973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6103" y="6315939"/>
            <a:ext cx="3558066" cy="354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62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华文细黑"/>
                <a:ea typeface="华文细黑"/>
                <a:cs typeface="华文细黑"/>
              </a:rPr>
              <a:t>SPARKSQL 经验分享：</a:t>
            </a:r>
            <a:br>
              <a:rPr lang="en-US" sz="4000" dirty="0" smtClean="0">
                <a:latin typeface="华文细黑"/>
                <a:ea typeface="华文细黑"/>
                <a:cs typeface="华文细黑"/>
              </a:rPr>
            </a:br>
            <a:r>
              <a:rPr lang="en-US" sz="4000" dirty="0" smtClean="0">
                <a:latin typeface="华文细黑"/>
                <a:ea typeface="华文细黑"/>
                <a:cs typeface="华文细黑"/>
              </a:rPr>
              <a:t>Before You </a:t>
            </a:r>
            <a:r>
              <a:rPr lang="en-US" sz="4000" dirty="0">
                <a:latin typeface="华文细黑"/>
                <a:ea typeface="华文细黑"/>
                <a:cs typeface="华文细黑"/>
              </a:rPr>
              <a:t>S</a:t>
            </a:r>
            <a:r>
              <a:rPr lang="en-US" sz="4000" dirty="0" smtClean="0">
                <a:latin typeface="华文细黑"/>
                <a:ea typeface="华文细黑"/>
                <a:cs typeface="华文细黑"/>
              </a:rPr>
              <a:t>tart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4448106"/>
          </a:xfrm>
        </p:spPr>
        <p:txBody>
          <a:bodyPr/>
          <a:lstStyle/>
          <a:p>
            <a:r>
              <a:rPr lang="en-US" dirty="0" smtClean="0"/>
              <a:t>Build a latest Spark from branch-1.2!</a:t>
            </a:r>
          </a:p>
          <a:p>
            <a:pPr lvl="1"/>
            <a:r>
              <a:rPr lang="en-US" dirty="0" smtClean="0"/>
              <a:t>Lots of new features, bug fixes</a:t>
            </a:r>
          </a:p>
          <a:p>
            <a:pPr lvl="1"/>
            <a:r>
              <a:rPr lang="en-US" dirty="0" smtClean="0"/>
              <a:t>Parameters </a:t>
            </a:r>
            <a:r>
              <a:rPr lang="en-US" dirty="0" smtClean="0"/>
              <a:t>are set to a better default</a:t>
            </a:r>
          </a:p>
          <a:p>
            <a:pPr lvl="1"/>
            <a:r>
              <a:rPr lang="en-US" dirty="0" smtClean="0"/>
              <a:t>Join optimizations!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46" y="3702331"/>
            <a:ext cx="7736791" cy="19728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2717" y="6338823"/>
            <a:ext cx="1761872" cy="331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50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华文细黑"/>
                <a:ea typeface="华文细黑"/>
                <a:cs typeface="华文细黑"/>
              </a:rPr>
              <a:t>SPARKSQL </a:t>
            </a:r>
            <a:r>
              <a:rPr lang="en-US" sz="4000" dirty="0" smtClean="0">
                <a:latin typeface="华文细黑"/>
                <a:ea typeface="华文细黑"/>
                <a:cs typeface="华文细黑"/>
              </a:rPr>
              <a:t>经验分享：</a:t>
            </a:r>
            <a:br>
              <a:rPr lang="en-US" sz="4000" dirty="0" smtClean="0">
                <a:latin typeface="华文细黑"/>
                <a:ea typeface="华文细黑"/>
                <a:cs typeface="华文细黑"/>
              </a:rPr>
            </a:br>
            <a:r>
              <a:rPr lang="en-US" sz="4000" dirty="0" smtClean="0">
                <a:latin typeface="华文细黑"/>
                <a:ea typeface="华文细黑"/>
                <a:cs typeface="华文细黑"/>
              </a:rPr>
              <a:t>数据格式</a:t>
            </a:r>
            <a:endParaRPr lang="en-US" sz="4000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Parquet (Columnar format, dictionary encoding, compression)</a:t>
            </a:r>
          </a:p>
          <a:p>
            <a:pPr lvl="1"/>
            <a:r>
              <a:rPr lang="en-US" dirty="0" smtClean="0"/>
              <a:t>Data size dropped 40%! when converting from old </a:t>
            </a:r>
            <a:r>
              <a:rPr lang="en-US" dirty="0" err="1" smtClean="0"/>
              <a:t>SequenceFile</a:t>
            </a:r>
            <a:r>
              <a:rPr lang="en-US" dirty="0" smtClean="0"/>
              <a:t> (supposed to be highly compressed)</a:t>
            </a:r>
          </a:p>
          <a:p>
            <a:pPr lvl="1"/>
            <a:r>
              <a:rPr lang="en-US" dirty="0" smtClean="0"/>
              <a:t>Columnar format avoids unnecessary IO and deserialization</a:t>
            </a:r>
          </a:p>
          <a:p>
            <a:pPr marL="396875" lvl="2" indent="0">
              <a:buNone/>
            </a:pPr>
            <a:endParaRPr lang="en-US" dirty="0"/>
          </a:p>
          <a:p>
            <a:pPr marL="744538" lvl="4" indent="0">
              <a:buNone/>
            </a:pPr>
            <a:r>
              <a:rPr lang="en-US" dirty="0" err="1" smtClean="0"/>
              <a:t>vs</a:t>
            </a:r>
            <a:endParaRPr lang="en-US" dirty="0" smtClean="0"/>
          </a:p>
          <a:p>
            <a:pPr marL="744538" lvl="4" indent="0">
              <a:buNone/>
            </a:pPr>
            <a:endParaRPr lang="en-US" dirty="0" smtClean="0"/>
          </a:p>
          <a:p>
            <a:pPr marL="744538" lvl="4" indent="0">
              <a:buNone/>
            </a:pPr>
            <a:r>
              <a:rPr lang="en-US" sz="2800" dirty="0" smtClean="0"/>
              <a:t>(30s </a:t>
            </a:r>
            <a:r>
              <a:rPr lang="en-US" sz="2800" dirty="0" err="1"/>
              <a:t>vs</a:t>
            </a:r>
            <a:r>
              <a:rPr lang="en-US" sz="2800" dirty="0"/>
              <a:t> </a:t>
            </a:r>
            <a:r>
              <a:rPr lang="en-US" sz="2800" dirty="0" smtClean="0"/>
              <a:t>25min) 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56" y="4804963"/>
            <a:ext cx="5092700" cy="368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12717" y="6338823"/>
            <a:ext cx="1761872" cy="331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856" y="5500225"/>
            <a:ext cx="7632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4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华文细黑"/>
                <a:ea typeface="华文细黑"/>
                <a:cs typeface="华文细黑"/>
              </a:rPr>
              <a:t>SPARKSQL 经验</a:t>
            </a:r>
            <a:r>
              <a:rPr lang="en-US" sz="4000" dirty="0">
                <a:latin typeface="华文细黑"/>
                <a:ea typeface="华文细黑"/>
                <a:cs typeface="华文细黑"/>
              </a:rPr>
              <a:t>分享：</a:t>
            </a:r>
            <a:br>
              <a:rPr lang="en-US" sz="4000" dirty="0">
                <a:latin typeface="华文细黑"/>
                <a:ea typeface="华文细黑"/>
                <a:cs typeface="华文细黑"/>
              </a:rPr>
            </a:br>
            <a:r>
              <a:rPr lang="en-US" sz="4000" dirty="0">
                <a:latin typeface="华文细黑"/>
                <a:ea typeface="华文细黑"/>
                <a:cs typeface="华文细黑"/>
              </a:rPr>
              <a:t>数据格式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Conversion is easy </a:t>
            </a:r>
            <a:r>
              <a:rPr lang="en-US" altLang="zh-CN" dirty="0"/>
              <a:t>i</a:t>
            </a:r>
            <a:r>
              <a:rPr lang="en-US" dirty="0" smtClean="0"/>
              <a:t>f you already have a Pig/Hive loader for your old data</a:t>
            </a:r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rcRect t="-30664" b="-30664"/>
          <a:stretch>
            <a:fillRect/>
          </a:stretch>
        </p:blipFill>
        <p:spPr>
          <a:xfrm>
            <a:off x="589100" y="1856392"/>
            <a:ext cx="8080237" cy="43222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12717" y="6338823"/>
            <a:ext cx="1761872" cy="331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035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PayPal2014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11F74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PayPal2014.thmx</Template>
  <TotalTime>317</TotalTime>
  <Words>468</Words>
  <Application>Microsoft Macintosh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PayPal2014</vt:lpstr>
      <vt:lpstr>基于Spark/hbase的数据分析平台及 SparkSQl使用经验分享</vt:lpstr>
      <vt:lpstr>BUILD FOR ANALYTICS</vt:lpstr>
      <vt:lpstr>BUILD FOR SCALABILITY</vt:lpstr>
      <vt:lpstr>ARCHITECTURE</vt:lpstr>
      <vt:lpstr>DEMO</vt:lpstr>
      <vt:lpstr>PowerPoint Presentation</vt:lpstr>
      <vt:lpstr>SPARKSQL 经验分享： Before You Start</vt:lpstr>
      <vt:lpstr>SPARKSQL 经验分享： 数据格式</vt:lpstr>
      <vt:lpstr>SPARKSQL 经验分享： 数据格式</vt:lpstr>
      <vt:lpstr>SPARKSQL 经验分享： Load Parquet in HiveContext</vt:lpstr>
      <vt:lpstr>SPARKSQL 经验分享： Broad-cast Join Optimization</vt:lpstr>
      <vt:lpstr>SPARKSQL 经验分享： Broad-cast Join Optimization</vt:lpstr>
      <vt:lpstr>SPARKSQL 经验分享： Do not forget Spark core!</vt:lpstr>
      <vt:lpstr>SPARKSQL 经验分享： UDF with Lazy ExecutionContext</vt:lpstr>
      <vt:lpstr>THANK YOU!  Q&amp;A</vt:lpstr>
    </vt:vector>
  </TitlesOfParts>
  <Company>PayPal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基于Spark/hbase的数据分析平台及 SparkSQl使用经验分享</dc:title>
  <dc:creator>Jianshi Huang</dc:creator>
  <cp:lastModifiedBy>Jianshi Huang</cp:lastModifiedBy>
  <cp:revision>86</cp:revision>
  <dcterms:created xsi:type="dcterms:W3CDTF">2014-12-13T00:05:50Z</dcterms:created>
  <dcterms:modified xsi:type="dcterms:W3CDTF">2014-12-13T05:23:24Z</dcterms:modified>
</cp:coreProperties>
</file>