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61" r:id="rId3"/>
    <p:sldId id="258" r:id="rId4"/>
    <p:sldId id="264" r:id="rId5"/>
    <p:sldId id="265" r:id="rId6"/>
    <p:sldId id="259" r:id="rId7"/>
    <p:sldId id="260" r:id="rId8"/>
    <p:sldId id="272" r:id="rId9"/>
    <p:sldId id="273" r:id="rId10"/>
    <p:sldId id="274" r:id="rId11"/>
    <p:sldId id="275" r:id="rId12"/>
    <p:sldId id="276" r:id="rId13"/>
    <p:sldId id="266" r:id="rId14"/>
    <p:sldId id="268" r:id="rId15"/>
    <p:sldId id="269" r:id="rId16"/>
    <p:sldId id="267" r:id="rId17"/>
    <p:sldId id="270" r:id="rId18"/>
    <p:sldId id="271" r:id="rId19"/>
    <p:sldId id="26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4EFB98-7C6A-4330-8874-B4B060843173}">
          <p14:sldIdLst>
            <p14:sldId id="256"/>
            <p14:sldId id="261"/>
            <p14:sldId id="258"/>
            <p14:sldId id="264"/>
            <p14:sldId id="265"/>
            <p14:sldId id="259"/>
            <p14:sldId id="260"/>
            <p14:sldId id="272"/>
            <p14:sldId id="273"/>
            <p14:sldId id="274"/>
            <p14:sldId id="275"/>
            <p14:sldId id="276"/>
          </p14:sldIdLst>
        </p14:section>
        <p14:section name="Untitled Section" id="{6C14C281-FD8B-4FD0-AB99-DB75B7ACC1C4}">
          <p14:sldIdLst>
            <p14:sldId id="266"/>
            <p14:sldId id="268"/>
            <p14:sldId id="269"/>
            <p14:sldId id="267"/>
          </p14:sldIdLst>
        </p14:section>
        <p14:section name="Untitled Section" id="{52E9C095-36EE-4738-8F0C-311C096E6FC8}">
          <p14:sldIdLst>
            <p14:sldId id="270"/>
            <p14:sldId id="271"/>
          </p14:sldIdLst>
        </p14:section>
        <p14:section name="Untitled Section" id="{6C277B3A-7839-4472-9998-9B1A597B5592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Investigate</a:t>
            </a:r>
            <a:r>
              <a:rPr lang="en-US" baseline="0" dirty="0" smtClean="0"/>
              <a:t> Office365 Subscription Issue for Deleted Tenant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Write and Compile Query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Cosmos</c:v>
                </c:pt>
                <c:pt idx="1">
                  <c:v>SparkSQL</c:v>
                </c:pt>
                <c:pt idx="2">
                  <c:v>SparkSQL with Cache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DF-48B1-971B-58A31AC5C9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Submit and Wait in Job Queue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Cosmos</c:v>
                </c:pt>
                <c:pt idx="1">
                  <c:v>SparkSQL</c:v>
                </c:pt>
                <c:pt idx="2">
                  <c:v>SparkSQL with Cache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DF-48B1-971B-58A31AC5C9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Job Run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Cosmos</c:v>
                </c:pt>
                <c:pt idx="1">
                  <c:v>SparkSQL</c:v>
                </c:pt>
                <c:pt idx="2">
                  <c:v>SparkSQL with Cache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46</c:v>
                </c:pt>
                <c:pt idx="1">
                  <c:v>35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DF-48B1-971B-58A31AC5C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33101680"/>
        <c:axId val="1833100048"/>
      </c:barChart>
      <c:catAx>
        <c:axId val="1833101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33100048"/>
        <c:crosses val="autoZero"/>
        <c:auto val="1"/>
        <c:lblAlgn val="ctr"/>
        <c:lblOffset val="100"/>
        <c:noMultiLvlLbl val="0"/>
      </c:catAx>
      <c:valAx>
        <c:axId val="1833100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3310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4E4D8-EF37-4BB0-B560-907D47AD99E2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52F32-FE13-40F9-A5D8-047DA7B0C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7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52F32-FE13-40F9-A5D8-047DA7B0C6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1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5/8/2015 10:27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5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52F32-FE13-40F9-A5D8-047DA7B0C61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1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52F32-FE13-40F9-A5D8-047DA7B0C61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66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21DF-33AE-49B5-AD5B-65A39F8BFE64}" type="datetime10">
              <a:rPr lang="en-US" altLang="zh-CN" smtClean="0"/>
              <a:t>22:27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0E9C-973F-4B7C-84FE-0F0EBBBCB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8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AEB1-0052-4ECA-B03A-79470DC93C1C}" type="datetime10">
              <a:rPr lang="en-US" altLang="zh-CN" smtClean="0"/>
              <a:t>22:27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0E9C-973F-4B7C-84FE-0F0EBBBCB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9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6EE6-1C77-4CE5-8126-8A24B2D4CD82}" type="datetime10">
              <a:rPr lang="en-US" altLang="zh-CN" smtClean="0"/>
              <a:t>22:27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0E9C-973F-4B7C-84FE-0F0EBBBCB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9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D466-E3D7-4C52-B0F8-FBB955F71BC5}" type="datetime10">
              <a:rPr lang="en-US" altLang="zh-CN" smtClean="0"/>
              <a:t>22:27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0E9C-973F-4B7C-84FE-0F0EBBBCB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4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B248-E7A1-425D-B1B8-BFA9F90AF076}" type="datetime10">
              <a:rPr lang="en-US" altLang="zh-CN" smtClean="0"/>
              <a:t>22:27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0E9C-973F-4B7C-84FE-0F0EBBBCB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E1DD-391A-4A82-882A-62374358500E}" type="datetime10">
              <a:rPr lang="en-US" altLang="zh-CN" smtClean="0"/>
              <a:t>22:27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0E9C-973F-4B7C-84FE-0F0EBBBCB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1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10CC-399C-4A39-BF6A-765E9BB12FD2}" type="datetime10">
              <a:rPr lang="en-US" altLang="zh-CN" smtClean="0"/>
              <a:t>22:27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0E9C-973F-4B7C-84FE-0F0EBBBCB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78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D6F-6493-4267-83A7-8A40DA4984A5}" type="datetime10">
              <a:rPr lang="en-US" altLang="zh-CN" smtClean="0"/>
              <a:t>22:27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0E9C-973F-4B7C-84FE-0F0EBBBCB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1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1EC-4AF4-405A-B57A-0C5ED918BBA1}" type="datetime10">
              <a:rPr lang="en-US" altLang="zh-CN" smtClean="0"/>
              <a:t>22:27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0E9C-973F-4B7C-84FE-0F0EBBBCB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9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1CC6-7E27-4A78-BA2F-3FDDE4DD4C2C}" type="datetime10">
              <a:rPr lang="en-US" altLang="zh-CN" smtClean="0"/>
              <a:t>22:27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0E9C-973F-4B7C-84FE-0F0EBBBCB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99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DF33-68DC-4D0D-8988-2FAE90064251}" type="datetime10">
              <a:rPr lang="en-US" altLang="zh-CN" smtClean="0"/>
              <a:t>22:27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0E9C-973F-4B7C-84FE-0F0EBBBCB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89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7320-EC24-4801-BF6E-542AF1833B51}" type="datetime10">
              <a:rPr lang="en-US" altLang="zh-CN" smtClean="0"/>
              <a:t>22:27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0E9C-973F-4B7C-84FE-0F0EBBBCB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9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pengx@Microsoft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3.png"/><Relationship Id="rId18" Type="http://schemas.openxmlformats.org/officeDocument/2006/relationships/image" Target="../media/image18.em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19" Type="http://schemas.openxmlformats.org/officeDocument/2006/relationships/image" Target="../media/image19.emf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Next Generation Interactive Query in ASG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Rex Xiong (</a:t>
            </a:r>
            <a:r>
              <a:rPr lang="zh-CN" altLang="en-US" dirty="0" smtClean="0"/>
              <a:t>熊鹏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Microsoft ASG Shared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04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Experience in Avocado Task (Cont.)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1102"/>
            <a:ext cx="10297063" cy="529267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8724-61CE-488C-B21F-C7AB00071A1A}" type="datetime10">
              <a:rPr lang="en-US" altLang="zh-CN" smtClean="0"/>
              <a:t>22:27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Experience in Avocado Task (Cont.)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08" y="2614553"/>
            <a:ext cx="11198584" cy="277348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8C90-2ED1-403C-9B2F-425B141255ED}" type="datetime10">
              <a:rPr lang="en-US" altLang="zh-CN" smtClean="0"/>
              <a:t>22:27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9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Experience in Avocado Task (Cont.)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5" y="2479701"/>
            <a:ext cx="10852909" cy="30431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1835-DA77-4348-8A17-3E323C623E1F}" type="datetime10">
              <a:rPr lang="en-US" altLang="zh-CN" smtClean="0"/>
              <a:t>22:27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Cases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36F1-00F5-40C2-81CC-043AD114ABC5}" type="datetime10">
              <a:rPr lang="en-US" altLang="zh-CN" smtClean="0"/>
              <a:t>22:27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1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 Ad-Hoc Query in Zeppelin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7" y="1711652"/>
            <a:ext cx="11877840" cy="467324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D8BD-8237-40EB-8DAC-8C187DFCA40A}" type="datetime10">
              <a:rPr lang="en-US" altLang="zh-CN" smtClean="0"/>
              <a:t>22:27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30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Advanced Report in Avocado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79"/>
          <a:stretch/>
        </p:blipFill>
        <p:spPr>
          <a:xfrm>
            <a:off x="838200" y="1515759"/>
            <a:ext cx="9578009" cy="52401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1167" y="1663894"/>
            <a:ext cx="4444779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Count ‘</a:t>
            </a:r>
            <a:r>
              <a:rPr lang="zh-CN" altLang="en-US" sz="2000" dirty="0"/>
              <a:t>雾</a:t>
            </a:r>
            <a:r>
              <a:rPr lang="zh-CN" altLang="en-US" sz="2000" dirty="0" smtClean="0"/>
              <a:t>霾</a:t>
            </a:r>
            <a:r>
              <a:rPr lang="en-US" altLang="zh-CN" sz="2000" dirty="0" smtClean="0"/>
              <a:t>’ in Bing search keywords</a:t>
            </a:r>
          </a:p>
          <a:p>
            <a:r>
              <a:rPr lang="en-US" altLang="zh-CN" sz="2000" dirty="0" smtClean="0"/>
              <a:t>(2/28 &lt;</a:t>
            </a:r>
            <a:r>
              <a:rPr lang="zh-CN" altLang="en-US" sz="2000" dirty="0" smtClean="0"/>
              <a:t>穹顶之下</a:t>
            </a:r>
            <a:r>
              <a:rPr lang="en-US" altLang="zh-CN" sz="2000" dirty="0" smtClean="0"/>
              <a:t>&gt;)</a:t>
            </a:r>
            <a:endParaRPr lang="zh-CN" alt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6203-A701-4FE7-8D9E-47C162B443DF}" type="datetime10">
              <a:rPr lang="en-US" altLang="zh-CN" smtClean="0"/>
              <a:t>22:27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0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Trouble Shooting Data Issue</a:t>
            </a:r>
            <a:endParaRPr lang="zh-CN" altLang="en-US" dirty="0"/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2913038606"/>
              </p:ext>
            </p:extLst>
          </p:nvPr>
        </p:nvGraphicFramePr>
        <p:xfrm>
          <a:off x="983227" y="1514168"/>
          <a:ext cx="10009238" cy="514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3F40-94F8-4F7B-A97F-492E08D377AA}" type="datetime10">
              <a:rPr lang="en-US" altLang="zh-CN" smtClean="0"/>
              <a:t>22:27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BDB2-3D57-41DB-86AD-0CBCE16D8C89}" type="datetime10">
              <a:rPr lang="en-US" altLang="zh-CN" smtClean="0"/>
              <a:t>22:27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5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Load balance for Hive Thrift Server</a:t>
            </a:r>
          </a:p>
          <a:p>
            <a:r>
              <a:rPr lang="en-US" altLang="zh-CN" dirty="0" smtClean="0"/>
              <a:t>Create index when saving as Parquet</a:t>
            </a:r>
          </a:p>
          <a:p>
            <a:r>
              <a:rPr lang="en-US" altLang="zh-CN" dirty="0" smtClean="0"/>
              <a:t>Tachyon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98C4-3520-4E90-8D63-CBF09FAC42D6}" type="datetime10">
              <a:rPr lang="en-US" altLang="zh-CN" smtClean="0"/>
              <a:t>22:27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12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700" dirty="0" smtClean="0"/>
              <a:t>Thank</a:t>
            </a:r>
            <a:r>
              <a:rPr lang="en-US" altLang="zh-CN" sz="4800" dirty="0" smtClean="0"/>
              <a:t> </a:t>
            </a:r>
            <a:r>
              <a:rPr lang="en-US" altLang="zh-CN" sz="9700" dirty="0" smtClean="0"/>
              <a:t>You!</a:t>
            </a:r>
            <a:endParaRPr lang="zh-CN" altLang="en-US" sz="97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5400" dirty="0"/>
              <a:t>We’re Hiring~</a:t>
            </a:r>
            <a:endParaRPr lang="en-US" altLang="zh-CN" sz="5400" dirty="0" smtClean="0">
              <a:hlinkClick r:id="rId2"/>
            </a:endParaRPr>
          </a:p>
          <a:p>
            <a:r>
              <a:rPr lang="en-US" altLang="zh-CN" sz="5400" dirty="0" smtClean="0">
                <a:hlinkClick r:id="rId2"/>
              </a:rPr>
              <a:t>pengx@Microsoft.com</a:t>
            </a:r>
            <a:endParaRPr lang="en-US" altLang="zh-CN" sz="5400" dirty="0" smtClean="0"/>
          </a:p>
          <a:p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1199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Us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ASG: Application and Services Group</a:t>
            </a:r>
          </a:p>
          <a:p>
            <a:pPr lvl="1"/>
            <a:r>
              <a:rPr lang="en-US" altLang="zh-CN" sz="3200" dirty="0" smtClean="0"/>
              <a:t>Shared Data</a:t>
            </a:r>
          </a:p>
          <a:p>
            <a:pPr lvl="2"/>
            <a:r>
              <a:rPr lang="en-US" altLang="zh-CN" sz="2800" dirty="0" smtClean="0">
                <a:solidFill>
                  <a:srgbClr val="FF0000"/>
                </a:solidFill>
              </a:rPr>
              <a:t>Shared Data Platform</a:t>
            </a:r>
          </a:p>
          <a:p>
            <a:pPr lvl="2"/>
            <a:r>
              <a:rPr lang="en-US" altLang="zh-CN" sz="2800" dirty="0" smtClean="0"/>
              <a:t>Data Mining</a:t>
            </a:r>
          </a:p>
          <a:p>
            <a:pPr lvl="2"/>
            <a:r>
              <a:rPr lang="en-US" altLang="zh-CN" sz="2800" dirty="0" smtClean="0"/>
              <a:t>Analysis </a:t>
            </a:r>
            <a:r>
              <a:rPr lang="en-US" altLang="zh-CN" sz="2800" dirty="0"/>
              <a:t>and Experimentation</a:t>
            </a:r>
          </a:p>
          <a:p>
            <a:pPr lvl="2"/>
            <a:endParaRPr lang="en-US" altLang="zh-CN" sz="2800" dirty="0"/>
          </a:p>
          <a:p>
            <a:pPr lvl="2"/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C77-CE95-457B-A10F-2D1FFB3A7EE4}" type="datetime10">
              <a:rPr lang="en-US" altLang="zh-CN" smtClean="0"/>
              <a:t>22:27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2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Scenario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808" y="2132105"/>
            <a:ext cx="2420220" cy="9134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42" y="2986924"/>
            <a:ext cx="2875545" cy="147375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74358" y="2059095"/>
            <a:ext cx="9621079" cy="3872578"/>
            <a:chOff x="1653871" y="2060699"/>
            <a:chExt cx="6289481" cy="3593990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653871" y="2060699"/>
              <a:ext cx="0" cy="35939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653871" y="5654689"/>
              <a:ext cx="628948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050449" y="6051770"/>
            <a:ext cx="1478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Data Size</a:t>
            </a:r>
            <a:endParaRPr lang="zh-CN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57809" y="2095937"/>
            <a:ext cx="1129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Query Latency</a:t>
            </a:r>
            <a:endParaRPr lang="zh-CN" altLang="en-US" sz="2000" dirty="0"/>
          </a:p>
        </p:txBody>
      </p:sp>
      <p:pic>
        <p:nvPicPr>
          <p:cNvPr id="1026" name="Picture 2" descr="http://thomaslarock.com/wp-content/uploads/2011/12/SQL-Server-20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692" y="4293705"/>
            <a:ext cx="1622125" cy="133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16D0-075D-449F-BFDE-2AC5279ACCA2}" type="datetime10">
              <a:rPr lang="en-US" altLang="zh-CN" smtClean="0"/>
              <a:t>22:27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48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H="1" flipV="1">
            <a:off x="1092860" y="3897817"/>
            <a:ext cx="5441226" cy="25703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 bwMode="auto">
          <a:xfrm>
            <a:off x="3406634" y="2511298"/>
            <a:ext cx="847110" cy="3088948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76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interactive analytics in ASG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2256" y="4098760"/>
            <a:ext cx="403391" cy="403391"/>
            <a:chOff x="2333895" y="3886200"/>
            <a:chExt cx="411480" cy="411480"/>
          </a:xfrm>
        </p:grpSpPr>
        <p:sp>
          <p:nvSpPr>
            <p:cNvPr id="4" name="Rectangle 3"/>
            <p:cNvSpPr/>
            <p:nvPr/>
          </p:nvSpPr>
          <p:spPr>
            <a:xfrm>
              <a:off x="2333895" y="3886200"/>
              <a:ext cx="411480" cy="41148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65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615" y="3931920"/>
              <a:ext cx="320040" cy="32004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22256" y="3158549"/>
            <a:ext cx="403391" cy="402356"/>
            <a:chOff x="2333895" y="2927136"/>
            <a:chExt cx="411480" cy="410424"/>
          </a:xfrm>
        </p:grpSpPr>
        <p:sp>
          <p:nvSpPr>
            <p:cNvPr id="7" name="Rectangle 6"/>
            <p:cNvSpPr/>
            <p:nvPr/>
          </p:nvSpPr>
          <p:spPr>
            <a:xfrm>
              <a:off x="2333895" y="2927136"/>
              <a:ext cx="411480" cy="4104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65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615" y="2972328"/>
              <a:ext cx="320040" cy="32004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1663206" y="2685371"/>
            <a:ext cx="403391" cy="403391"/>
            <a:chOff x="4937760" y="3421376"/>
            <a:chExt cx="411480" cy="411480"/>
          </a:xfrm>
          <a:solidFill>
            <a:schemeClr val="bg1">
              <a:lumMod val="5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4937760" y="3421376"/>
              <a:ext cx="41148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65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3480" y="3467096"/>
              <a:ext cx="320040" cy="320040"/>
            </a:xfrm>
            <a:prstGeom prst="rect">
              <a:avLst/>
            </a:prstGeom>
            <a:grpFill/>
          </p:spPr>
        </p:pic>
      </p:grpSp>
      <p:grpSp>
        <p:nvGrpSpPr>
          <p:cNvPr id="18" name="Group 17"/>
          <p:cNvGrpSpPr/>
          <p:nvPr/>
        </p:nvGrpSpPr>
        <p:grpSpPr>
          <a:xfrm>
            <a:off x="1663206" y="4478243"/>
            <a:ext cx="403391" cy="403391"/>
            <a:chOff x="4937760" y="3421376"/>
            <a:chExt cx="411480" cy="411480"/>
          </a:xfrm>
          <a:solidFill>
            <a:schemeClr val="bg1">
              <a:lumMod val="5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4937760" y="3421376"/>
              <a:ext cx="41148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65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3480" y="3467096"/>
              <a:ext cx="320040" cy="320040"/>
            </a:xfrm>
            <a:prstGeom prst="rect">
              <a:avLst/>
            </a:prstGeom>
            <a:grpFill/>
          </p:spPr>
        </p:pic>
      </p:grpSp>
      <p:grpSp>
        <p:nvGrpSpPr>
          <p:cNvPr id="24" name="Group 23"/>
          <p:cNvGrpSpPr/>
          <p:nvPr/>
        </p:nvGrpSpPr>
        <p:grpSpPr>
          <a:xfrm>
            <a:off x="3618412" y="2685371"/>
            <a:ext cx="403391" cy="403391"/>
            <a:chOff x="6309360" y="3421376"/>
            <a:chExt cx="411480" cy="411480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6309360" y="3421376"/>
              <a:ext cx="41148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020" y="3495036"/>
              <a:ext cx="264160" cy="264160"/>
            </a:xfrm>
            <a:prstGeom prst="rect">
              <a:avLst/>
            </a:prstGeom>
            <a:grpFill/>
          </p:spPr>
        </p:pic>
      </p:grpSp>
      <p:grpSp>
        <p:nvGrpSpPr>
          <p:cNvPr id="27" name="Group 26"/>
          <p:cNvGrpSpPr/>
          <p:nvPr/>
        </p:nvGrpSpPr>
        <p:grpSpPr>
          <a:xfrm>
            <a:off x="2641124" y="4478243"/>
            <a:ext cx="403391" cy="403391"/>
            <a:chOff x="6309360" y="3421376"/>
            <a:chExt cx="411480" cy="411480"/>
          </a:xfrm>
        </p:grpSpPr>
        <p:sp>
          <p:nvSpPr>
            <p:cNvPr id="28" name="Rectangle 27"/>
            <p:cNvSpPr/>
            <p:nvPr/>
          </p:nvSpPr>
          <p:spPr>
            <a:xfrm>
              <a:off x="6309360" y="3421376"/>
              <a:ext cx="411480" cy="4114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020" y="3495036"/>
              <a:ext cx="264160" cy="264160"/>
            </a:xfrm>
            <a:prstGeom prst="rect">
              <a:avLst/>
            </a:prstGeom>
          </p:spPr>
        </p:pic>
      </p:grpSp>
      <p:cxnSp>
        <p:nvCxnSpPr>
          <p:cNvPr id="30" name="Straight Connector 29"/>
          <p:cNvCxnSpPr/>
          <p:nvPr/>
        </p:nvCxnSpPr>
        <p:spPr>
          <a:xfrm>
            <a:off x="1092859" y="1360138"/>
            <a:ext cx="0" cy="5174931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91164" y="3624776"/>
            <a:ext cx="403391" cy="403391"/>
            <a:chOff x="3566160" y="3412044"/>
            <a:chExt cx="411480" cy="411480"/>
          </a:xfrm>
          <a:solidFill>
            <a:srgbClr val="FFC000"/>
          </a:solidFill>
        </p:grpSpPr>
        <p:sp>
          <p:nvSpPr>
            <p:cNvPr id="16" name="Rectangle 15"/>
            <p:cNvSpPr/>
            <p:nvPr/>
          </p:nvSpPr>
          <p:spPr>
            <a:xfrm>
              <a:off x="3566160" y="3412044"/>
              <a:ext cx="41148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9820" y="3485704"/>
              <a:ext cx="264160" cy="264160"/>
            </a:xfrm>
            <a:prstGeom prst="rect">
              <a:avLst/>
            </a:prstGeom>
            <a:grpFill/>
          </p:spPr>
        </p:pic>
      </p:grpSp>
      <p:sp>
        <p:nvSpPr>
          <p:cNvPr id="32" name="TextBox 31"/>
          <p:cNvSpPr txBox="1"/>
          <p:nvPr/>
        </p:nvSpPr>
        <p:spPr>
          <a:xfrm>
            <a:off x="765601" y="4026199"/>
            <a:ext cx="658338" cy="662541"/>
          </a:xfrm>
          <a:prstGeom prst="rect">
            <a:avLst/>
          </a:prstGeom>
          <a:solidFill>
            <a:schemeClr val="bg1"/>
          </a:solidFill>
        </p:spPr>
        <p:txBody>
          <a:bodyPr wrap="square" tIns="89642" bIns="89642" rtlCol="0" anchor="t" anchorCtr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372" dirty="0">
                <a:solidFill>
                  <a:srgbClr val="FFC000"/>
                </a:solidFill>
              </a:rPr>
              <a:t>Data </a:t>
            </a:r>
            <a:br>
              <a:rPr lang="en-US" sz="1372" dirty="0">
                <a:solidFill>
                  <a:srgbClr val="FFC000"/>
                </a:solidFill>
              </a:rPr>
            </a:br>
            <a:r>
              <a:rPr lang="en-US" sz="1372" dirty="0">
                <a:solidFill>
                  <a:srgbClr val="FFC000"/>
                </a:solidFill>
              </a:rPr>
              <a:t>Ingest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257322" y="4487045"/>
            <a:ext cx="1352501" cy="421742"/>
          </a:xfrm>
          <a:prstGeom prst="rect">
            <a:avLst/>
          </a:prstGeom>
          <a:noFill/>
        </p:spPr>
        <p:txBody>
          <a:bodyPr wrap="square" tIns="89642" bIns="89642" rtlCol="0" anchor="t" anchorCtr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372" dirty="0">
                <a:solidFill>
                  <a:srgbClr val="0070C0"/>
                </a:solidFill>
              </a:rPr>
              <a:t>Services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257322" y="3556933"/>
            <a:ext cx="1352501" cy="421742"/>
          </a:xfrm>
          <a:prstGeom prst="rect">
            <a:avLst/>
          </a:prstGeom>
          <a:noFill/>
        </p:spPr>
        <p:txBody>
          <a:bodyPr wrap="square" tIns="89642" bIns="89642" rtlCol="0" anchor="t" anchorCtr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372">
                <a:solidFill>
                  <a:srgbClr val="0070C0"/>
                </a:solidFill>
              </a:rPr>
              <a:t>Clients</a:t>
            </a:r>
            <a:endParaRPr lang="en-US" sz="1372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69059" y="4884233"/>
            <a:ext cx="1352501" cy="662541"/>
          </a:xfrm>
          <a:prstGeom prst="rect">
            <a:avLst/>
          </a:prstGeom>
          <a:noFill/>
        </p:spPr>
        <p:txBody>
          <a:bodyPr wrap="square" tIns="89642" bIns="89642" rtlCol="0" anchor="t" anchorCtr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372" dirty="0">
                <a:solidFill>
                  <a:schemeClr val="bg1">
                    <a:lumMod val="50000"/>
                  </a:schemeClr>
                </a:solidFill>
              </a:rPr>
              <a:t>Transform </a:t>
            </a:r>
            <a:br>
              <a:rPr lang="en-US" sz="1372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372" dirty="0">
                <a:solidFill>
                  <a:schemeClr val="bg1">
                    <a:lumMod val="50000"/>
                  </a:schemeClr>
                </a:solidFill>
              </a:rPr>
              <a:t>Compute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76066" y="3053781"/>
            <a:ext cx="982688" cy="662541"/>
          </a:xfrm>
          <a:prstGeom prst="rect">
            <a:avLst/>
          </a:prstGeom>
          <a:noFill/>
        </p:spPr>
        <p:txBody>
          <a:bodyPr wrap="square" tIns="89642" bIns="89642" rtlCol="0" anchor="t" anchorCtr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372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  <a:br>
              <a:rPr lang="en-US" sz="1372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372" dirty="0">
                <a:solidFill>
                  <a:schemeClr val="bg1">
                    <a:lumMod val="50000"/>
                  </a:schemeClr>
                </a:solidFill>
              </a:rPr>
              <a:t>Compute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618412" y="4478243"/>
            <a:ext cx="403391" cy="403391"/>
            <a:chOff x="6309360" y="3421376"/>
            <a:chExt cx="411480" cy="411480"/>
          </a:xfrm>
          <a:solidFill>
            <a:srgbClr val="92D050"/>
          </a:solidFill>
        </p:grpSpPr>
        <p:sp>
          <p:nvSpPr>
            <p:cNvPr id="48" name="Rectangle 47"/>
            <p:cNvSpPr/>
            <p:nvPr/>
          </p:nvSpPr>
          <p:spPr>
            <a:xfrm>
              <a:off x="6309360" y="3421376"/>
              <a:ext cx="41148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020" y="3495036"/>
              <a:ext cx="264160" cy="264160"/>
            </a:xfrm>
            <a:prstGeom prst="rect">
              <a:avLst/>
            </a:prstGeom>
            <a:grpFill/>
          </p:spPr>
        </p:pic>
      </p:grpSp>
      <p:grpSp>
        <p:nvGrpSpPr>
          <p:cNvPr id="50" name="Group 49"/>
          <p:cNvGrpSpPr/>
          <p:nvPr/>
        </p:nvGrpSpPr>
        <p:grpSpPr>
          <a:xfrm>
            <a:off x="2641124" y="2685371"/>
            <a:ext cx="403391" cy="403391"/>
            <a:chOff x="4937760" y="3421376"/>
            <a:chExt cx="411480" cy="411480"/>
          </a:xfrm>
          <a:solidFill>
            <a:schemeClr val="bg1">
              <a:lumMod val="50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4937760" y="3421376"/>
              <a:ext cx="41148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65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3480" y="3467096"/>
              <a:ext cx="320040" cy="320040"/>
            </a:xfrm>
            <a:prstGeom prst="rect">
              <a:avLst/>
            </a:prstGeom>
            <a:grpFill/>
          </p:spPr>
        </p:pic>
      </p:grpSp>
      <p:cxnSp>
        <p:nvCxnSpPr>
          <p:cNvPr id="53" name="Straight Connector 52"/>
          <p:cNvCxnSpPr/>
          <p:nvPr/>
        </p:nvCxnSpPr>
        <p:spPr>
          <a:xfrm>
            <a:off x="4536114" y="1360138"/>
            <a:ext cx="0" cy="5174931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53939" y="3095135"/>
            <a:ext cx="1352501" cy="662541"/>
          </a:xfrm>
          <a:prstGeom prst="rect">
            <a:avLst/>
          </a:prstGeom>
          <a:noFill/>
        </p:spPr>
        <p:txBody>
          <a:bodyPr wrap="square" tIns="89642" bIns="89642" rtlCol="0" anchor="t" anchorCtr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372" dirty="0">
                <a:solidFill>
                  <a:srgbClr val="92D050"/>
                </a:solidFill>
              </a:rPr>
              <a:t>Data </a:t>
            </a:r>
            <a:br>
              <a:rPr lang="en-US" sz="1372" dirty="0">
                <a:solidFill>
                  <a:srgbClr val="92D050"/>
                </a:solidFill>
              </a:rPr>
            </a:br>
            <a:r>
              <a:rPr lang="en-US" sz="1372" dirty="0">
                <a:solidFill>
                  <a:srgbClr val="92D050"/>
                </a:solidFill>
              </a:rPr>
              <a:t>Streams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43739" y="4884233"/>
            <a:ext cx="1352501" cy="662541"/>
          </a:xfrm>
          <a:prstGeom prst="rect">
            <a:avLst/>
          </a:prstGeom>
          <a:noFill/>
        </p:spPr>
        <p:txBody>
          <a:bodyPr wrap="square" tIns="89642" bIns="89642" rtlCol="0" anchor="t" anchorCtr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372" dirty="0">
                <a:solidFill>
                  <a:srgbClr val="92D050"/>
                </a:solidFill>
              </a:rPr>
              <a:t>Data </a:t>
            </a:r>
            <a:br>
              <a:rPr lang="en-US" sz="1372" dirty="0">
                <a:solidFill>
                  <a:srgbClr val="92D050"/>
                </a:solidFill>
              </a:rPr>
            </a:br>
            <a:r>
              <a:rPr lang="en-US" sz="1372" dirty="0">
                <a:solidFill>
                  <a:srgbClr val="92D050"/>
                </a:solidFill>
              </a:rPr>
              <a:t>Sets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44" y="5638867"/>
            <a:ext cx="1160028" cy="45364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66570" y="4884234"/>
            <a:ext cx="1352501" cy="421788"/>
          </a:xfrm>
          <a:prstGeom prst="rect">
            <a:avLst/>
          </a:prstGeom>
          <a:noFill/>
        </p:spPr>
        <p:txBody>
          <a:bodyPr wrap="square" tIns="89642" bIns="89642" rtlCol="0" anchor="t" anchorCtr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372" dirty="0">
                <a:solidFill>
                  <a:srgbClr val="D83B01"/>
                </a:solidFill>
              </a:rPr>
              <a:t>Store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66570" y="3095148"/>
            <a:ext cx="1352501" cy="662541"/>
          </a:xfrm>
          <a:prstGeom prst="rect">
            <a:avLst/>
          </a:prstGeom>
          <a:noFill/>
        </p:spPr>
        <p:txBody>
          <a:bodyPr wrap="square" tIns="89642" bIns="89642" rtlCol="0" anchor="t" anchorCtr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372" dirty="0">
                <a:solidFill>
                  <a:schemeClr val="bg1">
                    <a:lumMod val="50000"/>
                  </a:schemeClr>
                </a:solidFill>
              </a:rPr>
              <a:t>Event</a:t>
            </a:r>
            <a:br>
              <a:rPr lang="en-US" sz="1372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372" dirty="0">
                <a:solidFill>
                  <a:schemeClr val="bg1">
                    <a:lumMod val="50000"/>
                  </a:schemeClr>
                </a:solidFill>
              </a:rPr>
              <a:t>Processing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794037" y="4478243"/>
            <a:ext cx="403391" cy="403391"/>
            <a:chOff x="6309360" y="3421376"/>
            <a:chExt cx="411480" cy="411480"/>
          </a:xfrm>
        </p:grpSpPr>
        <p:sp>
          <p:nvSpPr>
            <p:cNvPr id="67" name="Rectangle 66"/>
            <p:cNvSpPr/>
            <p:nvPr/>
          </p:nvSpPr>
          <p:spPr>
            <a:xfrm>
              <a:off x="6309360" y="3421376"/>
              <a:ext cx="411480" cy="4114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020" y="3495036"/>
              <a:ext cx="264160" cy="264160"/>
            </a:xfrm>
            <a:prstGeom prst="rect">
              <a:avLst/>
            </a:prstGeom>
          </p:spPr>
        </p:pic>
      </p:grpSp>
      <p:sp>
        <p:nvSpPr>
          <p:cNvPr id="69" name="TextBox 68"/>
          <p:cNvSpPr txBox="1"/>
          <p:nvPr/>
        </p:nvSpPr>
        <p:spPr>
          <a:xfrm>
            <a:off x="5319483" y="4884234"/>
            <a:ext cx="1352501" cy="421788"/>
          </a:xfrm>
          <a:prstGeom prst="rect">
            <a:avLst/>
          </a:prstGeom>
          <a:noFill/>
        </p:spPr>
        <p:txBody>
          <a:bodyPr wrap="square" tIns="89642" bIns="89642" rtlCol="0" anchor="t" anchorCtr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372" dirty="0">
                <a:solidFill>
                  <a:srgbClr val="D83B01"/>
                </a:solidFill>
              </a:rPr>
              <a:t>HDFS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4935684" y="4478243"/>
            <a:ext cx="403391" cy="403391"/>
            <a:chOff x="3566160" y="3412044"/>
            <a:chExt cx="411480" cy="411480"/>
          </a:xfrm>
          <a:solidFill>
            <a:srgbClr val="FFC000"/>
          </a:solidFill>
        </p:grpSpPr>
        <p:sp>
          <p:nvSpPr>
            <p:cNvPr id="71" name="Rectangle 70"/>
            <p:cNvSpPr/>
            <p:nvPr/>
          </p:nvSpPr>
          <p:spPr>
            <a:xfrm>
              <a:off x="3566160" y="3412044"/>
              <a:ext cx="41148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9820" y="3485704"/>
              <a:ext cx="264160" cy="264160"/>
            </a:xfrm>
            <a:prstGeom prst="rect">
              <a:avLst/>
            </a:prstGeom>
            <a:grpFill/>
          </p:spPr>
        </p:pic>
      </p:grpSp>
      <p:sp>
        <p:nvSpPr>
          <p:cNvPr id="73" name="TextBox 72"/>
          <p:cNvSpPr txBox="1"/>
          <p:nvPr/>
        </p:nvSpPr>
        <p:spPr>
          <a:xfrm>
            <a:off x="4461130" y="4883539"/>
            <a:ext cx="1352501" cy="662541"/>
          </a:xfrm>
          <a:prstGeom prst="rect">
            <a:avLst/>
          </a:prstGeom>
          <a:noFill/>
        </p:spPr>
        <p:txBody>
          <a:bodyPr wrap="square" tIns="89642" bIns="89642" rtlCol="0" anchor="t" anchorCtr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372" dirty="0">
                <a:solidFill>
                  <a:srgbClr val="FFC000"/>
                </a:solidFill>
              </a:rPr>
              <a:t>Data</a:t>
            </a:r>
            <a:br>
              <a:rPr lang="en-US" sz="1372" dirty="0">
                <a:solidFill>
                  <a:srgbClr val="FFC000"/>
                </a:solidFill>
              </a:rPr>
            </a:br>
            <a:r>
              <a:rPr lang="en-US" sz="1372" dirty="0">
                <a:solidFill>
                  <a:srgbClr val="FFC000"/>
                </a:solidFill>
              </a:rPr>
              <a:t>Transportation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359239" y="2685371"/>
            <a:ext cx="403391" cy="403391"/>
            <a:chOff x="4937760" y="3421376"/>
            <a:chExt cx="411480" cy="411480"/>
          </a:xfrm>
          <a:solidFill>
            <a:schemeClr val="bg1">
              <a:lumMod val="50000"/>
            </a:schemeClr>
          </a:solidFill>
        </p:grpSpPr>
        <p:sp>
          <p:nvSpPr>
            <p:cNvPr id="75" name="Rectangle 74"/>
            <p:cNvSpPr/>
            <p:nvPr/>
          </p:nvSpPr>
          <p:spPr>
            <a:xfrm>
              <a:off x="4937760" y="3421376"/>
              <a:ext cx="41148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65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3480" y="3467096"/>
              <a:ext cx="320040" cy="320040"/>
            </a:xfrm>
            <a:prstGeom prst="rect">
              <a:avLst/>
            </a:prstGeom>
            <a:grpFill/>
          </p:spPr>
        </p:pic>
      </p:grpSp>
      <p:sp>
        <p:nvSpPr>
          <p:cNvPr id="77" name="TextBox 76"/>
          <p:cNvSpPr txBox="1"/>
          <p:nvPr/>
        </p:nvSpPr>
        <p:spPr>
          <a:xfrm>
            <a:off x="4884685" y="3091872"/>
            <a:ext cx="1352501" cy="662449"/>
          </a:xfrm>
          <a:prstGeom prst="rect">
            <a:avLst/>
          </a:prstGeom>
          <a:noFill/>
        </p:spPr>
        <p:txBody>
          <a:bodyPr wrap="square" tIns="89642" bIns="89642" rtlCol="0" anchor="t" anchorCtr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372" dirty="0">
                <a:solidFill>
                  <a:schemeClr val="bg1">
                    <a:lumMod val="50000"/>
                  </a:schemeClr>
                </a:solidFill>
              </a:rPr>
              <a:t>Spark Streaming Receiver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79269" y="2342794"/>
            <a:ext cx="1161248" cy="421742"/>
          </a:xfrm>
          <a:prstGeom prst="rect">
            <a:avLst/>
          </a:prstGeom>
          <a:noFill/>
        </p:spPr>
        <p:txBody>
          <a:bodyPr wrap="square" tIns="89642" bIns="89642" rtlCol="0" anchor="ctr" anchorCtr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372" dirty="0">
                <a:solidFill>
                  <a:srgbClr val="00188F"/>
                </a:solidFill>
              </a:rPr>
              <a:t>Analyst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6534086" y="1360138"/>
            <a:ext cx="0" cy="5174931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02" y="1593596"/>
            <a:ext cx="935980" cy="935980"/>
          </a:xfrm>
          <a:prstGeom prst="rect">
            <a:avLst/>
          </a:prstGeom>
        </p:spPr>
      </p:pic>
      <p:cxnSp>
        <p:nvCxnSpPr>
          <p:cNvPr id="86" name="Straight Connector 85"/>
          <p:cNvCxnSpPr/>
          <p:nvPr/>
        </p:nvCxnSpPr>
        <p:spPr>
          <a:xfrm>
            <a:off x="7945936" y="1664766"/>
            <a:ext cx="0" cy="4907345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9567773" y="3120666"/>
            <a:ext cx="403391" cy="403391"/>
            <a:chOff x="7397261" y="2614360"/>
            <a:chExt cx="411480" cy="411480"/>
          </a:xfrm>
        </p:grpSpPr>
        <p:sp>
          <p:nvSpPr>
            <p:cNvPr id="88" name="Rectangle 87"/>
            <p:cNvSpPr/>
            <p:nvPr/>
          </p:nvSpPr>
          <p:spPr>
            <a:xfrm>
              <a:off x="7397261" y="2614360"/>
              <a:ext cx="411480" cy="4114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65"/>
            </a:p>
          </p:txBody>
        </p:sp>
        <p:pic>
          <p:nvPicPr>
            <p:cNvPr id="89" name="Content Placeholder 3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121" y="2637220"/>
              <a:ext cx="365760" cy="36576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9567773" y="3764252"/>
            <a:ext cx="403391" cy="403391"/>
            <a:chOff x="4983480" y="2651760"/>
            <a:chExt cx="228600" cy="228600"/>
          </a:xfrm>
        </p:grpSpPr>
        <p:sp>
          <p:nvSpPr>
            <p:cNvPr id="91" name="Rectangle 90"/>
            <p:cNvSpPr/>
            <p:nvPr/>
          </p:nvSpPr>
          <p:spPr>
            <a:xfrm>
              <a:off x="4983480" y="2651760"/>
              <a:ext cx="228600" cy="22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65"/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2674620"/>
              <a:ext cx="182880" cy="182880"/>
            </a:xfrm>
            <a:prstGeom prst="rect">
              <a:avLst/>
            </a:prstGeom>
          </p:spPr>
        </p:pic>
      </p:grpSp>
      <p:grpSp>
        <p:nvGrpSpPr>
          <p:cNvPr id="93" name="Group 92"/>
          <p:cNvGrpSpPr/>
          <p:nvPr/>
        </p:nvGrpSpPr>
        <p:grpSpPr>
          <a:xfrm>
            <a:off x="9567773" y="4316135"/>
            <a:ext cx="403391" cy="403391"/>
            <a:chOff x="4983480" y="2332161"/>
            <a:chExt cx="228600" cy="228600"/>
          </a:xfrm>
        </p:grpSpPr>
        <p:sp>
          <p:nvSpPr>
            <p:cNvPr id="94" name="Rectangle 93"/>
            <p:cNvSpPr/>
            <p:nvPr/>
          </p:nvSpPr>
          <p:spPr>
            <a:xfrm>
              <a:off x="4983480" y="2332161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65"/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06340" y="2354580"/>
              <a:ext cx="182880" cy="182880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9567773" y="4931606"/>
            <a:ext cx="403391" cy="403391"/>
            <a:chOff x="9373040" y="4756144"/>
            <a:chExt cx="411480" cy="411480"/>
          </a:xfrm>
        </p:grpSpPr>
        <p:sp>
          <p:nvSpPr>
            <p:cNvPr id="97" name="Rectangle 96"/>
            <p:cNvSpPr/>
            <p:nvPr/>
          </p:nvSpPr>
          <p:spPr>
            <a:xfrm>
              <a:off x="9373040" y="4756144"/>
              <a:ext cx="411480" cy="4114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65"/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620" y="4824724"/>
              <a:ext cx="274320" cy="274320"/>
            </a:xfrm>
            <a:prstGeom prst="rect">
              <a:avLst/>
            </a:prstGeom>
          </p:spPr>
        </p:pic>
      </p:grpSp>
      <p:grpSp>
        <p:nvGrpSpPr>
          <p:cNvPr id="101" name="Group 8"/>
          <p:cNvGrpSpPr/>
          <p:nvPr/>
        </p:nvGrpSpPr>
        <p:grpSpPr>
          <a:xfrm>
            <a:off x="8125946" y="2652483"/>
            <a:ext cx="1161248" cy="1094930"/>
            <a:chOff x="10175407" y="3492364"/>
            <a:chExt cx="1184533" cy="1116886"/>
          </a:xfrm>
        </p:grpSpPr>
        <p:pic>
          <p:nvPicPr>
            <p:cNvPr id="99" name="Picture 9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6456" y="3492364"/>
              <a:ext cx="805662" cy="486971"/>
            </a:xfrm>
            <a:prstGeom prst="rect">
              <a:avLst/>
            </a:prstGeom>
          </p:spPr>
        </p:pic>
        <p:sp>
          <p:nvSpPr>
            <p:cNvPr id="100" name="TextBox 10"/>
            <p:cNvSpPr txBox="1"/>
            <p:nvPr/>
          </p:nvSpPr>
          <p:spPr>
            <a:xfrm>
              <a:off x="10175407" y="3933424"/>
              <a:ext cx="1184533" cy="675826"/>
            </a:xfrm>
            <a:prstGeom prst="rect">
              <a:avLst/>
            </a:prstGeom>
            <a:noFill/>
          </p:spPr>
          <p:txBody>
            <a:bodyPr wrap="square" tIns="89642" bIns="89642" rtlCol="0" anchor="ctr" anchorCtr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372" dirty="0">
                  <a:solidFill>
                    <a:schemeClr val="accent1"/>
                  </a:solidFill>
                </a:rPr>
                <a:t>Zeppelin</a:t>
              </a:r>
              <a:br>
                <a:rPr lang="en-US" sz="1372" dirty="0">
                  <a:solidFill>
                    <a:schemeClr val="accent1"/>
                  </a:solidFill>
                </a:rPr>
              </a:br>
              <a:r>
                <a:rPr lang="en-US" sz="1372" dirty="0">
                  <a:solidFill>
                    <a:schemeClr val="accent1"/>
                  </a:solidFill>
                </a:rPr>
                <a:t>Notebooks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072590" y="1849809"/>
            <a:ext cx="1705469" cy="503365"/>
            <a:chOff x="10504615" y="1440332"/>
            <a:chExt cx="1739667" cy="513459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4615" y="1440332"/>
              <a:ext cx="503391" cy="513459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10864661" y="1487473"/>
              <a:ext cx="1379621" cy="430199"/>
            </a:xfrm>
            <a:prstGeom prst="rect">
              <a:avLst/>
            </a:prstGeom>
            <a:noFill/>
          </p:spPr>
          <p:txBody>
            <a:bodyPr wrap="square" tIns="89642" bIns="89642" rtlCol="0" anchor="t" anchorCtr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372" dirty="0">
                  <a:solidFill>
                    <a:srgbClr val="C8D45B"/>
                  </a:solidFill>
                </a:rPr>
                <a:t>Avocado</a:t>
              </a:r>
            </a:p>
          </p:txBody>
        </p:sp>
      </p:grpSp>
      <p:cxnSp>
        <p:nvCxnSpPr>
          <p:cNvPr id="107" name="Straight Connector 106"/>
          <p:cNvCxnSpPr>
            <a:stCxn id="48" idx="3"/>
            <a:endCxn id="71" idx="1"/>
          </p:cNvCxnSpPr>
          <p:nvPr/>
        </p:nvCxnSpPr>
        <p:spPr>
          <a:xfrm>
            <a:off x="4021803" y="4679938"/>
            <a:ext cx="91388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1" idx="3"/>
            <a:endCxn id="67" idx="1"/>
          </p:cNvCxnSpPr>
          <p:nvPr/>
        </p:nvCxnSpPr>
        <p:spPr>
          <a:xfrm>
            <a:off x="5339075" y="4679938"/>
            <a:ext cx="454962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8" idx="3"/>
            <a:endCxn id="48" idx="1"/>
          </p:cNvCxnSpPr>
          <p:nvPr/>
        </p:nvCxnSpPr>
        <p:spPr>
          <a:xfrm>
            <a:off x="3044515" y="4679938"/>
            <a:ext cx="573897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9" idx="3"/>
            <a:endCxn id="28" idx="1"/>
          </p:cNvCxnSpPr>
          <p:nvPr/>
        </p:nvCxnSpPr>
        <p:spPr>
          <a:xfrm>
            <a:off x="2066597" y="4679938"/>
            <a:ext cx="574527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3" idx="3"/>
            <a:endCxn id="51" idx="1"/>
          </p:cNvCxnSpPr>
          <p:nvPr/>
        </p:nvCxnSpPr>
        <p:spPr>
          <a:xfrm>
            <a:off x="2066597" y="2887067"/>
            <a:ext cx="574527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1" idx="3"/>
            <a:endCxn id="25" idx="1"/>
          </p:cNvCxnSpPr>
          <p:nvPr/>
        </p:nvCxnSpPr>
        <p:spPr>
          <a:xfrm>
            <a:off x="3044515" y="2887067"/>
            <a:ext cx="573897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5" idx="3"/>
            <a:endCxn id="75" idx="1"/>
          </p:cNvCxnSpPr>
          <p:nvPr/>
        </p:nvCxnSpPr>
        <p:spPr>
          <a:xfrm>
            <a:off x="4021803" y="2887067"/>
            <a:ext cx="1337436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21186" y="3491341"/>
            <a:ext cx="3002971" cy="1214838"/>
          </a:xfrm>
          <a:prstGeom prst="rect">
            <a:avLst/>
          </a:prstGeom>
        </p:spPr>
      </p:pic>
      <p:cxnSp>
        <p:nvCxnSpPr>
          <p:cNvPr id="123" name="Straight Connector 122"/>
          <p:cNvCxnSpPr>
            <a:stCxn id="75" idx="3"/>
          </p:cNvCxnSpPr>
          <p:nvPr/>
        </p:nvCxnSpPr>
        <p:spPr>
          <a:xfrm>
            <a:off x="5762630" y="2887067"/>
            <a:ext cx="849334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7" idx="3"/>
          </p:cNvCxnSpPr>
          <p:nvPr/>
        </p:nvCxnSpPr>
        <p:spPr>
          <a:xfrm>
            <a:off x="6197428" y="4679938"/>
            <a:ext cx="414536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8455301" y="4770257"/>
            <a:ext cx="403391" cy="403391"/>
            <a:chOff x="9373040" y="4756144"/>
            <a:chExt cx="411480" cy="411480"/>
          </a:xfrm>
        </p:grpSpPr>
        <p:sp>
          <p:nvSpPr>
            <p:cNvPr id="131" name="Rectangle 130"/>
            <p:cNvSpPr/>
            <p:nvPr/>
          </p:nvSpPr>
          <p:spPr>
            <a:xfrm>
              <a:off x="9373040" y="4756144"/>
              <a:ext cx="411480" cy="4114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65"/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620" y="4824724"/>
              <a:ext cx="274320" cy="274320"/>
            </a:xfrm>
            <a:prstGeom prst="rect">
              <a:avLst/>
            </a:prstGeom>
          </p:spPr>
        </p:pic>
      </p:grpSp>
      <p:sp>
        <p:nvSpPr>
          <p:cNvPr id="133" name="TextBox 132"/>
          <p:cNvSpPr txBox="1"/>
          <p:nvPr/>
        </p:nvSpPr>
        <p:spPr>
          <a:xfrm>
            <a:off x="8087121" y="5280406"/>
            <a:ext cx="1161248" cy="421742"/>
          </a:xfrm>
          <a:prstGeom prst="rect">
            <a:avLst/>
          </a:prstGeom>
          <a:noFill/>
        </p:spPr>
        <p:txBody>
          <a:bodyPr wrap="square" tIns="89642" bIns="89642" rtlCol="0" anchor="ctr" anchorCtr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372" dirty="0">
                <a:solidFill>
                  <a:srgbClr val="B4009E"/>
                </a:solidFill>
              </a:rPr>
              <a:t>Simple query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2658326" y="5553372"/>
            <a:ext cx="403391" cy="403391"/>
            <a:chOff x="9373040" y="4756144"/>
            <a:chExt cx="411480" cy="411480"/>
          </a:xfrm>
        </p:grpSpPr>
        <p:sp>
          <p:nvSpPr>
            <p:cNvPr id="135" name="Rectangle 134"/>
            <p:cNvSpPr/>
            <p:nvPr/>
          </p:nvSpPr>
          <p:spPr>
            <a:xfrm>
              <a:off x="9373040" y="4756144"/>
              <a:ext cx="411480" cy="4114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65"/>
            </a:p>
          </p:txBody>
        </p: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620" y="4824724"/>
              <a:ext cx="274320" cy="274320"/>
            </a:xfrm>
            <a:prstGeom prst="rect">
              <a:avLst/>
            </a:prstGeom>
          </p:spPr>
        </p:pic>
      </p:grpSp>
      <p:sp>
        <p:nvSpPr>
          <p:cNvPr id="137" name="TextBox 136"/>
          <p:cNvSpPr txBox="1"/>
          <p:nvPr/>
        </p:nvSpPr>
        <p:spPr>
          <a:xfrm>
            <a:off x="2290146" y="5943120"/>
            <a:ext cx="1161248" cy="662541"/>
          </a:xfrm>
          <a:prstGeom prst="rect">
            <a:avLst/>
          </a:prstGeom>
          <a:noFill/>
        </p:spPr>
        <p:txBody>
          <a:bodyPr wrap="square" tIns="89642" bIns="89642" rtlCol="0" anchor="ctr" anchorCtr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372" dirty="0">
                <a:solidFill>
                  <a:srgbClr val="B4009E"/>
                </a:solidFill>
              </a:rPr>
              <a:t>Query language</a:t>
            </a:r>
          </a:p>
        </p:txBody>
      </p:sp>
      <p:cxnSp>
        <p:nvCxnSpPr>
          <p:cNvPr id="138" name="Straight Connector 137"/>
          <p:cNvCxnSpPr>
            <a:stCxn id="135" idx="3"/>
          </p:cNvCxnSpPr>
          <p:nvPr/>
        </p:nvCxnSpPr>
        <p:spPr>
          <a:xfrm>
            <a:off x="3061717" y="5755068"/>
            <a:ext cx="5202222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741382" y="4809422"/>
            <a:ext cx="522557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7741382" y="3287815"/>
            <a:ext cx="522557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9551651" y="3764252"/>
            <a:ext cx="1344637" cy="403391"/>
          </a:xfrm>
          <a:prstGeom prst="rect">
            <a:avLst/>
          </a:prstGeom>
          <a:noFill/>
        </p:spPr>
        <p:txBody>
          <a:bodyPr wrap="square" lIns="134464" tIns="89642" rIns="134464" bIns="89642" rtlCol="0" anchor="ctr" anchorCtr="0">
            <a:noAutofit/>
          </a:bodyPr>
          <a:lstStyle/>
          <a:p>
            <a:pPr algn="r"/>
            <a:r>
              <a:rPr lang="en-US" sz="1372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“Analyze”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551651" y="4316135"/>
            <a:ext cx="1344637" cy="403391"/>
          </a:xfrm>
          <a:prstGeom prst="rect">
            <a:avLst/>
          </a:prstGeom>
          <a:noFill/>
        </p:spPr>
        <p:txBody>
          <a:bodyPr wrap="square" lIns="134464" tIns="89642" rIns="134464" bIns="89642" rtlCol="0" anchor="ctr" anchorCtr="0">
            <a:noAutofit/>
          </a:bodyPr>
          <a:lstStyle/>
          <a:p>
            <a:pPr algn="r"/>
            <a:r>
              <a:rPr lang="en-US" sz="1372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“Debug”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9551651" y="4931606"/>
            <a:ext cx="1344637" cy="403391"/>
          </a:xfrm>
          <a:prstGeom prst="rect">
            <a:avLst/>
          </a:prstGeom>
          <a:noFill/>
        </p:spPr>
        <p:txBody>
          <a:bodyPr wrap="square" lIns="134464" tIns="89642" rIns="134464" bIns="89642" rtlCol="0" anchor="ctr" anchorCtr="0">
            <a:noAutofit/>
          </a:bodyPr>
          <a:lstStyle/>
          <a:p>
            <a:pPr algn="r"/>
            <a:r>
              <a:rPr lang="en-US" sz="1372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“Mine”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551651" y="3118253"/>
            <a:ext cx="1344637" cy="403391"/>
          </a:xfrm>
          <a:prstGeom prst="rect">
            <a:avLst/>
          </a:prstGeom>
          <a:noFill/>
        </p:spPr>
        <p:txBody>
          <a:bodyPr wrap="square" lIns="134464" tIns="89642" rIns="134464" bIns="89642" rtlCol="0" anchor="ctr" anchorCtr="0">
            <a:noAutofit/>
          </a:bodyPr>
          <a:lstStyle/>
          <a:p>
            <a:pPr algn="r"/>
            <a:r>
              <a:rPr lang="en-US" sz="1372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“Glance”</a:t>
            </a:r>
          </a:p>
        </p:txBody>
      </p:sp>
      <p:cxnSp>
        <p:nvCxnSpPr>
          <p:cNvPr id="147" name="Straight Connector 146"/>
          <p:cNvCxnSpPr/>
          <p:nvPr/>
        </p:nvCxnSpPr>
        <p:spPr>
          <a:xfrm>
            <a:off x="9357785" y="1664766"/>
            <a:ext cx="0" cy="4870303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522021" y="1250024"/>
            <a:ext cx="630662" cy="403391"/>
          </a:xfrm>
          <a:prstGeom prst="rect">
            <a:avLst/>
          </a:prstGeom>
          <a:noFill/>
        </p:spPr>
        <p:txBody>
          <a:bodyPr wrap="square" lIns="134464" tIns="89642" rIns="134464" bIns="89642" rtlCol="0" anchor="ctr" anchorCtr="0">
            <a:spAutoFit/>
          </a:bodyPr>
          <a:lstStyle/>
          <a:p>
            <a:pPr algn="ctr"/>
            <a:r>
              <a:rPr lang="en-US" sz="1372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585815" y="1149994"/>
            <a:ext cx="1148344" cy="603453"/>
          </a:xfrm>
          <a:prstGeom prst="rect">
            <a:avLst/>
          </a:prstGeom>
          <a:noFill/>
        </p:spPr>
        <p:txBody>
          <a:bodyPr wrap="square" lIns="134464" tIns="89642" rIns="134464" bIns="89642" rtlCol="0" anchor="ctr" anchorCtr="0">
            <a:spAutoFit/>
          </a:bodyPr>
          <a:lstStyle/>
          <a:p>
            <a:pPr algn="ctr"/>
            <a:r>
              <a:rPr lang="en-US" sz="1372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Unified platform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564683" y="1255597"/>
            <a:ext cx="1190420" cy="392245"/>
          </a:xfrm>
          <a:prstGeom prst="rect">
            <a:avLst/>
          </a:prstGeom>
          <a:noFill/>
        </p:spPr>
        <p:txBody>
          <a:bodyPr wrap="square" lIns="134464" tIns="89642" rIns="134464" bIns="89642" rtlCol="0" anchor="ctr" anchorCtr="0">
            <a:spAutoFit/>
          </a:bodyPr>
          <a:lstStyle/>
          <a:p>
            <a:pPr algn="ctr"/>
            <a:r>
              <a:rPr lang="en-US" sz="1372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Intelligence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945936" y="1149994"/>
            <a:ext cx="1286724" cy="603453"/>
          </a:xfrm>
          <a:prstGeom prst="rect">
            <a:avLst/>
          </a:prstGeom>
          <a:noFill/>
        </p:spPr>
        <p:txBody>
          <a:bodyPr wrap="square" lIns="134464" tIns="89642" rIns="134464" bIns="89642" rtlCol="0" anchor="ctr" anchorCtr="0">
            <a:spAutoFit/>
          </a:bodyPr>
          <a:lstStyle/>
          <a:p>
            <a:pPr algn="ctr"/>
            <a:r>
              <a:rPr lang="en-US" sz="1372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Interactive analytics</a:t>
            </a:r>
          </a:p>
        </p:txBody>
      </p:sp>
      <p:sp>
        <p:nvSpPr>
          <p:cNvPr id="152" name="Right Arrow 151"/>
          <p:cNvSpPr/>
          <p:nvPr/>
        </p:nvSpPr>
        <p:spPr>
          <a:xfrm>
            <a:off x="5561683" y="1341472"/>
            <a:ext cx="195886" cy="2204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153" name="Right Arrow 152"/>
          <p:cNvSpPr/>
          <p:nvPr/>
        </p:nvSpPr>
        <p:spPr>
          <a:xfrm>
            <a:off x="7820642" y="1341472"/>
            <a:ext cx="195886" cy="2204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154" name="Right Arrow 153"/>
          <p:cNvSpPr/>
          <p:nvPr/>
        </p:nvSpPr>
        <p:spPr>
          <a:xfrm>
            <a:off x="9232492" y="1341472"/>
            <a:ext cx="195886" cy="2204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155" name="TextBox 154"/>
          <p:cNvSpPr txBox="1"/>
          <p:nvPr/>
        </p:nvSpPr>
        <p:spPr>
          <a:xfrm>
            <a:off x="3145648" y="1255597"/>
            <a:ext cx="1341588" cy="392245"/>
          </a:xfrm>
          <a:prstGeom prst="rect">
            <a:avLst/>
          </a:prstGeom>
          <a:noFill/>
        </p:spPr>
        <p:txBody>
          <a:bodyPr wrap="square" lIns="134464" tIns="89642" rIns="134464" bIns="89642" rtlCol="0" anchor="ctr" anchorCtr="0">
            <a:spAutoFit/>
          </a:bodyPr>
          <a:lstStyle/>
          <a:p>
            <a:pPr algn="ctr"/>
            <a:r>
              <a:rPr lang="en-US" sz="1372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Products</a:t>
            </a:r>
          </a:p>
        </p:txBody>
      </p:sp>
      <p:sp>
        <p:nvSpPr>
          <p:cNvPr id="156" name="Right Arrow 155"/>
          <p:cNvSpPr/>
          <p:nvPr/>
        </p:nvSpPr>
        <p:spPr>
          <a:xfrm>
            <a:off x="2570037" y="1341472"/>
            <a:ext cx="195886" cy="2204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cxnSp>
        <p:nvCxnSpPr>
          <p:cNvPr id="122" name="Elbow Connector 121"/>
          <p:cNvCxnSpPr>
            <a:stCxn id="7" idx="3"/>
            <a:endCxn id="17" idx="1"/>
          </p:cNvCxnSpPr>
          <p:nvPr/>
        </p:nvCxnSpPr>
        <p:spPr>
          <a:xfrm>
            <a:off x="625647" y="3359727"/>
            <a:ext cx="337729" cy="4667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lg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4" idx="3"/>
            <a:endCxn id="17" idx="1"/>
          </p:cNvCxnSpPr>
          <p:nvPr/>
        </p:nvCxnSpPr>
        <p:spPr>
          <a:xfrm flipV="1">
            <a:off x="625647" y="3826472"/>
            <a:ext cx="337729" cy="473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lg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6" idx="3"/>
            <a:endCxn id="13" idx="1"/>
          </p:cNvCxnSpPr>
          <p:nvPr/>
        </p:nvCxnSpPr>
        <p:spPr>
          <a:xfrm flipV="1">
            <a:off x="1294555" y="2887067"/>
            <a:ext cx="368651" cy="939405"/>
          </a:xfrm>
          <a:prstGeom prst="bentConnector3">
            <a:avLst>
              <a:gd name="adj1" fmla="val 36049"/>
            </a:avLst>
          </a:prstGeom>
          <a:ln w="12700">
            <a:solidFill>
              <a:schemeClr val="tx1"/>
            </a:solidFill>
            <a:headEnd type="none" w="lg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6" idx="3"/>
            <a:endCxn id="19" idx="1"/>
          </p:cNvCxnSpPr>
          <p:nvPr/>
        </p:nvCxnSpPr>
        <p:spPr>
          <a:xfrm>
            <a:off x="1294555" y="3826472"/>
            <a:ext cx="368651" cy="853466"/>
          </a:xfrm>
          <a:prstGeom prst="bentConnector3">
            <a:avLst>
              <a:gd name="adj1" fmla="val 36048"/>
            </a:avLst>
          </a:prstGeom>
          <a:ln w="12700">
            <a:solidFill>
              <a:schemeClr val="tx1"/>
            </a:solidFill>
            <a:headEnd type="none" w="lg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1037473" y="1664766"/>
            <a:ext cx="0" cy="4870303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154887" y="6111514"/>
            <a:ext cx="4094363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ight Arrow 186"/>
          <p:cNvSpPr/>
          <p:nvPr/>
        </p:nvSpPr>
        <p:spPr>
          <a:xfrm>
            <a:off x="10939530" y="1341472"/>
            <a:ext cx="195886" cy="2204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188" name="TextBox 187"/>
          <p:cNvSpPr txBox="1"/>
          <p:nvPr/>
        </p:nvSpPr>
        <p:spPr>
          <a:xfrm>
            <a:off x="11118328" y="1129149"/>
            <a:ext cx="1044046" cy="724143"/>
          </a:xfrm>
          <a:prstGeom prst="rect">
            <a:avLst/>
          </a:prstGeom>
          <a:noFill/>
        </p:spPr>
        <p:txBody>
          <a:bodyPr wrap="square" lIns="134464" tIns="89642" rIns="134464" bIns="89642" rtlCol="0" anchor="ctr" anchorCtr="0">
            <a:spAutoFit/>
          </a:bodyPr>
          <a:lstStyle/>
          <a:p>
            <a:pPr algn="ctr"/>
            <a:r>
              <a:rPr lang="en-US" sz="1176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Better Digital Experiences</a:t>
            </a:r>
          </a:p>
        </p:txBody>
      </p:sp>
      <p:pic>
        <p:nvPicPr>
          <p:cNvPr id="189" name="Picture 18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25696" y="5093392"/>
            <a:ext cx="1592279" cy="1592279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103417" y="4134207"/>
            <a:ext cx="1036837" cy="1036837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181512" y="1630185"/>
            <a:ext cx="923479" cy="923479"/>
          </a:xfrm>
          <a:prstGeom prst="rect">
            <a:avLst/>
          </a:prstGeom>
        </p:spPr>
      </p:pic>
      <p:sp>
        <p:nvSpPr>
          <p:cNvPr id="237" name="TextBox 236"/>
          <p:cNvSpPr txBox="1"/>
          <p:nvPr/>
        </p:nvSpPr>
        <p:spPr>
          <a:xfrm>
            <a:off x="11059726" y="2337539"/>
            <a:ext cx="1161248" cy="421742"/>
          </a:xfrm>
          <a:prstGeom prst="rect">
            <a:avLst/>
          </a:prstGeom>
          <a:noFill/>
        </p:spPr>
        <p:txBody>
          <a:bodyPr wrap="square" tIns="89642" bIns="89642" rtlCol="0" anchor="ctr" anchorCtr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372" dirty="0">
                <a:solidFill>
                  <a:srgbClr val="505050"/>
                </a:solidFill>
              </a:rPr>
              <a:t>Dual users</a:t>
            </a:r>
          </a:p>
        </p:txBody>
      </p:sp>
      <p:cxnSp>
        <p:nvCxnSpPr>
          <p:cNvPr id="238" name="Straight Connector 237"/>
          <p:cNvCxnSpPr/>
          <p:nvPr/>
        </p:nvCxnSpPr>
        <p:spPr>
          <a:xfrm>
            <a:off x="10726694" y="3640777"/>
            <a:ext cx="522557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1164777" y="4945043"/>
            <a:ext cx="967023" cy="403391"/>
          </a:xfrm>
          <a:prstGeom prst="rect">
            <a:avLst/>
          </a:prstGeom>
          <a:noFill/>
        </p:spPr>
        <p:txBody>
          <a:bodyPr wrap="square" lIns="134464" tIns="89642" rIns="134464" bIns="89642" rtlCol="0" anchor="ctr" anchorCtr="0">
            <a:noAutofit/>
          </a:bodyPr>
          <a:lstStyle/>
          <a:p>
            <a:pPr algn="r"/>
            <a:r>
              <a:rPr lang="en-US" sz="1372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“Bing”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11178659" y="3973954"/>
            <a:ext cx="967023" cy="403391"/>
          </a:xfrm>
          <a:prstGeom prst="rect">
            <a:avLst/>
          </a:prstGeom>
          <a:noFill/>
        </p:spPr>
        <p:txBody>
          <a:bodyPr wrap="square" lIns="134464" tIns="89642" rIns="134464" bIns="89642" rtlCol="0" anchor="ctr" anchorCtr="0">
            <a:noAutofit/>
          </a:bodyPr>
          <a:lstStyle/>
          <a:p>
            <a:pPr algn="r"/>
            <a:r>
              <a:rPr lang="en-US" sz="1372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“Office”</a:t>
            </a:r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66360" y="1813119"/>
            <a:ext cx="345675" cy="557608"/>
          </a:xfrm>
          <a:prstGeom prst="rect">
            <a:avLst/>
          </a:prstGeom>
        </p:spPr>
      </p:pic>
      <p:cxnSp>
        <p:nvCxnSpPr>
          <p:cNvPr id="159" name="Straight Connector 30"/>
          <p:cNvCxnSpPr/>
          <p:nvPr/>
        </p:nvCxnSpPr>
        <p:spPr>
          <a:xfrm>
            <a:off x="7154887" y="6323291"/>
            <a:ext cx="2964884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223"/>
          <p:cNvSpPr txBox="1"/>
          <p:nvPr/>
        </p:nvSpPr>
        <p:spPr>
          <a:xfrm>
            <a:off x="7780117" y="3815333"/>
            <a:ext cx="1618476" cy="799575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Synchronous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experience</a:t>
            </a:r>
          </a:p>
        </p:txBody>
      </p:sp>
      <p:sp>
        <p:nvSpPr>
          <p:cNvPr id="141" name="TextBox 224"/>
          <p:cNvSpPr txBox="1"/>
          <p:nvPr/>
        </p:nvSpPr>
        <p:spPr>
          <a:xfrm>
            <a:off x="7864827" y="5829144"/>
            <a:ext cx="1618476" cy="799575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Asynchronous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experience</a:t>
            </a:r>
          </a:p>
        </p:txBody>
      </p:sp>
      <p:cxnSp>
        <p:nvCxnSpPr>
          <p:cNvPr id="160" name="Straight Connector 225"/>
          <p:cNvCxnSpPr/>
          <p:nvPr/>
        </p:nvCxnSpPr>
        <p:spPr>
          <a:xfrm>
            <a:off x="9096507" y="3657142"/>
            <a:ext cx="522557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A172-4840-49E3-B1D7-AB6A164C7D8A}" type="datetime10">
              <a:rPr lang="en-US" altLang="zh-CN" smtClean="0"/>
              <a:t>22:27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4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2123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Run Spark as a Service</a:t>
            </a:r>
          </a:p>
          <a:p>
            <a:r>
              <a:rPr lang="en-US" altLang="zh-CN" sz="3200" dirty="0"/>
              <a:t>Copy data from Cosmos to HDFS </a:t>
            </a:r>
            <a:r>
              <a:rPr lang="en-US" altLang="zh-CN" sz="3200" dirty="0" smtClean="0"/>
              <a:t>easily</a:t>
            </a:r>
          </a:p>
          <a:p>
            <a:r>
              <a:rPr lang="en-US" altLang="zh-CN" sz="3200" dirty="0"/>
              <a:t>Provide great interactive query and </a:t>
            </a:r>
            <a:r>
              <a:rPr lang="en-US" altLang="zh-CN" sz="3200" dirty="0" smtClean="0"/>
              <a:t>visualization experience</a:t>
            </a:r>
          </a:p>
          <a:p>
            <a:endParaRPr lang="zh-CN" alt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4AD-7C41-438A-AEA6-E3CB40312CE9}" type="datetime10">
              <a:rPr lang="en-US" altLang="zh-CN" smtClean="0"/>
              <a:t>22:27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21592" y="4585123"/>
            <a:ext cx="5576889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Zodiac (</a:t>
            </a:r>
            <a:r>
              <a:rPr lang="en-US" altLang="zh-CN" dirty="0" err="1" smtClean="0"/>
              <a:t>Mesos</a:t>
            </a:r>
            <a:r>
              <a:rPr lang="en-US" altLang="zh-CN" dirty="0" smtClean="0"/>
              <a:t>) Cluster/HDFS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898480" y="3873532"/>
            <a:ext cx="2788444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Manager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9686926" y="3153533"/>
            <a:ext cx="1333582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ZooKeeper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898481" y="3153533"/>
            <a:ext cx="2788444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</a:t>
            </a:r>
            <a:r>
              <a:rPr lang="en-US" altLang="zh-CN" dirty="0" err="1" smtClean="0"/>
              <a:t>FrontEnd</a:t>
            </a:r>
            <a:r>
              <a:rPr lang="en-US" altLang="zh-CN" dirty="0" smtClean="0"/>
              <a:t> Web API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898480" y="4585123"/>
            <a:ext cx="2788445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Spark Driver Host Pool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110036" y="3153533"/>
            <a:ext cx="2788444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Spark Hive Thrift Server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321592" y="3153533"/>
            <a:ext cx="2788444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Zeppelin Server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38820" y="1713533"/>
            <a:ext cx="3848103" cy="1440000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Avocado</a:t>
            </a:r>
          </a:p>
          <a:p>
            <a:pPr algn="ctr"/>
            <a:r>
              <a:rPr lang="en-US" altLang="zh-CN" dirty="0" smtClean="0"/>
              <a:t>(Hive Query + Schedule Task)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10034" y="1713536"/>
            <a:ext cx="1728787" cy="1440000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Rover</a:t>
            </a:r>
          </a:p>
          <a:p>
            <a:pPr algn="ctr"/>
            <a:r>
              <a:rPr lang="en-US" altLang="zh-CN" dirty="0" smtClean="0"/>
              <a:t>(Drag &amp; Drop BI tool with Hive Code Gen)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21592" y="1713535"/>
            <a:ext cx="2788444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Zeppelin Web UI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84917" y="4045126"/>
            <a:ext cx="2124081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MetastoreDB</a:t>
            </a:r>
            <a:endParaRPr lang="en-US" altLang="zh-CN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4908998" y="4045123"/>
            <a:ext cx="1499069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Hive Loader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21592" y="6213013"/>
            <a:ext cx="494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solidFill>
                  <a:srgbClr val="7030A0"/>
                </a:solidFill>
              </a:rPr>
              <a:t>Purple blocks are Microsoft components</a:t>
            </a:r>
            <a:endParaRPr lang="zh-CN" altLang="en-US" sz="2000" i="1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21591" y="5313530"/>
            <a:ext cx="8365333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Cosmos Storage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66BC-5BD0-48C2-A9C2-0F1F999F02F9}" type="datetime10">
              <a:rPr lang="en-US" altLang="zh-CN" smtClean="0"/>
              <a:t>22:27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33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Cosmos -&gt; HDFS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81" y="632704"/>
            <a:ext cx="10566062" cy="598744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2C7-9C4E-4CC1-AC1A-6256ED240508}" type="datetime10">
              <a:rPr lang="en-US" altLang="zh-CN" smtClean="0"/>
              <a:t>22:27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1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Loader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07" y="1507102"/>
            <a:ext cx="9935889" cy="516132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1F38-29C8-477D-B3F3-D855746AA84B}" type="datetime10">
              <a:rPr lang="en-US" altLang="zh-CN" smtClean="0"/>
              <a:t>22:27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4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Experience in Avocado Task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06" y="1825625"/>
            <a:ext cx="11784102" cy="1760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06" y="4048767"/>
            <a:ext cx="11277600" cy="1905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9799-DE98-4C04-87B9-2C942A1C5A42}" type="datetime10">
              <a:rPr lang="en-US" altLang="zh-CN" smtClean="0"/>
              <a:t>22:27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9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宋体"/>
        <a:cs typeface=""/>
      </a:majorFont>
      <a:minorFont>
        <a:latin typeface="Segoe U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3136</TotalTime>
  <Words>325</Words>
  <Application>Microsoft Office PowerPoint</Application>
  <PresentationFormat>Widescreen</PresentationFormat>
  <Paragraphs>113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宋体</vt:lpstr>
      <vt:lpstr>Arial</vt:lpstr>
      <vt:lpstr>Calibri</vt:lpstr>
      <vt:lpstr>Segoe UI</vt:lpstr>
      <vt:lpstr>Segoe UI Semilight</vt:lpstr>
      <vt:lpstr>Office Theme</vt:lpstr>
      <vt:lpstr>Next Generation Interactive Query in ASG</vt:lpstr>
      <vt:lpstr>About Us</vt:lpstr>
      <vt:lpstr>Query Scenario</vt:lpstr>
      <vt:lpstr>Experimental interactive analytics in ASG</vt:lpstr>
      <vt:lpstr>Goal</vt:lpstr>
      <vt:lpstr>Architecture</vt:lpstr>
      <vt:lpstr>Cosmos -&gt; HDFS</vt:lpstr>
      <vt:lpstr>Hive Loader</vt:lpstr>
      <vt:lpstr>User Experience in Avocado Task</vt:lpstr>
      <vt:lpstr>User Experience in Avocado Task (Cont.)</vt:lpstr>
      <vt:lpstr>User Experience in Avocado Task (Cont.)</vt:lpstr>
      <vt:lpstr>User Experience in Avocado Task (Cont.)</vt:lpstr>
      <vt:lpstr>Use Cases</vt:lpstr>
      <vt:lpstr>Run Ad-Hoc Query in Zeppelin</vt:lpstr>
      <vt:lpstr>Build Advanced Report in Avocado</vt:lpstr>
      <vt:lpstr>Trouble Shooting Data Issue</vt:lpstr>
      <vt:lpstr>Future Work</vt:lpstr>
      <vt:lpstr>Future Work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Xiong</dc:creator>
  <cp:lastModifiedBy>Rex Xiong</cp:lastModifiedBy>
  <cp:revision>63</cp:revision>
  <dcterms:created xsi:type="dcterms:W3CDTF">2015-04-29T03:02:53Z</dcterms:created>
  <dcterms:modified xsi:type="dcterms:W3CDTF">2015-05-08T14:27:53Z</dcterms:modified>
</cp:coreProperties>
</file>