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80" r:id="rId3"/>
    <p:sldId id="293" r:id="rId4"/>
    <p:sldId id="281" r:id="rId5"/>
    <p:sldId id="294" r:id="rId6"/>
    <p:sldId id="285" r:id="rId7"/>
    <p:sldId id="301" r:id="rId8"/>
    <p:sldId id="302" r:id="rId9"/>
    <p:sldId id="282" r:id="rId10"/>
    <p:sldId id="288" r:id="rId11"/>
    <p:sldId id="289" r:id="rId12"/>
    <p:sldId id="295" r:id="rId13"/>
    <p:sldId id="290" r:id="rId14"/>
    <p:sldId id="292" r:id="rId15"/>
    <p:sldId id="296" r:id="rId16"/>
    <p:sldId id="291" r:id="rId17"/>
    <p:sldId id="287" r:id="rId18"/>
    <p:sldId id="283" r:id="rId19"/>
    <p:sldId id="303" r:id="rId20"/>
    <p:sldId id="286" r:id="rId21"/>
    <p:sldId id="297" r:id="rId22"/>
    <p:sldId id="304" r:id="rId23"/>
    <p:sldId id="284" r:id="rId24"/>
    <p:sldId id="298" r:id="rId25"/>
    <p:sldId id="300" r:id="rId26"/>
    <p:sldId id="299" r:id="rId27"/>
  </p:sldIdLst>
  <p:sldSz cx="9144000" cy="5143500" type="screen16x9"/>
  <p:notesSz cx="6858000" cy="9144000"/>
  <p:defaultTextStyle>
    <a:lvl1pPr>
      <a:defRPr sz="1400">
        <a:latin typeface="Arial"/>
        <a:ea typeface="Arial"/>
        <a:cs typeface="Arial"/>
        <a:sym typeface="Arial"/>
      </a:defRPr>
    </a:lvl1pPr>
    <a:lvl2pPr>
      <a:defRPr sz="1400">
        <a:latin typeface="Arial"/>
        <a:ea typeface="Arial"/>
        <a:cs typeface="Arial"/>
        <a:sym typeface="Arial"/>
      </a:defRPr>
    </a:lvl2pPr>
    <a:lvl3pPr>
      <a:defRPr sz="1400">
        <a:latin typeface="Arial"/>
        <a:ea typeface="Arial"/>
        <a:cs typeface="Arial"/>
        <a:sym typeface="Arial"/>
      </a:defRPr>
    </a:lvl3pPr>
    <a:lvl4pPr>
      <a:defRPr sz="1400">
        <a:latin typeface="Arial"/>
        <a:ea typeface="Arial"/>
        <a:cs typeface="Arial"/>
        <a:sym typeface="Arial"/>
      </a:defRPr>
    </a:lvl4pPr>
    <a:lvl5pPr>
      <a:defRPr sz="1400">
        <a:latin typeface="Arial"/>
        <a:ea typeface="Arial"/>
        <a:cs typeface="Arial"/>
        <a:sym typeface="Arial"/>
      </a:defRPr>
    </a:lvl5pPr>
    <a:lvl6pPr>
      <a:defRPr sz="1400">
        <a:latin typeface="Arial"/>
        <a:ea typeface="Arial"/>
        <a:cs typeface="Arial"/>
        <a:sym typeface="Arial"/>
      </a:defRPr>
    </a:lvl6pPr>
    <a:lvl7pPr>
      <a:defRPr sz="1400">
        <a:latin typeface="Arial"/>
        <a:ea typeface="Arial"/>
        <a:cs typeface="Arial"/>
        <a:sym typeface="Arial"/>
      </a:defRPr>
    </a:lvl7pPr>
    <a:lvl8pPr>
      <a:defRPr sz="1400">
        <a:latin typeface="Arial"/>
        <a:ea typeface="Arial"/>
        <a:cs typeface="Arial"/>
        <a:sym typeface="Arial"/>
      </a:defRPr>
    </a:lvl8pPr>
    <a:lvl9pPr>
      <a:defRPr sz="1400"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0" autoAdjust="0"/>
  </p:normalViewPr>
  <p:slideViewPr>
    <p:cSldViewPr>
      <p:cViewPr varScale="1">
        <p:scale>
          <a:sx n="89" d="100"/>
          <a:sy n="89" d="100"/>
        </p:scale>
        <p:origin x="-846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63600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 rot="5400000">
            <a:off x="-1239902" y="-5332351"/>
            <a:ext cx="3394200" cy="82296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 rot="5400000">
            <a:off x="4435499" y="342874"/>
            <a:ext cx="4387799" cy="2057401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 rot="5400000">
            <a:off x="-1736701" y="-3619524"/>
            <a:ext cx="4387800" cy="60198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685800" y="1598612"/>
            <a:ext cx="7772400" cy="1316038"/>
          </a:xfrm>
          <a:prstGeom prst="rect">
            <a:avLst/>
          </a:prstGeom>
        </p:spPr>
        <p:txBody>
          <a:bodyPr anchor="t"/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1371600" y="2914650"/>
            <a:ext cx="6400799" cy="222885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</a:lvl1pPr>
            <a:lvl2pPr marL="0" indent="457200" algn="ctr">
              <a:buClrTx/>
              <a:buSzTx/>
              <a:buFontTx/>
              <a:buNone/>
            </a:lvl2pPr>
            <a:lvl3pPr marL="0" indent="914400" algn="ctr">
              <a:buClrTx/>
              <a:buSzTx/>
              <a:buFontTx/>
              <a:buNone/>
            </a:lvl3pPr>
            <a:lvl4pPr marL="0" indent="1371600" algn="ctr">
              <a:buClrTx/>
              <a:buSzTx/>
              <a:buFontTx/>
              <a:buNone/>
            </a:lvl4pPr>
            <a:lvl5pPr marL="0" indent="1828800" algn="ctr"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722312" y="3305175"/>
            <a:ext cx="7772401" cy="1022400"/>
          </a:xfrm>
          <a:prstGeom prst="rect">
            <a:avLst/>
          </a:prstGeom>
        </p:spPr>
        <p:txBody>
          <a:bodyPr anchor="t"/>
          <a:lstStyle>
            <a:lvl1pPr algn="l">
              <a:defRPr sz="1400"/>
            </a:lvl1pPr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722312" y="2179638"/>
            <a:ext cx="7772401" cy="11256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993775"/>
          </a:xfrm>
          <a:prstGeom prst="rect">
            <a:avLst/>
          </a:prstGeom>
        </p:spPr>
        <p:txBody>
          <a:bodyPr anchor="t"/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38599" cy="39433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</a:lvl1pPr>
            <a:lvl2pPr marL="0" indent="0">
              <a:spcBef>
                <a:spcPts val="0"/>
              </a:spcBef>
              <a:buClrTx/>
              <a:buSzTx/>
              <a:buFontTx/>
              <a:buNone/>
            </a:lvl2pPr>
            <a:lvl3pPr marL="0" indent="0">
              <a:spcBef>
                <a:spcPts val="0"/>
              </a:spcBef>
              <a:buClrTx/>
              <a:buSzTx/>
              <a:buFontTx/>
              <a:buNone/>
            </a:lvl3pPr>
            <a:lvl4pPr marL="0" indent="0">
              <a:spcBef>
                <a:spcPts val="0"/>
              </a:spcBef>
              <a:buClrTx/>
              <a:buSzTx/>
              <a:buFontTx/>
              <a:buNone/>
            </a:lvl4pPr>
            <a:lvl5pPr marL="0" indent="0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903395"/>
          </a:xfrm>
          <a:prstGeom prst="rect">
            <a:avLst/>
          </a:prstGeom>
        </p:spPr>
        <p:txBody>
          <a:bodyPr anchor="t"/>
          <a:lstStyle>
            <a:lvl1pPr algn="l">
              <a:defRPr sz="1400"/>
            </a:lvl1pPr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457200" y="1109769"/>
            <a:ext cx="4040100" cy="52206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993775"/>
          </a:xfrm>
          <a:prstGeom prst="rect">
            <a:avLst/>
          </a:prstGeom>
        </p:spPr>
        <p:txBody>
          <a:bodyPr anchor="t"/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457200" y="0"/>
            <a:ext cx="3008399" cy="1076288"/>
          </a:xfrm>
          <a:prstGeom prst="rect">
            <a:avLst/>
          </a:prstGeom>
        </p:spPr>
        <p:txBody>
          <a:bodyPr anchor="b"/>
          <a:lstStyle>
            <a:lvl1pPr algn="l">
              <a:defRPr sz="1400"/>
            </a:lvl1pPr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3575050" y="204788"/>
            <a:ext cx="5111699" cy="49387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</a:lvl1pPr>
            <a:lvl2pPr marL="0" indent="0">
              <a:spcBef>
                <a:spcPts val="0"/>
              </a:spcBef>
              <a:buClrTx/>
              <a:buSzTx/>
              <a:buFontTx/>
              <a:buNone/>
            </a:lvl2pPr>
            <a:lvl3pPr marL="0" indent="0">
              <a:spcBef>
                <a:spcPts val="0"/>
              </a:spcBef>
              <a:buClrTx/>
              <a:buSzTx/>
              <a:buFontTx/>
              <a:buNone/>
            </a:lvl3pPr>
            <a:lvl4pPr marL="0" indent="0">
              <a:spcBef>
                <a:spcPts val="0"/>
              </a:spcBef>
              <a:buClrTx/>
              <a:buSzTx/>
              <a:buFontTx/>
              <a:buNone/>
            </a:lvl4pPr>
            <a:lvl5pPr marL="0" indent="0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1792288" y="2314575"/>
            <a:ext cx="5486399" cy="1711276"/>
          </a:xfrm>
          <a:prstGeom prst="rect">
            <a:avLst/>
          </a:prstGeom>
        </p:spPr>
        <p:txBody>
          <a:bodyPr anchor="b"/>
          <a:lstStyle>
            <a:lvl1pPr algn="l">
              <a:defRPr sz="1400"/>
            </a:lvl1pPr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1792288" y="4025900"/>
            <a:ext cx="5486399" cy="111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00.jpg"/>
          <p:cNvPicPr/>
          <p:nvPr/>
        </p:nvPicPr>
        <p:blipFill>
          <a:blip r:embed="rId13" cstate="print">
            <a:extLst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69999"/>
            <a:ext cx="8229600" cy="1130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ctr"/>
          <a:lstStyle/>
          <a:p>
            <a:pPr lvl="0">
              <a:defRPr sz="1800"/>
            </a:pPr>
            <a:r>
              <a:rPr sz="300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/>
          <a:lstStyle/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53200" y="4767262"/>
            <a:ext cx="2133600" cy="37080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>
        <a:defRPr sz="3000">
          <a:latin typeface="Arial"/>
          <a:ea typeface="Arial"/>
          <a:cs typeface="Arial"/>
          <a:sym typeface="Arial"/>
        </a:defRPr>
      </a:lvl1pPr>
      <a:lvl2pPr algn="ctr">
        <a:defRPr sz="3000">
          <a:latin typeface="Arial"/>
          <a:ea typeface="Arial"/>
          <a:cs typeface="Arial"/>
          <a:sym typeface="Arial"/>
        </a:defRPr>
      </a:lvl2pPr>
      <a:lvl3pPr algn="ctr">
        <a:defRPr sz="3000">
          <a:latin typeface="Arial"/>
          <a:ea typeface="Arial"/>
          <a:cs typeface="Arial"/>
          <a:sym typeface="Arial"/>
        </a:defRPr>
      </a:lvl3pPr>
      <a:lvl4pPr algn="ctr">
        <a:defRPr sz="3000">
          <a:latin typeface="Arial"/>
          <a:ea typeface="Arial"/>
          <a:cs typeface="Arial"/>
          <a:sym typeface="Arial"/>
        </a:defRPr>
      </a:lvl4pPr>
      <a:lvl5pPr algn="ctr">
        <a:defRPr sz="3000">
          <a:latin typeface="Arial"/>
          <a:ea typeface="Arial"/>
          <a:cs typeface="Arial"/>
          <a:sym typeface="Arial"/>
        </a:defRPr>
      </a:lvl5pPr>
      <a:lvl6pPr algn="ctr">
        <a:defRPr sz="3000">
          <a:latin typeface="Arial"/>
          <a:ea typeface="Arial"/>
          <a:cs typeface="Arial"/>
          <a:sym typeface="Arial"/>
        </a:defRPr>
      </a:lvl6pPr>
      <a:lvl7pPr algn="ctr">
        <a:defRPr sz="3000">
          <a:latin typeface="Arial"/>
          <a:ea typeface="Arial"/>
          <a:cs typeface="Arial"/>
          <a:sym typeface="Arial"/>
        </a:defRPr>
      </a:lvl7pPr>
      <a:lvl8pPr algn="ctr">
        <a:defRPr sz="3000">
          <a:latin typeface="Arial"/>
          <a:ea typeface="Arial"/>
          <a:cs typeface="Arial"/>
          <a:sym typeface="Arial"/>
        </a:defRPr>
      </a:lvl8pPr>
      <a:lvl9pPr algn="ctr">
        <a:defRPr sz="3000">
          <a:latin typeface="Arial"/>
          <a:ea typeface="Arial"/>
          <a:cs typeface="Arial"/>
          <a:sym typeface="Arial"/>
        </a:defRPr>
      </a:lvl9pPr>
    </p:titleStyle>
    <p:bodyStyle>
      <a:lvl1pPr marL="342900" indent="-1397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1pPr>
      <a:lvl2pPr marL="742950" indent="-107950">
        <a:spcBef>
          <a:spcPts val="600"/>
        </a:spcBef>
        <a:buClr>
          <a:srgbClr val="000000"/>
        </a:buClr>
        <a:buSzPct val="100000"/>
        <a:buFont typeface="Arial"/>
        <a:buChar char="–"/>
        <a:defRPr sz="1400">
          <a:latin typeface="Arial"/>
          <a:ea typeface="Arial"/>
          <a:cs typeface="Arial"/>
          <a:sym typeface="Arial"/>
        </a:defRPr>
      </a:lvl2pPr>
      <a:lvl3pPr marL="1143000" indent="-762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3pPr>
      <a:lvl4pPr marL="1600200" indent="-101600">
        <a:spcBef>
          <a:spcPts val="600"/>
        </a:spcBef>
        <a:buClr>
          <a:srgbClr val="000000"/>
        </a:buClr>
        <a:buSzPct val="100000"/>
        <a:buFont typeface="Arial"/>
        <a:buChar char="–"/>
        <a:defRPr sz="1400">
          <a:latin typeface="Arial"/>
          <a:ea typeface="Arial"/>
          <a:cs typeface="Arial"/>
          <a:sym typeface="Arial"/>
        </a:defRPr>
      </a:lvl4pPr>
      <a:lvl5pPr marL="2057400" indent="-101600">
        <a:spcBef>
          <a:spcPts val="600"/>
        </a:spcBef>
        <a:buClr>
          <a:srgbClr val="000000"/>
        </a:buClr>
        <a:buSzPct val="100000"/>
        <a:buFont typeface="Arial"/>
        <a:buChar char="»"/>
        <a:defRPr sz="1400">
          <a:latin typeface="Arial"/>
          <a:ea typeface="Arial"/>
          <a:cs typeface="Arial"/>
          <a:sym typeface="Arial"/>
        </a:defRPr>
      </a:lvl5pPr>
      <a:lvl6pPr marL="2514600" indent="-1016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6pPr>
      <a:lvl7pPr marL="2971800" indent="-1016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7pPr>
      <a:lvl8pPr marL="3429000" indent="-1016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8pPr>
      <a:lvl9pPr marL="3886200" indent="-1016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685800" y="1598612"/>
            <a:ext cx="7772400" cy="1101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0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800" dirty="0" smtClean="0"/>
              <a:t>吐</a:t>
            </a:r>
            <a:r>
              <a:rPr lang="zh-CN" altLang="en-US" sz="2800" dirty="0" smtClean="0"/>
              <a:t>槽</a:t>
            </a:r>
            <a:r>
              <a:rPr lang="en-US" altLang="zh-CN" sz="2800" dirty="0" err="1" smtClean="0"/>
              <a:t>SparkSQL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shuffle</a:t>
            </a:r>
            <a:endParaRPr sz="2800" dirty="0">
              <a:solidFill>
                <a:srgbClr val="333333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1371599" y="2914650"/>
            <a:ext cx="6400801" cy="13143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spcBef>
                <a:spcPts val="0"/>
              </a:spcBef>
              <a:defRPr sz="1800"/>
            </a:pPr>
            <a:r>
              <a:rPr lang="zh-CN" altLang="en-US" sz="1400" dirty="0" smtClean="0"/>
              <a:t>郭巍</a:t>
            </a:r>
            <a:endParaRPr lang="en-US" altLang="zh-CN" sz="1400" dirty="0" smtClean="0"/>
          </a:p>
          <a:p>
            <a:pPr lvl="0">
              <a:spcBef>
                <a:spcPts val="0"/>
              </a:spcBef>
              <a:defRPr sz="1800"/>
            </a:pPr>
            <a:r>
              <a:rPr lang="en-US" dirty="0" smtClean="0"/>
              <a:t>2015.5.10</a:t>
            </a:r>
            <a:endParaRPr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HashShuffleWriter</a:t>
            </a:r>
            <a:r>
              <a:rPr lang="en-US" altLang="zh-CN" dirty="0" smtClean="0"/>
              <a:t> (basic)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3709" y="1635646"/>
            <a:ext cx="692467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HashShuffleWriter</a:t>
            </a:r>
            <a:r>
              <a:rPr lang="en-US" altLang="zh-CN" dirty="0" smtClean="0"/>
              <a:t> </a:t>
            </a:r>
            <a:r>
              <a:rPr lang="en-US" altLang="zh-CN" dirty="0" smtClean="0"/>
              <a:t>(consolidate)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783" y="1707654"/>
            <a:ext cx="72866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每个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WriterHandler</a:t>
            </a:r>
            <a:r>
              <a:rPr lang="zh-CN" altLang="en-US" dirty="0" smtClean="0"/>
              <a:t>在写操作的过程中需要占用</a:t>
            </a:r>
            <a:r>
              <a:rPr lang="en-US" altLang="zh-CN" dirty="0" smtClean="0"/>
              <a:t>32~100KB</a:t>
            </a:r>
            <a:r>
              <a:rPr lang="zh-CN" altLang="en-US" dirty="0" smtClean="0"/>
              <a:t>的内存。</a:t>
            </a:r>
            <a:endParaRPr lang="en-US" altLang="zh-CN" dirty="0" smtClean="0"/>
          </a:p>
          <a:p>
            <a:r>
              <a:rPr lang="en-US" altLang="zh-CN" dirty="0" smtClean="0"/>
              <a:t>Basic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 </a:t>
            </a:r>
            <a:r>
              <a:rPr lang="zh-CN" altLang="en-US" dirty="0" smtClean="0"/>
              <a:t>* </a:t>
            </a:r>
            <a:r>
              <a:rPr lang="en-US" altLang="zh-CN" dirty="0" smtClean="0"/>
              <a:t>R</a:t>
            </a:r>
            <a:r>
              <a:rPr lang="zh-CN" altLang="en-US" dirty="0" smtClean="0"/>
              <a:t>个</a:t>
            </a:r>
            <a:r>
              <a:rPr lang="en-US" altLang="zh-CN" dirty="0" smtClean="0"/>
              <a:t>File</a:t>
            </a:r>
          </a:p>
          <a:p>
            <a:r>
              <a:rPr lang="en-US" altLang="zh-CN" dirty="0" smtClean="0"/>
              <a:t>Consolidate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 * R</a:t>
            </a:r>
            <a:r>
              <a:rPr lang="zh-CN" altLang="en-US" dirty="0" smtClean="0"/>
              <a:t>个</a:t>
            </a:r>
            <a:r>
              <a:rPr lang="en-US" altLang="zh-CN" dirty="0" smtClean="0"/>
              <a:t>File</a:t>
            </a:r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数远大于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数时，</a:t>
            </a:r>
            <a:r>
              <a:rPr lang="en-US" altLang="zh-CN" dirty="0" smtClean="0"/>
              <a:t> </a:t>
            </a:r>
            <a:r>
              <a:rPr lang="en-US" altLang="zh-CN" dirty="0" smtClean="0"/>
              <a:t>Consolidate</a:t>
            </a:r>
            <a:r>
              <a:rPr lang="zh-CN" altLang="en-US" dirty="0" smtClean="0"/>
              <a:t>的形式更节省内存，更有效率。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数也非常大的时候，有没有更好的办法节省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文件呢？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SortShuffleWriter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633" y="1563638"/>
            <a:ext cx="73437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ExternalSorter</a:t>
            </a:r>
            <a:endParaRPr lang="zh-CN" altLang="en-US" dirty="0"/>
          </a:p>
        </p:txBody>
      </p:sp>
      <p:sp>
        <p:nvSpPr>
          <p:cNvPr id="4" name="Shape 234"/>
          <p:cNvSpPr/>
          <p:nvPr/>
        </p:nvSpPr>
        <p:spPr>
          <a:xfrm>
            <a:off x="1259632" y="2283718"/>
            <a:ext cx="1584176" cy="504056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defRPr sz="1800"/>
            </a:pPr>
            <a:r>
              <a:rPr lang="en-US" altLang="zh-CN" sz="1200" dirty="0" err="1" smtClean="0"/>
              <a:t>AppendOnlyMap</a:t>
            </a:r>
            <a:endParaRPr lang="zh-CN" altLang="en-US" sz="1200" dirty="0"/>
          </a:p>
        </p:txBody>
      </p:sp>
      <p:cxnSp>
        <p:nvCxnSpPr>
          <p:cNvPr id="6" name="曲线连接符 5"/>
          <p:cNvCxnSpPr>
            <a:endCxn id="4" idx="0"/>
          </p:cNvCxnSpPr>
          <p:nvPr/>
        </p:nvCxnSpPr>
        <p:spPr>
          <a:xfrm>
            <a:off x="1259632" y="1563638"/>
            <a:ext cx="792088" cy="720080"/>
          </a:xfrm>
          <a:prstGeom prst="curvedConnector2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Shape 234"/>
          <p:cNvSpPr/>
          <p:nvPr/>
        </p:nvSpPr>
        <p:spPr>
          <a:xfrm>
            <a:off x="3563888" y="2931790"/>
            <a:ext cx="1080120" cy="360040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defRPr sz="1800"/>
            </a:pPr>
            <a:r>
              <a:rPr lang="en-US" altLang="zh-CN" sz="1200" dirty="0" smtClean="0"/>
              <a:t>File</a:t>
            </a:r>
            <a:endParaRPr lang="zh-CN" altLang="en-US" sz="1200" dirty="0"/>
          </a:p>
        </p:txBody>
      </p:sp>
      <p:sp>
        <p:nvSpPr>
          <p:cNvPr id="10" name="Shape 234"/>
          <p:cNvSpPr/>
          <p:nvPr/>
        </p:nvSpPr>
        <p:spPr>
          <a:xfrm>
            <a:off x="6228184" y="2931790"/>
            <a:ext cx="1080120" cy="360040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defRPr sz="1800"/>
            </a:pPr>
            <a:r>
              <a:rPr lang="en-US" altLang="zh-CN" sz="1200" dirty="0" smtClean="0"/>
              <a:t>File</a:t>
            </a:r>
            <a:endParaRPr lang="zh-CN" altLang="en-US" sz="1200" dirty="0"/>
          </a:p>
        </p:txBody>
      </p:sp>
      <p:sp>
        <p:nvSpPr>
          <p:cNvPr id="11" name="Shape 234"/>
          <p:cNvSpPr/>
          <p:nvPr/>
        </p:nvSpPr>
        <p:spPr>
          <a:xfrm>
            <a:off x="4932040" y="2931790"/>
            <a:ext cx="1080120" cy="360040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defRPr sz="1800"/>
            </a:pPr>
            <a:r>
              <a:rPr lang="en-US" altLang="zh-CN" sz="1200" dirty="0" smtClean="0"/>
              <a:t>File</a:t>
            </a:r>
            <a:endParaRPr lang="zh-CN" altLang="en-US" sz="1200" dirty="0"/>
          </a:p>
        </p:txBody>
      </p:sp>
      <p:cxnSp>
        <p:nvCxnSpPr>
          <p:cNvPr id="13" name="形状 12"/>
          <p:cNvCxnSpPr>
            <a:stCxn id="4" idx="3"/>
            <a:endCxn id="9" idx="0"/>
          </p:cNvCxnSpPr>
          <p:nvPr/>
        </p:nvCxnSpPr>
        <p:spPr>
          <a:xfrm>
            <a:off x="2843808" y="2535746"/>
            <a:ext cx="1260140" cy="396044"/>
          </a:xfrm>
          <a:prstGeom prst="curvedConnector2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形状 26"/>
          <p:cNvCxnSpPr>
            <a:stCxn id="4" idx="3"/>
            <a:endCxn id="11" idx="0"/>
          </p:cNvCxnSpPr>
          <p:nvPr/>
        </p:nvCxnSpPr>
        <p:spPr>
          <a:xfrm>
            <a:off x="2843808" y="2535746"/>
            <a:ext cx="2628292" cy="396044"/>
          </a:xfrm>
          <a:prstGeom prst="curvedConnector2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形状 30"/>
          <p:cNvCxnSpPr>
            <a:stCxn id="4" idx="3"/>
            <a:endCxn id="10" idx="0"/>
          </p:cNvCxnSpPr>
          <p:nvPr/>
        </p:nvCxnSpPr>
        <p:spPr>
          <a:xfrm>
            <a:off x="2843808" y="2535746"/>
            <a:ext cx="3924436" cy="396044"/>
          </a:xfrm>
          <a:prstGeom prst="curvedConnector2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TextBox 34"/>
          <p:cNvSpPr txBox="1"/>
          <p:nvPr/>
        </p:nvSpPr>
        <p:spPr>
          <a:xfrm>
            <a:off x="5970489" y="2552007"/>
            <a:ext cx="9194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rtl="0" latinLnBrk="1" hangingPunct="0"/>
            <a:r>
              <a:rPr lang="en-US" altLang="zh-CN" dirty="0" smtClean="0">
                <a:solidFill>
                  <a:srgbClr val="000000"/>
                </a:solidFill>
              </a:rPr>
              <a:t>sort </a:t>
            </a:r>
            <a:r>
              <a:rPr lang="en-US" altLang="zh-CN" dirty="0" smtClean="0">
                <a:solidFill>
                  <a:srgbClr val="000000"/>
                </a:solidFill>
              </a:rPr>
              <a:t>&amp; </a:t>
            </a:r>
            <a:r>
              <a:rPr lang="en-US" altLang="zh-CN" dirty="0" smtClean="0">
                <a:solidFill>
                  <a:srgbClr val="000000"/>
                </a:solidFill>
              </a:rPr>
              <a:t>spill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46353" y="2552007"/>
            <a:ext cx="9194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rtl="0" latinLnBrk="1" hangingPunct="0"/>
            <a:r>
              <a:rPr lang="en-US" altLang="zh-CN" dirty="0" smtClean="0">
                <a:solidFill>
                  <a:srgbClr val="000000"/>
                </a:solidFill>
              </a:rPr>
              <a:t>sort </a:t>
            </a:r>
            <a:r>
              <a:rPr lang="en-US" altLang="zh-CN" dirty="0" smtClean="0">
                <a:solidFill>
                  <a:srgbClr val="000000"/>
                </a:solidFill>
              </a:rPr>
              <a:t>&amp; </a:t>
            </a:r>
            <a:r>
              <a:rPr lang="en-US" altLang="zh-CN" dirty="0" smtClean="0">
                <a:solidFill>
                  <a:srgbClr val="000000"/>
                </a:solidFill>
              </a:rPr>
              <a:t>spill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75856" y="2571750"/>
            <a:ext cx="9194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s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ort </a:t>
            </a:r>
            <a:r>
              <a:rPr lang="en-US" altLang="zh-CN" dirty="0" smtClean="0">
                <a:solidFill>
                  <a:srgbClr val="000000"/>
                </a:solidFill>
              </a:rPr>
              <a:t>&amp; 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spill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91680" y="1563638"/>
            <a:ext cx="5299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insert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234"/>
          <p:cNvSpPr/>
          <p:nvPr/>
        </p:nvSpPr>
        <p:spPr>
          <a:xfrm>
            <a:off x="2267744" y="2139702"/>
            <a:ext cx="1075600" cy="28803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/>
            </a:pPr>
            <a:r>
              <a:rPr lang="en-US" altLang="zh-CN" sz="1200" dirty="0" smtClean="0"/>
              <a:t>Merge value</a:t>
            </a:r>
            <a:endParaRPr sz="1200" dirty="0"/>
          </a:p>
        </p:txBody>
      </p:sp>
      <p:sp>
        <p:nvSpPr>
          <p:cNvPr id="45" name="Shape 234"/>
          <p:cNvSpPr/>
          <p:nvPr/>
        </p:nvSpPr>
        <p:spPr>
          <a:xfrm>
            <a:off x="3923928" y="4083918"/>
            <a:ext cx="1296144" cy="288032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defRPr sz="1800"/>
            </a:pPr>
            <a:r>
              <a:rPr lang="en-US" altLang="zh-CN" sz="1200" dirty="0" err="1" smtClean="0"/>
              <a:t>Iterator</a:t>
            </a:r>
            <a:endParaRPr lang="zh-CN" altLang="en-US" sz="1200" dirty="0"/>
          </a:p>
        </p:txBody>
      </p:sp>
      <p:cxnSp>
        <p:nvCxnSpPr>
          <p:cNvPr id="47" name="直接箭头连接符 46"/>
          <p:cNvCxnSpPr>
            <a:stCxn id="4" idx="2"/>
            <a:endCxn id="45" idx="0"/>
          </p:cNvCxnSpPr>
          <p:nvPr/>
        </p:nvCxnSpPr>
        <p:spPr>
          <a:xfrm>
            <a:off x="2051720" y="2787774"/>
            <a:ext cx="252028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9" idx="2"/>
            <a:endCxn id="45" idx="0"/>
          </p:cNvCxnSpPr>
          <p:nvPr/>
        </p:nvCxnSpPr>
        <p:spPr>
          <a:xfrm>
            <a:off x="4103948" y="3291830"/>
            <a:ext cx="468052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1" idx="2"/>
            <a:endCxn id="45" idx="0"/>
          </p:cNvCxnSpPr>
          <p:nvPr/>
        </p:nvCxnSpPr>
        <p:spPr>
          <a:xfrm flipH="1">
            <a:off x="4572000" y="3291830"/>
            <a:ext cx="90010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0" idx="2"/>
            <a:endCxn id="45" idx="0"/>
          </p:cNvCxnSpPr>
          <p:nvPr/>
        </p:nvCxnSpPr>
        <p:spPr>
          <a:xfrm flipH="1">
            <a:off x="4572000" y="3291830"/>
            <a:ext cx="2196244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699792" y="3291830"/>
            <a:ext cx="39048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sort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234"/>
          <p:cNvSpPr/>
          <p:nvPr/>
        </p:nvSpPr>
        <p:spPr>
          <a:xfrm>
            <a:off x="5004048" y="3939902"/>
            <a:ext cx="1512168" cy="28803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/>
            </a:pPr>
            <a:r>
              <a:rPr lang="en-US" altLang="zh-CN" sz="1200" dirty="0" smtClean="0"/>
              <a:t>Merge Combiner</a:t>
            </a:r>
            <a:endParaRPr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ExternalSort</a:t>
            </a:r>
            <a:r>
              <a:rPr lang="zh-CN" altLang="en-US" dirty="0" smtClean="0"/>
              <a:t>会</a:t>
            </a:r>
            <a:r>
              <a:rPr lang="zh-CN" altLang="en-US" dirty="0" smtClean="0"/>
              <a:t>按照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相对应的</a:t>
            </a:r>
            <a:r>
              <a:rPr lang="en-US" altLang="zh-CN" dirty="0" smtClean="0"/>
              <a:t>partition ID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，要注意属于</a:t>
            </a:r>
            <a:r>
              <a:rPr lang="zh-CN" altLang="en-US" dirty="0" smtClean="0"/>
              <a:t>同一个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不会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。这样同一个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输出就可以顺序的写到一个文件中，同时会有一个</a:t>
            </a:r>
            <a:r>
              <a:rPr lang="en-US" altLang="zh-CN" dirty="0" err="1" smtClean="0"/>
              <a:t>IndexFile</a:t>
            </a:r>
            <a:r>
              <a:rPr lang="zh-CN" altLang="en-US" dirty="0" smtClean="0"/>
              <a:t>记录每个</a:t>
            </a:r>
            <a:r>
              <a:rPr lang="en-US" altLang="zh-CN" dirty="0" err="1" smtClean="0"/>
              <a:t>partitionId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index</a:t>
            </a:r>
          </a:p>
          <a:p>
            <a:r>
              <a:rPr lang="en-US" altLang="zh-CN" dirty="0" err="1" smtClean="0"/>
              <a:t>ExternalSort</a:t>
            </a:r>
            <a:r>
              <a:rPr lang="zh-CN" altLang="en-US" dirty="0" smtClean="0"/>
              <a:t>会产生</a:t>
            </a:r>
            <a:r>
              <a:rPr lang="en-US" altLang="zh-CN" dirty="0" smtClean="0"/>
              <a:t>spill</a:t>
            </a:r>
            <a:r>
              <a:rPr lang="zh-CN" altLang="en-US" dirty="0" smtClean="0"/>
              <a:t>。</a:t>
            </a:r>
            <a:r>
              <a:rPr lang="zh-CN" altLang="en-US" dirty="0" smtClean="0"/>
              <a:t>因此在大量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时</a:t>
            </a:r>
            <a:r>
              <a:rPr lang="en-US" altLang="zh-CN" dirty="0" err="1" smtClean="0"/>
              <a:t>SortBasedShuffle</a:t>
            </a:r>
            <a:r>
              <a:rPr lang="zh-CN" altLang="en-US" dirty="0" smtClean="0"/>
              <a:t>才更有效率</a:t>
            </a:r>
            <a:endParaRPr lang="en-US" altLang="zh-CN" dirty="0" smtClean="0"/>
          </a:p>
          <a:p>
            <a:r>
              <a:rPr lang="en-US" altLang="zh-CN" dirty="0" err="1" smtClean="0"/>
              <a:t>ExternalSort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的内部限制：</a:t>
            </a:r>
            <a:r>
              <a:rPr lang="en-US" altLang="zh-CN" dirty="0" smtClean="0"/>
              <a:t>reduce </a:t>
            </a:r>
            <a:r>
              <a:rPr lang="en-US" altLang="zh-CN" dirty="0" smtClean="0"/>
              <a:t>number &gt; </a:t>
            </a:r>
            <a:r>
              <a:rPr lang="en-US" altLang="zh-CN" dirty="0" err="1" smtClean="0"/>
              <a:t>spark.shuffle.sort.bypassMergeThreshold</a:t>
            </a:r>
            <a:r>
              <a:rPr lang="zh-CN" altLang="en-US" dirty="0" smtClean="0"/>
              <a:t>才会起作用。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643758"/>
            <a:ext cx="6192688" cy="202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HashShuffleReader</a:t>
            </a:r>
            <a:r>
              <a:rPr lang="en-US" altLang="zh-CN" dirty="0" smtClean="0"/>
              <a:t>  (1.1</a:t>
            </a:r>
            <a:r>
              <a:rPr lang="zh-CN" altLang="en-US" dirty="0" smtClean="0"/>
              <a:t>版本后增加了</a:t>
            </a:r>
            <a:r>
              <a:rPr lang="en-US" altLang="zh-CN" dirty="0" err="1" smtClean="0"/>
              <a:t>ExternalSorter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端的排序</a:t>
            </a:r>
            <a:r>
              <a:rPr lang="en-US" altLang="zh-CN" dirty="0" smtClean="0"/>
              <a:t>)  </a:t>
            </a: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35646"/>
            <a:ext cx="71532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651870"/>
            <a:ext cx="11239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3667869"/>
            <a:ext cx="11239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651870"/>
            <a:ext cx="11239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3651870"/>
            <a:ext cx="11239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怎样才能解决这样的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544" y="1200150"/>
            <a:ext cx="8229600" cy="3943350"/>
          </a:xfrm>
        </p:spPr>
        <p:txBody>
          <a:bodyPr/>
          <a:lstStyle/>
          <a:p>
            <a:r>
              <a:rPr lang="en-US" altLang="zh-CN" dirty="0" smtClean="0"/>
              <a:t>Exchange</a:t>
            </a:r>
            <a:r>
              <a:rPr lang="zh-CN" altLang="en-US" dirty="0" smtClean="0"/>
              <a:t>升级排序功能</a:t>
            </a:r>
            <a:r>
              <a:rPr lang="en-US" altLang="zh-CN" dirty="0" smtClean="0"/>
              <a:t>(1.4</a:t>
            </a:r>
            <a:r>
              <a:rPr lang="zh-CN" altLang="en-US" dirty="0" smtClean="0"/>
              <a:t>中包含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Shape 222"/>
          <p:cNvSpPr/>
          <p:nvPr/>
        </p:nvSpPr>
        <p:spPr>
          <a:xfrm>
            <a:off x="1903184" y="2499742"/>
            <a:ext cx="5976664" cy="22322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ctr"/>
          </a:lstStyle>
          <a:p>
            <a:pPr lvl="0">
              <a:defRPr sz="1800"/>
            </a:pPr>
            <a:r>
              <a:rPr lang="en-US" altLang="zh-CN" sz="1400" dirty="0" smtClean="0"/>
              <a:t>Exchange</a:t>
            </a:r>
            <a:endParaRPr sz="1400" dirty="0"/>
          </a:p>
        </p:txBody>
      </p:sp>
      <p:sp>
        <p:nvSpPr>
          <p:cNvPr id="6" name="Shape 234"/>
          <p:cNvSpPr/>
          <p:nvPr/>
        </p:nvSpPr>
        <p:spPr>
          <a:xfrm>
            <a:off x="2263224" y="3723878"/>
            <a:ext cx="1800200" cy="576064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/>
            </a:pPr>
            <a:r>
              <a:rPr lang="en-US" altLang="zh-CN" sz="1200" dirty="0" err="1" smtClean="0"/>
              <a:t>shuffleRDD</a:t>
            </a:r>
            <a:endParaRPr sz="1200" dirty="0"/>
          </a:p>
        </p:txBody>
      </p:sp>
      <p:sp>
        <p:nvSpPr>
          <p:cNvPr id="7" name="流程图: 决策 6"/>
          <p:cNvSpPr/>
          <p:nvPr/>
        </p:nvSpPr>
        <p:spPr>
          <a:xfrm>
            <a:off x="4855512" y="2604025"/>
            <a:ext cx="2592288" cy="917075"/>
          </a:xfrm>
          <a:prstGeom prst="flowChartDecision">
            <a:avLst/>
          </a:prstGeom>
          <a:solidFill>
            <a:srgbClr val="FFFFFF"/>
          </a:solidFill>
          <a:ln w="25400" cap="flat">
            <a:solidFill>
              <a:schemeClr val="accent6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rgbClr val="000000"/>
                </a:solidFill>
              </a:rPr>
              <a:t>检查</a:t>
            </a:r>
            <a:r>
              <a:rPr lang="en-US" altLang="zh-CN" sz="1200" dirty="0" smtClean="0">
                <a:solidFill>
                  <a:srgbClr val="000000"/>
                </a:solidFill>
              </a:rPr>
              <a:t>partition key</a:t>
            </a:r>
            <a:r>
              <a:rPr lang="zh-CN" altLang="en-US" sz="1200" dirty="0" smtClean="0">
                <a:solidFill>
                  <a:srgbClr val="000000"/>
                </a:solidFill>
              </a:rPr>
              <a:t>是否包含</a:t>
            </a:r>
            <a:r>
              <a:rPr lang="en-US" altLang="zh-CN" sz="1200" dirty="0" smtClean="0">
                <a:solidFill>
                  <a:srgbClr val="000000"/>
                </a:solidFill>
              </a:rPr>
              <a:t>sort key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234"/>
          <p:cNvSpPr/>
          <p:nvPr/>
        </p:nvSpPr>
        <p:spPr>
          <a:xfrm>
            <a:off x="3775392" y="1419622"/>
            <a:ext cx="1872208" cy="864096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/>
            </a:pPr>
            <a:r>
              <a:rPr lang="en-US" altLang="zh-CN" sz="1200" b="1" dirty="0" smtClean="0"/>
              <a:t>Execution</a:t>
            </a:r>
          </a:p>
          <a:p>
            <a:pPr lvl="0" algn="ctr">
              <a:defRPr sz="1800"/>
            </a:pPr>
            <a:endParaRPr lang="en-US" altLang="zh-CN" sz="1200" dirty="0" smtClean="0"/>
          </a:p>
          <a:p>
            <a:pPr lvl="0" algn="ctr">
              <a:defRPr sz="1800"/>
            </a:pP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requiredChildDistribution</a:t>
            </a:r>
            <a:endParaRPr lang="en-US" altLang="zh-CN" sz="1200" dirty="0" smtClean="0"/>
          </a:p>
          <a:p>
            <a:pPr lvl="0" algn="ctr">
              <a:defRPr sz="1800"/>
            </a:pP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requiredChildOrdering</a:t>
            </a:r>
            <a:endParaRPr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2016" y="2643758"/>
            <a:ext cx="2129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200" dirty="0" smtClean="0"/>
              <a:t>当与</a:t>
            </a:r>
            <a:r>
              <a:rPr lang="en-US" altLang="zh-CN" sz="1200" dirty="0" smtClean="0"/>
              <a:t>child. </a:t>
            </a:r>
            <a:r>
              <a:rPr lang="en-US" altLang="zh-CN" sz="1200" dirty="0" err="1" smtClean="0"/>
              <a:t>outputPartitioning</a:t>
            </a:r>
            <a:endParaRPr lang="en-US" altLang="zh-CN" sz="1200" dirty="0" smtClean="0"/>
          </a:p>
          <a:p>
            <a:pPr lvl="0" algn="ctr"/>
            <a:r>
              <a:rPr lang="zh-CN" altLang="en-US" sz="1200" dirty="0" smtClean="0"/>
              <a:t>不相等时需要</a:t>
            </a:r>
            <a:r>
              <a:rPr lang="en-US" altLang="zh-CN" sz="1200" dirty="0" smtClean="0"/>
              <a:t>shuffle</a:t>
            </a:r>
            <a:endParaRPr lang="zh-CN" altLang="en-US" sz="1200" dirty="0" smtClean="0"/>
          </a:p>
        </p:txBody>
      </p:sp>
      <p:sp>
        <p:nvSpPr>
          <p:cNvPr id="21" name="Shape 234"/>
          <p:cNvSpPr/>
          <p:nvPr/>
        </p:nvSpPr>
        <p:spPr>
          <a:xfrm>
            <a:off x="5364088" y="4083918"/>
            <a:ext cx="1512168" cy="43204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/>
            </a:pPr>
            <a:r>
              <a:rPr lang="en-US" altLang="zh-CN" sz="1200" dirty="0" err="1" smtClean="0"/>
              <a:t>ExternalSorter</a:t>
            </a:r>
            <a:endParaRPr lang="en-US" altLang="zh-CN" sz="1200" dirty="0" smtClean="0"/>
          </a:p>
          <a:p>
            <a:pPr lvl="0" algn="ctr">
              <a:defRPr sz="1800"/>
            </a:pPr>
            <a:r>
              <a:rPr lang="zh-CN" altLang="en-US" sz="1200" dirty="0" smtClean="0"/>
              <a:t>或者</a:t>
            </a:r>
            <a:r>
              <a:rPr lang="en-US" altLang="zh-CN" sz="1200" dirty="0" smtClean="0"/>
              <a:t>Sorter</a:t>
            </a:r>
            <a:endParaRPr sz="1200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3775392" y="1707654"/>
            <a:ext cx="1872208" cy="0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肘形连接符 48"/>
          <p:cNvCxnSpPr>
            <a:endCxn id="6" idx="0"/>
          </p:cNvCxnSpPr>
          <p:nvPr/>
        </p:nvCxnSpPr>
        <p:spPr>
          <a:xfrm rot="5400000">
            <a:off x="2641266" y="2445736"/>
            <a:ext cx="1800200" cy="756084"/>
          </a:xfrm>
          <a:prstGeom prst="bentConnector3">
            <a:avLst>
              <a:gd name="adj1" fmla="val 99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endCxn id="7" idx="0"/>
          </p:cNvCxnSpPr>
          <p:nvPr/>
        </p:nvCxnSpPr>
        <p:spPr>
          <a:xfrm>
            <a:off x="5647600" y="2139699"/>
            <a:ext cx="504056" cy="464326"/>
          </a:xfrm>
          <a:prstGeom prst="bentConnector2">
            <a:avLst/>
          </a:prstGeom>
          <a:noFill/>
          <a:ln w="25400" cap="flat">
            <a:solidFill>
              <a:schemeClr val="accent6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4" name="TextBox 63"/>
          <p:cNvSpPr txBox="1"/>
          <p:nvPr/>
        </p:nvSpPr>
        <p:spPr>
          <a:xfrm>
            <a:off x="6151656" y="2067694"/>
            <a:ext cx="202074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0" algn="l" rtl="0" latinLnBrk="1" hangingPunct="0"/>
            <a:r>
              <a:rPr lang="zh-CN" altLang="en-US" sz="1200" dirty="0" smtClean="0">
                <a:solidFill>
                  <a:schemeClr val="accent6"/>
                </a:solidFill>
              </a:rPr>
              <a:t>当与</a:t>
            </a:r>
            <a:r>
              <a:rPr lang="en-US" altLang="zh-CN" sz="1200" dirty="0" smtClean="0">
                <a:solidFill>
                  <a:schemeClr val="accent6"/>
                </a:solidFill>
              </a:rPr>
              <a:t>child. </a:t>
            </a:r>
            <a:r>
              <a:rPr lang="en-US" altLang="zh-CN" sz="1200" dirty="0" err="1" smtClean="0">
                <a:solidFill>
                  <a:schemeClr val="accent6"/>
                </a:solidFill>
              </a:rPr>
              <a:t>outputOrdering</a:t>
            </a:r>
            <a:r>
              <a:rPr lang="zh-CN" altLang="en-US" sz="1200" dirty="0" smtClean="0">
                <a:solidFill>
                  <a:schemeClr val="accent6"/>
                </a:solidFill>
              </a:rPr>
              <a:t>不相等时需要排序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直接箭头连接符 70"/>
          <p:cNvCxnSpPr>
            <a:stCxn id="7" idx="2"/>
            <a:endCxn id="21" idx="0"/>
          </p:cNvCxnSpPr>
          <p:nvPr/>
        </p:nvCxnSpPr>
        <p:spPr>
          <a:xfrm flipH="1">
            <a:off x="6120172" y="3521100"/>
            <a:ext cx="31484" cy="562818"/>
          </a:xfrm>
          <a:prstGeom prst="straightConnector1">
            <a:avLst/>
          </a:prstGeom>
          <a:noFill/>
          <a:ln w="25400" cap="flat">
            <a:solidFill>
              <a:schemeClr val="accent6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肘形连接符 72"/>
          <p:cNvCxnSpPr>
            <a:stCxn id="7" idx="1"/>
            <a:endCxn id="6" idx="3"/>
          </p:cNvCxnSpPr>
          <p:nvPr/>
        </p:nvCxnSpPr>
        <p:spPr>
          <a:xfrm rot="10800000" flipV="1">
            <a:off x="4063424" y="3062562"/>
            <a:ext cx="792088" cy="949347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6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TextBox 73"/>
          <p:cNvSpPr txBox="1"/>
          <p:nvPr/>
        </p:nvSpPr>
        <p:spPr>
          <a:xfrm>
            <a:off x="6151656" y="3579862"/>
            <a:ext cx="223714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rtl="0" latinLnBrk="1" hangingPunct="0"/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否，</a:t>
            </a:r>
            <a:r>
              <a:rPr lang="zh-CN" altLang="en-US" sz="1200" dirty="0" smtClean="0">
                <a:solidFill>
                  <a:schemeClr val="accent6"/>
                </a:solidFill>
              </a:rPr>
              <a:t>在</a:t>
            </a:r>
            <a:r>
              <a:rPr lang="en-US" altLang="zh-CN" sz="1200" dirty="0" smtClean="0">
                <a:solidFill>
                  <a:schemeClr val="accent6"/>
                </a:solidFill>
              </a:rPr>
              <a:t>shuffle</a:t>
            </a:r>
            <a:r>
              <a:rPr lang="zh-CN" altLang="en-US" sz="1200" dirty="0" smtClean="0">
                <a:solidFill>
                  <a:schemeClr val="accent6"/>
                </a:solidFill>
              </a:rPr>
              <a:t>完</a:t>
            </a:r>
            <a:r>
              <a:rPr lang="zh-CN" altLang="en-US" sz="1200" dirty="0" smtClean="0">
                <a:solidFill>
                  <a:schemeClr val="accent6"/>
                </a:solidFill>
              </a:rPr>
              <a:t>后额外进行排序</a:t>
            </a:r>
            <a:endParaRPr lang="zh-CN" altLang="en-US" sz="1200" dirty="0" smtClean="0">
              <a:solidFill>
                <a:schemeClr val="accent6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75856" y="2787774"/>
            <a:ext cx="1712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accent6"/>
                </a:solidFill>
              </a:rPr>
              <a:t>是，将排序</a:t>
            </a:r>
            <a:r>
              <a:rPr lang="en-US" altLang="zh-CN" sz="1200" dirty="0" smtClean="0">
                <a:solidFill>
                  <a:schemeClr val="accent6"/>
                </a:solidFill>
              </a:rPr>
              <a:t>pushdown</a:t>
            </a:r>
            <a:r>
              <a:rPr lang="zh-CN" altLang="en-US" sz="1200" dirty="0" smtClean="0">
                <a:solidFill>
                  <a:schemeClr val="accent6"/>
                </a:solidFill>
              </a:rPr>
              <a:t>，</a:t>
            </a:r>
            <a:endParaRPr lang="en-US" altLang="zh-CN" sz="1200" dirty="0" smtClean="0">
              <a:solidFill>
                <a:schemeClr val="accent6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交给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shuffle</a:t>
            </a: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处理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怎样才能解决这样的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SortMergeJoin</a:t>
            </a:r>
            <a:r>
              <a:rPr lang="en-US" altLang="zh-CN" dirty="0" smtClean="0"/>
              <a:t>  (1.4</a:t>
            </a:r>
            <a:r>
              <a:rPr lang="zh-CN" altLang="en-US" dirty="0" smtClean="0"/>
              <a:t>中包含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2" name="Shape 222"/>
          <p:cNvSpPr/>
          <p:nvPr/>
        </p:nvSpPr>
        <p:spPr>
          <a:xfrm>
            <a:off x="2411760" y="1707654"/>
            <a:ext cx="4392488" cy="2376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ctr"/>
          </a:lstStyle>
          <a:p>
            <a:pPr lvl="0">
              <a:defRPr sz="1800"/>
            </a:pPr>
            <a:r>
              <a:rPr lang="en-US" altLang="zh-CN" sz="1400" dirty="0" err="1" smtClean="0"/>
              <a:t>SortMergeJoin</a:t>
            </a:r>
            <a:endParaRPr sz="1400" dirty="0"/>
          </a:p>
        </p:txBody>
      </p:sp>
      <p:sp>
        <p:nvSpPr>
          <p:cNvPr id="24" name="Shape 234"/>
          <p:cNvSpPr/>
          <p:nvPr/>
        </p:nvSpPr>
        <p:spPr>
          <a:xfrm>
            <a:off x="3203848" y="2035661"/>
            <a:ext cx="1728192" cy="720080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/>
            </a:pPr>
            <a:r>
              <a:rPr lang="zh-CN" altLang="en-US" sz="1200" dirty="0" smtClean="0"/>
              <a:t>顺序获取右表</a:t>
            </a:r>
            <a:r>
              <a:rPr lang="en-US" altLang="zh-CN" sz="1200" dirty="0" smtClean="0"/>
              <a:t>next value</a:t>
            </a:r>
            <a:r>
              <a:rPr lang="zh-CN" altLang="en-US" sz="1200" dirty="0" smtClean="0"/>
              <a:t>当与左表当前值的</a:t>
            </a:r>
            <a:r>
              <a:rPr lang="en-US" altLang="zh-CN" sz="1200" dirty="0" smtClean="0"/>
              <a:t>key</a:t>
            </a:r>
            <a:r>
              <a:rPr lang="zh-CN" altLang="en-US" sz="1200" dirty="0" smtClean="0"/>
              <a:t>不同时，返回等待下次获取</a:t>
            </a:r>
            <a:endParaRPr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62687" y="2139702"/>
            <a:ext cx="131702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Right </a:t>
            </a: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DataFlow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29"/>
          <p:cNvSpPr/>
          <p:nvPr/>
        </p:nvSpPr>
        <p:spPr>
          <a:xfrm>
            <a:off x="1998057" y="3259797"/>
            <a:ext cx="3222015" cy="392073"/>
          </a:xfrm>
          <a:prstGeom prst="rightArrow">
            <a:avLst>
              <a:gd name="adj1" fmla="val 29205"/>
              <a:gd name="adj2" fmla="val 49529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8" name="TextBox 27"/>
          <p:cNvSpPr txBox="1"/>
          <p:nvPr/>
        </p:nvSpPr>
        <p:spPr>
          <a:xfrm>
            <a:off x="683568" y="3291830"/>
            <a:ext cx="11968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Left </a:t>
            </a: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DataFlow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29"/>
          <p:cNvSpPr/>
          <p:nvPr/>
        </p:nvSpPr>
        <p:spPr>
          <a:xfrm>
            <a:off x="1979713" y="2139702"/>
            <a:ext cx="1152127" cy="392073"/>
          </a:xfrm>
          <a:prstGeom prst="rightArrow">
            <a:avLst>
              <a:gd name="adj1" fmla="val 29205"/>
              <a:gd name="adj2" fmla="val 49529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 dirty="0"/>
          </a:p>
        </p:txBody>
      </p:sp>
      <p:sp>
        <p:nvSpPr>
          <p:cNvPr id="30" name="Shape 234"/>
          <p:cNvSpPr/>
          <p:nvPr/>
        </p:nvSpPr>
        <p:spPr>
          <a:xfrm>
            <a:off x="5364088" y="2499742"/>
            <a:ext cx="1296144" cy="1224136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/>
            </a:pPr>
            <a:r>
              <a:rPr lang="zh-CN" altLang="en-US" sz="1200" dirty="0" smtClean="0"/>
              <a:t>将左表</a:t>
            </a:r>
            <a:r>
              <a:rPr lang="en-US" altLang="zh-CN" sz="1200" dirty="0" smtClean="0"/>
              <a:t>next value</a:t>
            </a:r>
            <a:r>
              <a:rPr lang="zh-CN" altLang="en-US" sz="1200" dirty="0" smtClean="0"/>
              <a:t>与从右表获取的</a:t>
            </a:r>
            <a:r>
              <a:rPr lang="en-US" altLang="zh-CN" sz="1200" dirty="0" smtClean="0"/>
              <a:t>next batch pairs</a:t>
            </a:r>
            <a:r>
              <a:rPr lang="zh-CN" altLang="en-US" sz="1200" dirty="0" smtClean="0"/>
              <a:t>组成</a:t>
            </a:r>
            <a:r>
              <a:rPr lang="en-US" altLang="zh-CN" sz="1200" dirty="0" smtClean="0"/>
              <a:t>join rows</a:t>
            </a:r>
            <a:endParaRPr sz="1200" dirty="0"/>
          </a:p>
        </p:txBody>
      </p:sp>
      <p:sp>
        <p:nvSpPr>
          <p:cNvPr id="32" name="Shape 229"/>
          <p:cNvSpPr/>
          <p:nvPr/>
        </p:nvSpPr>
        <p:spPr>
          <a:xfrm>
            <a:off x="6804248" y="3259797"/>
            <a:ext cx="720080" cy="392073"/>
          </a:xfrm>
          <a:prstGeom prst="rightArrow">
            <a:avLst>
              <a:gd name="adj1" fmla="val 29205"/>
              <a:gd name="adj2" fmla="val 49529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3" name="TextBox 32"/>
          <p:cNvSpPr txBox="1"/>
          <p:nvPr/>
        </p:nvSpPr>
        <p:spPr>
          <a:xfrm>
            <a:off x="7539476" y="3291830"/>
            <a:ext cx="8489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DataFlow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979712" y="3867894"/>
            <a:ext cx="54726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29706" y="3795886"/>
            <a:ext cx="73032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P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ipeline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1979712" y="2859782"/>
            <a:ext cx="3096344" cy="19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99792" y="2859782"/>
            <a:ext cx="73032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P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ipeline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67744" y="1995686"/>
            <a:ext cx="46102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Next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9912" y="3147814"/>
            <a:ext cx="51071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Next 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04248" y="3075806"/>
            <a:ext cx="51071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Next 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229"/>
          <p:cNvSpPr/>
          <p:nvPr/>
        </p:nvSpPr>
        <p:spPr>
          <a:xfrm rot="1945893">
            <a:off x="4932903" y="2148051"/>
            <a:ext cx="413703" cy="392073"/>
          </a:xfrm>
          <a:prstGeom prst="rightArrow">
            <a:avLst>
              <a:gd name="adj1" fmla="val 29205"/>
              <a:gd name="adj2" fmla="val 49529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SortMergeJoin</a:t>
            </a:r>
            <a:r>
              <a:rPr lang="zh-CN" altLang="en-US" dirty="0" smtClean="0"/>
              <a:t>开启开关： </a:t>
            </a:r>
            <a:r>
              <a:rPr lang="en-US" altLang="zh-CN" dirty="0" err="1" smtClean="0"/>
              <a:t>spark.sql.planner.sortMergeJoin</a:t>
            </a:r>
            <a:r>
              <a:rPr lang="en-US" altLang="zh-CN" dirty="0" smtClean="0"/>
              <a:t>=true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SortMergeJoin</a:t>
            </a:r>
            <a:r>
              <a:rPr lang="zh-CN" altLang="en-US" dirty="0" smtClean="0"/>
              <a:t>并不是适合所有的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场景，因为</a:t>
            </a:r>
            <a:r>
              <a:rPr lang="en-US" altLang="zh-CN" dirty="0" err="1" smtClean="0"/>
              <a:t>ExternalSort</a:t>
            </a:r>
            <a:r>
              <a:rPr lang="zh-CN" altLang="en-US" dirty="0" smtClean="0"/>
              <a:t>的存在，必然会出现大量</a:t>
            </a:r>
            <a:r>
              <a:rPr lang="en-US" altLang="zh-CN" dirty="0" smtClean="0"/>
              <a:t>spill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的过程，因此在大数据量时</a:t>
            </a:r>
            <a:r>
              <a:rPr lang="en-US" altLang="zh-CN" dirty="0" err="1" smtClean="0"/>
              <a:t>ShuffleHashJoin</a:t>
            </a:r>
            <a:r>
              <a:rPr lang="zh-CN" altLang="en-US" dirty="0" smtClean="0"/>
              <a:t>无法满足要求时，考虑使用。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几个常见的问题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世间万物很难尽善尽美。我们在享受</a:t>
            </a:r>
            <a:r>
              <a:rPr lang="en-US" altLang="zh-CN" dirty="0" err="1" smtClean="0"/>
              <a:t>sparkSQL</a:t>
            </a:r>
            <a:r>
              <a:rPr lang="zh-CN" altLang="en-US" dirty="0" smtClean="0"/>
              <a:t>比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 执行效率数倍提升的同时，总会遇到任务运行非常缓慢甚至僵死的时候。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我们以两个常见的现象开始我们的话题</a:t>
            </a:r>
            <a:endParaRPr lang="en-US" altLang="zh-CN" dirty="0" smtClean="0"/>
          </a:p>
          <a:p>
            <a:endParaRPr lang="en-US" altLang="zh-CN" dirty="0" smtClean="0"/>
          </a:p>
          <a:p>
            <a:pPr marL="546100" indent="-342900">
              <a:buFont typeface="+mj-lt"/>
              <a:buAutoNum type="arabicPeriod"/>
            </a:pPr>
            <a:r>
              <a:rPr lang="zh-CN" altLang="en-US" dirty="0" smtClean="0"/>
              <a:t>大</a:t>
            </a:r>
            <a:r>
              <a:rPr lang="zh-CN" altLang="en-US" dirty="0" smtClean="0"/>
              <a:t>表的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，特别是在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的值非常多，聚合度不高的时候。</a:t>
            </a:r>
            <a:endParaRPr lang="en-US" altLang="zh-CN" dirty="0" smtClean="0"/>
          </a:p>
          <a:p>
            <a:pPr marL="546100" indent="-342900">
              <a:buFont typeface="+mj-lt"/>
              <a:buAutoNum type="arabicPeriod"/>
            </a:pPr>
            <a:endParaRPr lang="en-US" altLang="zh-CN" dirty="0" smtClean="0"/>
          </a:p>
          <a:p>
            <a:pPr marL="546100" indent="-342900">
              <a:buFont typeface="+mj-lt"/>
              <a:buAutoNum type="arabicPeriod"/>
            </a:pPr>
            <a:r>
              <a:rPr lang="zh-CN" altLang="en-US" dirty="0" smtClean="0"/>
              <a:t>大</a:t>
            </a:r>
            <a:r>
              <a:rPr lang="zh-CN" altLang="en-US" dirty="0" smtClean="0"/>
              <a:t>表与大表的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，特别是在有数据倾斜的时候。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Sort based Aggregate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pPr marL="546100" indent="-342900">
              <a:buFont typeface="+mj-lt"/>
              <a:buAutoNum type="arabicPeriod"/>
            </a:pPr>
            <a:r>
              <a:rPr lang="en-US" altLang="zh-CN" dirty="0" err="1" smtClean="0"/>
              <a:t>SparkSQL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Aggregate</a:t>
            </a:r>
            <a:r>
              <a:rPr lang="zh-CN" altLang="en-US" dirty="0" smtClean="0"/>
              <a:t>并没有</a:t>
            </a:r>
            <a:r>
              <a:rPr lang="en-US" altLang="zh-CN" dirty="0" smtClean="0"/>
              <a:t>pushdown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阶段。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端的</a:t>
            </a:r>
            <a:r>
              <a:rPr lang="en-US" altLang="zh-CN" dirty="0" smtClean="0"/>
              <a:t>Aggregate</a:t>
            </a:r>
            <a:r>
              <a:rPr lang="zh-CN" altLang="en-US" dirty="0" smtClean="0"/>
              <a:t>并没有排序。</a:t>
            </a:r>
            <a:endParaRPr lang="en-US" altLang="zh-CN" dirty="0" smtClean="0"/>
          </a:p>
          <a:p>
            <a:pPr marL="546100" indent="-342900">
              <a:buFont typeface="+mj-lt"/>
              <a:buAutoNum type="arabicPeriod"/>
            </a:pPr>
            <a:r>
              <a:rPr lang="zh-CN" altLang="en-US" dirty="0" smtClean="0"/>
              <a:t>同时，基于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排序后再进行</a:t>
            </a:r>
            <a:r>
              <a:rPr lang="en-US" altLang="zh-CN" dirty="0" smtClean="0"/>
              <a:t>Aggregate</a:t>
            </a:r>
            <a:r>
              <a:rPr lang="zh-CN" altLang="en-US" dirty="0" smtClean="0"/>
              <a:t>，不如</a:t>
            </a:r>
            <a:r>
              <a:rPr lang="en-US" altLang="zh-CN" dirty="0" err="1" smtClean="0"/>
              <a:t>ExternalSort</a:t>
            </a:r>
            <a:r>
              <a:rPr lang="zh-CN" altLang="en-US" dirty="0" smtClean="0"/>
              <a:t>阶段同时</a:t>
            </a:r>
            <a:r>
              <a:rPr lang="en-US" altLang="zh-CN" dirty="0" smtClean="0"/>
              <a:t>Aggregate</a:t>
            </a:r>
            <a:r>
              <a:rPr lang="zh-CN" altLang="en-US" dirty="0" smtClean="0"/>
              <a:t>效率高。</a:t>
            </a:r>
            <a:endParaRPr lang="en-US" altLang="zh-CN" dirty="0" smtClean="0"/>
          </a:p>
          <a:p>
            <a:pPr marL="546100" indent="-342900">
              <a:buFont typeface="+mj-lt"/>
              <a:buAutoNum type="arabicPeriod"/>
            </a:pPr>
            <a:r>
              <a:rPr lang="zh-CN" altLang="en-US" dirty="0" smtClean="0"/>
              <a:t>由于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的存在，</a:t>
            </a:r>
            <a:r>
              <a:rPr lang="en-US" altLang="zh-CN" dirty="0" smtClean="0"/>
              <a:t>Aggregate</a:t>
            </a:r>
            <a:r>
              <a:rPr lang="zh-CN" altLang="en-US" dirty="0" smtClean="0"/>
              <a:t>中在内存中的相同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的数据只有一条，不会有</a:t>
            </a:r>
            <a:r>
              <a:rPr lang="en-US" altLang="zh-CN" dirty="0" err="1" smtClean="0"/>
              <a:t>ShuffleHashJoin</a:t>
            </a:r>
            <a:r>
              <a:rPr lang="zh-CN" altLang="en-US" dirty="0" smtClean="0"/>
              <a:t>中的那么大。因此效率的提升并不明显。</a:t>
            </a:r>
            <a:endParaRPr lang="en-US" altLang="zh-CN" dirty="0" smtClean="0"/>
          </a:p>
          <a:p>
            <a:pPr marL="546100" indent="-342900">
              <a:buFont typeface="+mj-lt"/>
              <a:buAutoNum type="arabicPeriod"/>
            </a:pPr>
            <a:r>
              <a:rPr lang="zh-CN" altLang="en-US" dirty="0" smtClean="0"/>
              <a:t>想办法提升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数和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数也是比较有效的解决办法。</a:t>
            </a:r>
            <a:endParaRPr lang="en-US" altLang="zh-CN" dirty="0" smtClean="0"/>
          </a:p>
          <a:p>
            <a:pPr marL="546100" indent="-342900">
              <a:buFont typeface="+mj-lt"/>
              <a:buAutoNum type="arabicPeriod"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社区正在推进的其他的优化方式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类似</a:t>
            </a:r>
            <a:r>
              <a:rPr lang="en-US" altLang="zh-CN" dirty="0" smtClean="0"/>
              <a:t>MR</a:t>
            </a:r>
            <a:r>
              <a:rPr lang="zh-CN" altLang="en-US" dirty="0" smtClean="0"/>
              <a:t>的排序</a:t>
            </a:r>
            <a:r>
              <a:rPr lang="en-US" altLang="zh-CN" dirty="0" smtClean="0"/>
              <a:t>shuffle</a:t>
            </a:r>
          </a:p>
          <a:p>
            <a:endParaRPr lang="en-US" altLang="zh-CN" dirty="0" smtClean="0"/>
          </a:p>
          <a:p>
            <a:pPr marL="546100" indent="-342900">
              <a:buFont typeface="+mj-lt"/>
              <a:buAutoNum type="arabicPeriod"/>
            </a:pPr>
            <a:r>
              <a:rPr lang="zh-CN" altLang="en-US" dirty="0" smtClean="0"/>
              <a:t>目前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端的排序只是</a:t>
            </a:r>
            <a:r>
              <a:rPr lang="en-US" altLang="zh-CN" dirty="0" err="1" smtClean="0"/>
              <a:t>PartitionID</a:t>
            </a:r>
            <a:r>
              <a:rPr lang="zh-CN" altLang="en-US" dirty="0" smtClean="0"/>
              <a:t>的排序。实际上</a:t>
            </a:r>
            <a:r>
              <a:rPr lang="en-US" altLang="zh-CN" dirty="0" smtClean="0"/>
              <a:t>by-key-and-partition</a:t>
            </a:r>
            <a:r>
              <a:rPr lang="zh-CN" altLang="en-US" dirty="0" smtClean="0"/>
              <a:t>的排序并没有带来太大的额外排序开销。</a:t>
            </a:r>
            <a:endParaRPr lang="en-US" altLang="zh-CN" dirty="0" smtClean="0"/>
          </a:p>
          <a:p>
            <a:pPr marL="546100" indent="-342900">
              <a:buFont typeface="+mj-lt"/>
              <a:buAutoNum type="arabicPeriod"/>
            </a:pPr>
            <a:r>
              <a:rPr lang="en-US" altLang="zh-CN" dirty="0" smtClean="0"/>
              <a:t>Reduce</a:t>
            </a:r>
            <a:r>
              <a:rPr lang="zh-CN" altLang="en-US" dirty="0" smtClean="0"/>
              <a:t>端按</a:t>
            </a:r>
            <a:r>
              <a:rPr lang="en-US" altLang="zh-CN" dirty="0" err="1" smtClean="0"/>
              <a:t>PartitionKey</a:t>
            </a:r>
            <a:r>
              <a:rPr lang="zh-CN" altLang="en-US" dirty="0" smtClean="0"/>
              <a:t>的排序在大多数场景都是需要的。</a:t>
            </a:r>
            <a:endParaRPr lang="en-US" altLang="zh-CN" dirty="0" smtClean="0"/>
          </a:p>
          <a:p>
            <a:pPr marL="546100" indent="-342900">
              <a:buFont typeface="+mj-lt"/>
              <a:buAutoNum type="arabicPeriod"/>
            </a:pPr>
            <a:r>
              <a:rPr lang="zh-CN" altLang="en-US" dirty="0" smtClean="0"/>
              <a:t>当前的</a:t>
            </a:r>
            <a:r>
              <a:rPr lang="en-US" altLang="zh-CN" dirty="0" err="1" smtClean="0"/>
              <a:t>HashShuffleReader</a:t>
            </a:r>
            <a:r>
              <a:rPr lang="zh-CN" altLang="en-US" dirty="0" smtClean="0"/>
              <a:t>没有利用到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端的排序。如果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端实现了</a:t>
            </a:r>
            <a:r>
              <a:rPr lang="en-US" altLang="zh-CN" dirty="0" smtClean="0"/>
              <a:t>by-key-and-partition</a:t>
            </a:r>
            <a:r>
              <a:rPr lang="zh-CN" altLang="en-US" dirty="0" smtClean="0"/>
              <a:t>排序，那么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端的排序代价就会降低很多。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https://github.com/apache/spark/pull/3438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563637"/>
            <a:ext cx="6408712" cy="328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社区正在推进的其他的优化方式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一个效率更高的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的实现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546100" indent="-342900">
              <a:buFont typeface="+mj-lt"/>
              <a:buAutoNum type="arabicPeriod"/>
            </a:pPr>
            <a:r>
              <a:rPr lang="zh-CN" altLang="en-US" dirty="0" smtClean="0"/>
              <a:t>直接操作二进制数据</a:t>
            </a:r>
            <a:r>
              <a:rPr lang="zh-CN" altLang="en-US" dirty="0" smtClean="0"/>
              <a:t>，能够带来</a:t>
            </a:r>
            <a:r>
              <a:rPr lang="zh-CN" altLang="en-US" dirty="0" smtClean="0"/>
              <a:t>更少中间环节</a:t>
            </a:r>
            <a:r>
              <a:rPr lang="zh-CN" altLang="en-US" dirty="0" smtClean="0"/>
              <a:t>开销</a:t>
            </a:r>
            <a:endParaRPr lang="en-US" altLang="zh-CN" dirty="0" smtClean="0"/>
          </a:p>
          <a:p>
            <a:pPr marL="546100" indent="-342900">
              <a:buFont typeface="+mj-lt"/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显式内存管理机制进行内存的</a:t>
            </a:r>
            <a:r>
              <a:rPr lang="zh-CN" altLang="en-US" dirty="0" smtClean="0"/>
              <a:t>管理，</a:t>
            </a:r>
            <a:r>
              <a:rPr lang="zh-CN" altLang="en-US" dirty="0" smtClean="0"/>
              <a:t>并且无需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内存</a:t>
            </a:r>
            <a:r>
              <a:rPr lang="zh-CN" altLang="en-US" dirty="0" smtClean="0"/>
              <a:t>回收器进行管理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即不会因为这部分内存而产生</a:t>
            </a:r>
            <a:r>
              <a:rPr lang="en-US" altLang="zh-CN" dirty="0" smtClean="0"/>
              <a:t>GC)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高效的</a:t>
            </a:r>
            <a:r>
              <a:rPr lang="en-US" altLang="zh-CN" dirty="0" err="1" smtClean="0"/>
              <a:t>HashMap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99" y="1275606"/>
            <a:ext cx="660655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1352027" y="3939902"/>
            <a:ext cx="41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3507854"/>
            <a:ext cx="7756288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一</a:t>
            </a:r>
            <a:r>
              <a:rPr lang="zh-CN" altLang="en-US" dirty="0" smtClean="0"/>
              <a:t>个</a:t>
            </a:r>
            <a:r>
              <a:rPr lang="zh-CN" altLang="en-US" dirty="0" smtClean="0"/>
              <a:t>是新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实现中的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模式，一个是</a:t>
            </a:r>
            <a:r>
              <a:rPr lang="en-US" altLang="zh-CN" dirty="0" err="1" smtClean="0"/>
              <a:t>offheap</a:t>
            </a:r>
            <a:r>
              <a:rPr lang="zh-CN" altLang="en-US" dirty="0" smtClean="0"/>
              <a:t>模式，和一个</a:t>
            </a:r>
            <a:r>
              <a:rPr lang="en-US" altLang="zh-CN" dirty="0" err="1" smtClean="0"/>
              <a:t>java.util.HashMap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 smtClean="0"/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新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支持每一个线程每秒超过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万次聚合操作，约两倍于</a:t>
            </a:r>
            <a:r>
              <a:rPr lang="en-US" altLang="zh-CN" dirty="0" err="1" smtClean="0"/>
              <a:t>java.util.HashMap</a:t>
            </a:r>
            <a:r>
              <a:rPr lang="zh-CN" altLang="en-US" dirty="0" smtClean="0"/>
              <a:t>的吞吐量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更</a:t>
            </a:r>
            <a:r>
              <a:rPr lang="zh-CN" altLang="en-US" dirty="0" smtClean="0"/>
              <a:t>重要的是，在没有任何参数调优的情况下，随着内存利用率增加它几乎没有性能</a:t>
            </a:r>
            <a:r>
              <a:rPr lang="zh-CN" altLang="en-US" dirty="0" smtClean="0"/>
              <a:t>下降</a:t>
            </a:r>
            <a:endParaRPr lang="en-US" altLang="zh-CN" dirty="0" smtClean="0"/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，</a:t>
            </a:r>
            <a:r>
              <a:rPr lang="zh-CN" altLang="en-US" dirty="0" smtClean="0"/>
              <a:t>而最终</a:t>
            </a:r>
            <a:r>
              <a:rPr lang="en-US" altLang="zh-CN" dirty="0" err="1" smtClean="0"/>
              <a:t>java.util.HashMap</a:t>
            </a:r>
            <a:r>
              <a:rPr lang="zh-CN" altLang="en-US" dirty="0" smtClean="0"/>
              <a:t>由于</a:t>
            </a:r>
            <a:r>
              <a:rPr lang="en-US" altLang="zh-CN" dirty="0" smtClean="0"/>
              <a:t>GC</a:t>
            </a:r>
            <a:r>
              <a:rPr lang="zh-CN" altLang="en-US" dirty="0" smtClean="0"/>
              <a:t>最终崩溃。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将</a:t>
            </a:r>
            <a:r>
              <a:rPr lang="en-US" altLang="zh-CN" sz="2800" dirty="0" err="1" smtClean="0"/>
              <a:t>CodeGen</a:t>
            </a:r>
            <a:r>
              <a:rPr lang="zh-CN" altLang="en-US" sz="2800" dirty="0" smtClean="0"/>
              <a:t>的方式应用于</a:t>
            </a:r>
            <a:r>
              <a:rPr lang="en-US" altLang="zh-CN" sz="2800" dirty="0" smtClean="0"/>
              <a:t>shuffle</a:t>
            </a:r>
            <a:r>
              <a:rPr lang="zh-CN" altLang="en-US" sz="2800" dirty="0" smtClean="0"/>
              <a:t>的</a:t>
            </a:r>
            <a:r>
              <a:rPr lang="zh-CN" altLang="en-US" sz="2800" dirty="0" smtClean="0"/>
              <a:t>改造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46100" indent="-342900"/>
            <a:r>
              <a:rPr lang="zh-CN" altLang="en-US" dirty="0" smtClean="0"/>
              <a:t>将</a:t>
            </a:r>
            <a:r>
              <a:rPr lang="en-US" altLang="zh-CN" dirty="0" err="1" smtClean="0"/>
              <a:t>CodeGen</a:t>
            </a:r>
            <a:r>
              <a:rPr lang="zh-CN" altLang="en-US" dirty="0" smtClean="0"/>
              <a:t>的方式应用于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改造</a:t>
            </a:r>
            <a:endParaRPr lang="en-US" altLang="zh-CN" dirty="0" smtClean="0"/>
          </a:p>
          <a:p>
            <a:pPr marL="546100" indent="-342900"/>
            <a:endParaRPr lang="en-US" altLang="zh-CN" dirty="0" smtClean="0"/>
          </a:p>
          <a:p>
            <a:pPr marL="546100" indent="-342900"/>
            <a:endParaRPr lang="en-US" altLang="zh-CN" dirty="0" smtClean="0"/>
          </a:p>
          <a:p>
            <a:pPr marL="546100" indent="-342900"/>
            <a:endParaRPr lang="en-US" altLang="zh-CN" dirty="0" smtClean="0"/>
          </a:p>
          <a:p>
            <a:pPr marL="546100" indent="-342900"/>
            <a:endParaRPr lang="en-US" altLang="zh-CN" dirty="0" smtClean="0"/>
          </a:p>
          <a:p>
            <a:pPr marL="546100" indent="-342900">
              <a:buFont typeface="+mj-lt"/>
              <a:buAutoNum type="arabicPeriod"/>
            </a:pPr>
            <a:r>
              <a:rPr lang="en-US" altLang="zh-CN" dirty="0" err="1" smtClean="0"/>
              <a:t>CodeGen</a:t>
            </a:r>
            <a:r>
              <a:rPr lang="zh-CN" altLang="en-US" dirty="0" smtClean="0"/>
              <a:t>通过</a:t>
            </a:r>
            <a:r>
              <a:rPr lang="zh-CN" altLang="en-US" dirty="0" smtClean="0"/>
              <a:t>动态生成字节码来计算这些表达式，而不是遍历每一行数据使用解释器进行处理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46100" indent="-342900">
              <a:buFont typeface="+mj-lt"/>
              <a:buAutoNum type="arabicPeriod"/>
            </a:pPr>
            <a:r>
              <a:rPr lang="en-US" altLang="zh-CN" dirty="0" err="1" smtClean="0"/>
              <a:t>CodeGen</a:t>
            </a:r>
            <a:r>
              <a:rPr lang="zh-CN" altLang="en-US" dirty="0" smtClean="0"/>
              <a:t>减少</a:t>
            </a:r>
            <a:r>
              <a:rPr lang="zh-CN" altLang="en-US" dirty="0" smtClean="0"/>
              <a:t>了原始数据类型的</a:t>
            </a:r>
            <a:r>
              <a:rPr lang="zh-CN" altLang="en-US" dirty="0" smtClean="0"/>
              <a:t>构建</a:t>
            </a:r>
            <a:endParaRPr lang="en-US" altLang="zh-CN" dirty="0" smtClean="0"/>
          </a:p>
          <a:p>
            <a:pPr marL="546100" indent="-342900">
              <a:buFont typeface="+mj-lt"/>
              <a:buAutoNum type="arabicPeriod"/>
            </a:pPr>
            <a:r>
              <a:rPr lang="en-US" altLang="zh-CN" dirty="0" smtClean="0"/>
              <a:t>shuffle</a:t>
            </a:r>
            <a:r>
              <a:rPr lang="zh-CN" altLang="en-US" dirty="0" smtClean="0"/>
              <a:t>中的瓶颈经常出现在数据序列化过程，而不是底层的网络瓶颈。通过代码生成机制，我们可以增加序列化的吞吐量，进而增加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过程中整体的网络吞吐量。</a:t>
            </a:r>
          </a:p>
          <a:p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923678"/>
            <a:ext cx="33813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6100" indent="-342900"/>
            <a:r>
              <a:rPr lang="zh-CN" altLang="en-US" sz="2800" dirty="0" smtClean="0"/>
              <a:t>将</a:t>
            </a:r>
            <a:r>
              <a:rPr lang="en-US" altLang="zh-CN" sz="2800" dirty="0" err="1" smtClean="0"/>
              <a:t>CodeGen</a:t>
            </a:r>
            <a:r>
              <a:rPr lang="zh-CN" altLang="en-US" sz="2800" dirty="0" smtClean="0"/>
              <a:t>的方式应用于</a:t>
            </a:r>
            <a:r>
              <a:rPr lang="en-US" altLang="zh-CN" sz="2800" dirty="0" smtClean="0"/>
              <a:t>shuffle</a:t>
            </a:r>
            <a:r>
              <a:rPr lang="zh-CN" altLang="en-US" sz="2800" dirty="0" smtClean="0"/>
              <a:t>的改造</a:t>
            </a:r>
            <a:endParaRPr lang="en-US" altLang="zh-CN" sz="28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03598"/>
            <a:ext cx="505004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71600" y="3363838"/>
            <a:ext cx="7530265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上面的图是一个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性能的对比测试</a:t>
            </a:r>
            <a:r>
              <a:rPr lang="en-US" altLang="zh-CN" dirty="0" smtClean="0"/>
              <a:t>: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用</a:t>
            </a:r>
            <a:r>
              <a:rPr lang="zh-CN" altLang="en-US" dirty="0" smtClean="0"/>
              <a:t>一个线程对</a:t>
            </a:r>
            <a:r>
              <a:rPr lang="en-US" altLang="zh-CN" dirty="0" smtClean="0"/>
              <a:t>800</a:t>
            </a:r>
            <a:r>
              <a:rPr lang="zh-CN" altLang="en-US" dirty="0" smtClean="0"/>
              <a:t>万行数据分别使用</a:t>
            </a:r>
            <a:r>
              <a:rPr lang="en-US" altLang="zh-CN" dirty="0" err="1" smtClean="0"/>
              <a:t>Kryo</a:t>
            </a:r>
            <a:r>
              <a:rPr lang="zh-CN" altLang="en-US" dirty="0" smtClean="0"/>
              <a:t>序列化工具和代码生成方式的序列化工具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代码生成</a:t>
            </a:r>
            <a:r>
              <a:rPr lang="zh-CN" altLang="en-US" dirty="0" smtClean="0"/>
              <a:t>方式的序列化工具利用了一次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操作中所有行的数据有相同的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这一特性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自动</a:t>
            </a:r>
            <a:r>
              <a:rPr lang="zh-CN" altLang="en-US" dirty="0" smtClean="0"/>
              <a:t>生成特定的代码用于序列化工作。这使得序列化数据生成的速度比</a:t>
            </a:r>
            <a:r>
              <a:rPr lang="en-US" altLang="zh-CN" dirty="0" err="1" smtClean="0"/>
              <a:t>Kyro</a:t>
            </a:r>
            <a:r>
              <a:rPr lang="zh-CN" altLang="en-US" dirty="0" smtClean="0"/>
              <a:t>的方式快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倍。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为什么会出现这样的问题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en-US" altLang="zh-CN" dirty="0" smtClean="0"/>
              <a:t>elect </a:t>
            </a:r>
            <a:r>
              <a:rPr lang="en-US" altLang="zh-CN" dirty="0" err="1" smtClean="0"/>
              <a:t>avg</a:t>
            </a:r>
            <a:r>
              <a:rPr lang="en-US" altLang="zh-CN" dirty="0" smtClean="0"/>
              <a:t>(b) from test group by a</a:t>
            </a: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39702"/>
            <a:ext cx="769945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为什么会出现这样的问题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3568" y="1200150"/>
            <a:ext cx="8229600" cy="3943350"/>
          </a:xfrm>
        </p:spPr>
        <p:txBody>
          <a:bodyPr/>
          <a:lstStyle/>
          <a:p>
            <a:r>
              <a:rPr lang="en-US" altLang="zh-CN" dirty="0" smtClean="0"/>
              <a:t>Aggregate</a:t>
            </a:r>
            <a:r>
              <a:rPr lang="zh-CN" altLang="en-US" dirty="0" smtClean="0"/>
              <a:t>的过程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hape 222"/>
          <p:cNvSpPr/>
          <p:nvPr/>
        </p:nvSpPr>
        <p:spPr>
          <a:xfrm>
            <a:off x="2339752" y="1851670"/>
            <a:ext cx="4392488" cy="201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ctr"/>
          </a:lstStyle>
          <a:p>
            <a:pPr lvl="0">
              <a:defRPr sz="1800"/>
            </a:pPr>
            <a:r>
              <a:rPr lang="en-US" altLang="zh-CN" sz="1400" dirty="0" smtClean="0"/>
              <a:t>Aggregate</a:t>
            </a:r>
            <a:endParaRPr sz="1400" dirty="0"/>
          </a:p>
        </p:txBody>
      </p:sp>
      <p:sp>
        <p:nvSpPr>
          <p:cNvPr id="5" name="Shape 234"/>
          <p:cNvSpPr/>
          <p:nvPr/>
        </p:nvSpPr>
        <p:spPr>
          <a:xfrm>
            <a:off x="2642932" y="2283718"/>
            <a:ext cx="936104" cy="1080120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/>
            </a:pPr>
            <a:r>
              <a:rPr lang="zh-CN" altLang="en-US" sz="1200" dirty="0" smtClean="0"/>
              <a:t>遍历</a:t>
            </a:r>
            <a:endParaRPr lang="en-US" altLang="zh-CN" sz="1200" dirty="0" smtClean="0"/>
          </a:p>
          <a:p>
            <a:pPr lvl="0" algn="ctr">
              <a:defRPr sz="1800"/>
            </a:pPr>
            <a:r>
              <a:rPr lang="en-US" altLang="zh-CN" sz="1200" dirty="0" err="1" smtClean="0"/>
              <a:t>Iterator</a:t>
            </a:r>
            <a:endParaRPr sz="1200" dirty="0"/>
          </a:p>
        </p:txBody>
      </p:sp>
      <p:sp>
        <p:nvSpPr>
          <p:cNvPr id="6" name="Shape 234"/>
          <p:cNvSpPr/>
          <p:nvPr/>
        </p:nvSpPr>
        <p:spPr>
          <a:xfrm>
            <a:off x="4083092" y="2283718"/>
            <a:ext cx="936104" cy="1080120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/>
            </a:pPr>
            <a:r>
              <a:rPr lang="zh-CN" altLang="en-US" sz="1200" dirty="0" smtClean="0"/>
              <a:t>利用</a:t>
            </a:r>
            <a:r>
              <a:rPr lang="en-US" altLang="zh-CN" sz="1200" dirty="0" err="1" smtClean="0"/>
              <a:t>HashMap</a:t>
            </a:r>
            <a:r>
              <a:rPr lang="zh-CN" altLang="en-US" sz="1200" dirty="0" smtClean="0"/>
              <a:t>将相同</a:t>
            </a:r>
            <a:r>
              <a:rPr lang="en-US" altLang="zh-CN" sz="1200" dirty="0" smtClean="0"/>
              <a:t>Key</a:t>
            </a:r>
            <a:r>
              <a:rPr lang="zh-CN" altLang="en-US" sz="1200" dirty="0" smtClean="0"/>
              <a:t>的数据</a:t>
            </a:r>
            <a:r>
              <a:rPr lang="zh-CN" altLang="en-US" sz="1200" dirty="0" smtClean="0"/>
              <a:t>合并</a:t>
            </a:r>
            <a:endParaRPr sz="1200" dirty="0"/>
          </a:p>
        </p:txBody>
      </p:sp>
      <p:sp>
        <p:nvSpPr>
          <p:cNvPr id="7" name="Shape 234"/>
          <p:cNvSpPr/>
          <p:nvPr/>
        </p:nvSpPr>
        <p:spPr>
          <a:xfrm>
            <a:off x="5523252" y="2283718"/>
            <a:ext cx="936104" cy="1080120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/>
            </a:pPr>
            <a:r>
              <a:rPr lang="zh-CN" altLang="en-US" sz="1200" dirty="0" smtClean="0"/>
              <a:t>重新组织</a:t>
            </a:r>
            <a:r>
              <a:rPr lang="en-US" altLang="zh-CN" sz="1200" dirty="0" err="1" smtClean="0"/>
              <a:t>Iterator</a:t>
            </a:r>
            <a:endParaRPr sz="1200" dirty="0"/>
          </a:p>
        </p:txBody>
      </p:sp>
      <p:sp>
        <p:nvSpPr>
          <p:cNvPr id="8" name="Shape 229"/>
          <p:cNvSpPr/>
          <p:nvPr/>
        </p:nvSpPr>
        <p:spPr>
          <a:xfrm>
            <a:off x="3651044" y="2643758"/>
            <a:ext cx="413703" cy="392073"/>
          </a:xfrm>
          <a:prstGeom prst="rightArrow">
            <a:avLst>
              <a:gd name="adj1" fmla="val 29205"/>
              <a:gd name="adj2" fmla="val 49529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9" name="Shape 229"/>
          <p:cNvSpPr/>
          <p:nvPr/>
        </p:nvSpPr>
        <p:spPr>
          <a:xfrm>
            <a:off x="5091204" y="2643758"/>
            <a:ext cx="413703" cy="392073"/>
          </a:xfrm>
          <a:prstGeom prst="rightArrow">
            <a:avLst>
              <a:gd name="adj1" fmla="val 29205"/>
              <a:gd name="adj2" fmla="val 49529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0" name="Shape 229"/>
          <p:cNvSpPr/>
          <p:nvPr/>
        </p:nvSpPr>
        <p:spPr>
          <a:xfrm>
            <a:off x="1922852" y="2643758"/>
            <a:ext cx="413703" cy="392073"/>
          </a:xfrm>
          <a:prstGeom prst="rightArrow">
            <a:avLst>
              <a:gd name="adj1" fmla="val 29205"/>
              <a:gd name="adj2" fmla="val 49529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1" name="Shape 229"/>
          <p:cNvSpPr/>
          <p:nvPr/>
        </p:nvSpPr>
        <p:spPr>
          <a:xfrm>
            <a:off x="6804248" y="2571750"/>
            <a:ext cx="413703" cy="392073"/>
          </a:xfrm>
          <a:prstGeom prst="rightArrow">
            <a:avLst>
              <a:gd name="adj1" fmla="val 29205"/>
              <a:gd name="adj2" fmla="val 49529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986748" y="2696023"/>
            <a:ext cx="8489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DataFlow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51444" y="2643758"/>
            <a:ext cx="8489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DataFlow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187624" y="3651870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076056" y="3651870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08485" y="3488111"/>
            <a:ext cx="96757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Break here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79712" y="3579862"/>
            <a:ext cx="73032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P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ipeline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74027" y="3579862"/>
            <a:ext cx="111825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New pipeline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select * from test  t1 join  test t2 on t1.a =t2.a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27734"/>
            <a:ext cx="7560840" cy="1369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为什么会出现这样的问题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ShuffleHashJoin</a:t>
            </a:r>
            <a:r>
              <a:rPr lang="zh-CN" altLang="en-US" dirty="0" smtClean="0"/>
              <a:t>的过程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hape 222"/>
          <p:cNvSpPr/>
          <p:nvPr/>
        </p:nvSpPr>
        <p:spPr>
          <a:xfrm>
            <a:off x="2426908" y="1707654"/>
            <a:ext cx="4392488" cy="2376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ctr"/>
          </a:lstStyle>
          <a:p>
            <a:pPr lvl="0">
              <a:defRPr sz="1800"/>
            </a:pPr>
            <a:r>
              <a:rPr lang="en-US" altLang="zh-CN" sz="1400" dirty="0" err="1" smtClean="0"/>
              <a:t>ShuffleHashJoin</a:t>
            </a:r>
            <a:endParaRPr sz="1400" dirty="0"/>
          </a:p>
        </p:txBody>
      </p:sp>
      <p:sp>
        <p:nvSpPr>
          <p:cNvPr id="5" name="Shape 234"/>
          <p:cNvSpPr/>
          <p:nvPr/>
        </p:nvSpPr>
        <p:spPr>
          <a:xfrm>
            <a:off x="2570924" y="1995686"/>
            <a:ext cx="936104" cy="720080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/>
            </a:pPr>
            <a:r>
              <a:rPr lang="zh-CN" altLang="en-US" sz="1200" dirty="0" smtClean="0"/>
              <a:t>遍历</a:t>
            </a:r>
            <a:endParaRPr lang="en-US" altLang="zh-CN" sz="1200" dirty="0" smtClean="0"/>
          </a:p>
          <a:p>
            <a:pPr lvl="0" algn="ctr">
              <a:defRPr sz="1800"/>
            </a:pPr>
            <a:r>
              <a:rPr lang="en-US" altLang="zh-CN" sz="1200" dirty="0" err="1" smtClean="0"/>
              <a:t>Iterator</a:t>
            </a:r>
            <a:endParaRPr sz="1200" dirty="0"/>
          </a:p>
        </p:txBody>
      </p:sp>
      <p:sp>
        <p:nvSpPr>
          <p:cNvPr id="6" name="Shape 234"/>
          <p:cNvSpPr/>
          <p:nvPr/>
        </p:nvSpPr>
        <p:spPr>
          <a:xfrm>
            <a:off x="4011084" y="1995686"/>
            <a:ext cx="1368152" cy="720080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/>
            </a:pPr>
            <a:r>
              <a:rPr lang="zh-CN" altLang="en-US" sz="1200" dirty="0" smtClean="0"/>
              <a:t>利用</a:t>
            </a:r>
            <a:r>
              <a:rPr lang="en-US" altLang="zh-CN" sz="1200" dirty="0" err="1" smtClean="0"/>
              <a:t>HashMap</a:t>
            </a:r>
            <a:r>
              <a:rPr lang="zh-CN" altLang="en-US" sz="1200" dirty="0" smtClean="0"/>
              <a:t>将相同</a:t>
            </a:r>
            <a:r>
              <a:rPr lang="en-US" altLang="zh-CN" sz="1200" dirty="0" smtClean="0"/>
              <a:t>Key</a:t>
            </a:r>
            <a:r>
              <a:rPr lang="zh-CN" altLang="en-US" sz="1200" dirty="0" smtClean="0"/>
              <a:t>的数据</a:t>
            </a:r>
            <a:r>
              <a:rPr lang="zh-CN" altLang="en-US" sz="1200" dirty="0" smtClean="0"/>
              <a:t>组成</a:t>
            </a:r>
            <a:r>
              <a:rPr lang="en-US" altLang="zh-CN" sz="1200" dirty="0" err="1" smtClean="0"/>
              <a:t>CompactBuffer</a:t>
            </a:r>
            <a:endParaRPr sz="1200" dirty="0"/>
          </a:p>
        </p:txBody>
      </p:sp>
      <p:sp>
        <p:nvSpPr>
          <p:cNvPr id="7" name="Shape 229"/>
          <p:cNvSpPr/>
          <p:nvPr/>
        </p:nvSpPr>
        <p:spPr>
          <a:xfrm>
            <a:off x="2013205" y="2179677"/>
            <a:ext cx="413703" cy="392073"/>
          </a:xfrm>
          <a:prstGeom prst="rightArrow">
            <a:avLst>
              <a:gd name="adj1" fmla="val 29205"/>
              <a:gd name="adj2" fmla="val 49529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698716" y="2211710"/>
            <a:ext cx="144016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Right </a:t>
            </a: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DataFlow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229"/>
          <p:cNvSpPr/>
          <p:nvPr/>
        </p:nvSpPr>
        <p:spPr>
          <a:xfrm>
            <a:off x="2013205" y="3259797"/>
            <a:ext cx="3366031" cy="392073"/>
          </a:xfrm>
          <a:prstGeom prst="rightArrow">
            <a:avLst>
              <a:gd name="adj1" fmla="val 29205"/>
              <a:gd name="adj2" fmla="val 49529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770724" y="3312062"/>
            <a:ext cx="11968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Left </a:t>
            </a: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DataFlow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229"/>
          <p:cNvSpPr/>
          <p:nvPr/>
        </p:nvSpPr>
        <p:spPr>
          <a:xfrm>
            <a:off x="3579036" y="2139702"/>
            <a:ext cx="413703" cy="392073"/>
          </a:xfrm>
          <a:prstGeom prst="rightArrow">
            <a:avLst>
              <a:gd name="adj1" fmla="val 29205"/>
              <a:gd name="adj2" fmla="val 49529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2" name="Shape 234"/>
          <p:cNvSpPr/>
          <p:nvPr/>
        </p:nvSpPr>
        <p:spPr>
          <a:xfrm>
            <a:off x="5451244" y="3003798"/>
            <a:ext cx="1224136" cy="720080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/>
            </a:pPr>
            <a:r>
              <a:rPr lang="zh-CN" altLang="en-US" sz="1200" dirty="0" smtClean="0"/>
              <a:t>从</a:t>
            </a:r>
            <a:r>
              <a:rPr lang="en-US" altLang="zh-CN" sz="1200" dirty="0" err="1" smtClean="0"/>
              <a:t>HashMap</a:t>
            </a:r>
            <a:r>
              <a:rPr lang="zh-CN" altLang="en-US" sz="1200" dirty="0" smtClean="0"/>
              <a:t>中获取与</a:t>
            </a:r>
            <a:r>
              <a:rPr lang="en-US" altLang="zh-CN" sz="1200" dirty="0" smtClean="0"/>
              <a:t>next value</a:t>
            </a:r>
            <a:r>
              <a:rPr lang="zh-CN" altLang="en-US" sz="1200" dirty="0" smtClean="0"/>
              <a:t>相同</a:t>
            </a:r>
            <a:r>
              <a:rPr lang="en-US" altLang="zh-CN" sz="1200" dirty="0" smtClean="0"/>
              <a:t>Key</a:t>
            </a:r>
            <a:r>
              <a:rPr lang="zh-CN" altLang="en-US" sz="1200" dirty="0" smtClean="0"/>
              <a:t>的记录组成</a:t>
            </a:r>
            <a:r>
              <a:rPr lang="en-US" altLang="zh-CN" sz="1200" dirty="0" smtClean="0"/>
              <a:t>join row</a:t>
            </a:r>
            <a:endParaRPr sz="1200" dirty="0"/>
          </a:p>
        </p:txBody>
      </p:sp>
      <p:sp>
        <p:nvSpPr>
          <p:cNvPr id="13" name="Shape 229"/>
          <p:cNvSpPr/>
          <p:nvPr/>
        </p:nvSpPr>
        <p:spPr>
          <a:xfrm rot="1945893">
            <a:off x="5524115" y="2364075"/>
            <a:ext cx="413703" cy="392073"/>
          </a:xfrm>
          <a:prstGeom prst="rightArrow">
            <a:avLst>
              <a:gd name="adj1" fmla="val 29205"/>
              <a:gd name="adj2" fmla="val 49529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4" name="Shape 229"/>
          <p:cNvSpPr/>
          <p:nvPr/>
        </p:nvSpPr>
        <p:spPr>
          <a:xfrm>
            <a:off x="6819396" y="3187789"/>
            <a:ext cx="720080" cy="392073"/>
          </a:xfrm>
          <a:prstGeom prst="rightArrow">
            <a:avLst>
              <a:gd name="adj1" fmla="val 29205"/>
              <a:gd name="adj2" fmla="val 49529"/>
            </a:avLst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7611484" y="3259797"/>
            <a:ext cx="8489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DataFlow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994860" y="3867894"/>
            <a:ext cx="54726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44854" y="3795886"/>
            <a:ext cx="73032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P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ipeline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994860" y="2859782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14940" y="2840039"/>
            <a:ext cx="73032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P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ipeline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55100" y="2715766"/>
            <a:ext cx="96757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Break here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163212" y="2859782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11084" y="3147814"/>
            <a:ext cx="51071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Next 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9396" y="3075806"/>
            <a:ext cx="51071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Next 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pPr marL="546100" indent="-342900">
              <a:buFont typeface="+mj-lt"/>
              <a:buAutoNum type="arabicPeriod"/>
            </a:pPr>
            <a:r>
              <a:rPr lang="en-US" altLang="zh-CN" dirty="0" smtClean="0"/>
              <a:t>spark</a:t>
            </a:r>
            <a:r>
              <a:rPr lang="zh-CN" altLang="en-US" dirty="0" smtClean="0"/>
              <a:t>目前的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机制</a:t>
            </a:r>
            <a:r>
              <a:rPr lang="zh-CN" altLang="en-US" dirty="0" smtClean="0"/>
              <a:t>同一个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partition key</a:t>
            </a:r>
            <a:r>
              <a:rPr lang="zh-CN" altLang="en-US" dirty="0" smtClean="0"/>
              <a:t>的分布是杂乱无章的。因此只能遍历所有的</a:t>
            </a:r>
            <a:r>
              <a:rPr lang="zh-CN" altLang="en-US" dirty="0" smtClean="0"/>
              <a:t>记录利用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将相同</a:t>
            </a:r>
            <a:r>
              <a:rPr lang="en-US" altLang="zh-CN" dirty="0" smtClean="0"/>
              <a:t>partition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的记录放在一起。</a:t>
            </a:r>
            <a:endParaRPr lang="en-US" altLang="zh-CN" dirty="0" smtClean="0"/>
          </a:p>
          <a:p>
            <a:pPr marL="546100" indent="-342900">
              <a:buFont typeface="+mj-lt"/>
              <a:buAutoNum type="arabicPeriod"/>
            </a:pPr>
            <a:r>
              <a:rPr lang="zh-CN" altLang="en-US" dirty="0" smtClean="0"/>
              <a:t>但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的存在，极大的增加了内存问题的风险。</a:t>
            </a:r>
            <a:endParaRPr lang="en-US" altLang="zh-CN" dirty="0" smtClean="0"/>
          </a:p>
          <a:p>
            <a:pPr marL="546100" indent="-342900">
              <a:buFont typeface="+mj-lt"/>
              <a:buAutoNum type="arabicPeriod"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机制的发展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我们回顾一下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现有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机制的发展历程。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546100" indent="-342900">
              <a:buFont typeface="+mj-lt"/>
              <a:buAutoNum type="arabicPeriod"/>
            </a:pPr>
            <a:r>
              <a:rPr lang="en-US" altLang="zh-CN" dirty="0" err="1" smtClean="0"/>
              <a:t>HashShuffleManager</a:t>
            </a:r>
            <a:r>
              <a:rPr lang="en-US" altLang="zh-CN" dirty="0" smtClean="0"/>
              <a:t> (basic)   </a:t>
            </a:r>
            <a:r>
              <a:rPr lang="en-US" altLang="zh-CN" dirty="0" smtClean="0"/>
              <a:t>:</a:t>
            </a:r>
            <a:r>
              <a:rPr lang="zh-CN" altLang="en-US" dirty="0" smtClean="0"/>
              <a:t> 最初的版本</a:t>
            </a:r>
            <a:endParaRPr lang="en-US" altLang="zh-CN" dirty="0" smtClean="0"/>
          </a:p>
          <a:p>
            <a:pPr marL="546100" indent="-342900">
              <a:buFont typeface="+mj-lt"/>
              <a:buAutoNum type="arabicPeriod"/>
            </a:pPr>
            <a:endParaRPr lang="en-US" altLang="zh-CN" dirty="0" smtClean="0"/>
          </a:p>
          <a:p>
            <a:pPr marL="546100" indent="-342900">
              <a:buFont typeface="+mj-lt"/>
              <a:buAutoNum type="arabicPeriod"/>
            </a:pPr>
            <a:r>
              <a:rPr lang="en-US" altLang="zh-CN" dirty="0" err="1" smtClean="0"/>
              <a:t>HashShuffleManager</a:t>
            </a:r>
            <a:r>
              <a:rPr lang="en-US" altLang="zh-CN" dirty="0" smtClean="0"/>
              <a:t> </a:t>
            </a:r>
            <a:r>
              <a:rPr lang="en-US" altLang="zh-CN" dirty="0" smtClean="0"/>
              <a:t>(consolidate) </a:t>
            </a:r>
            <a:r>
              <a:rPr lang="zh-CN" altLang="en-US" dirty="0" smtClean="0"/>
              <a:t> </a:t>
            </a:r>
            <a:r>
              <a:rPr lang="en-US" altLang="zh-CN" dirty="0" smtClean="0"/>
              <a:t>:  0.8.1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版本中加入</a:t>
            </a:r>
            <a:endParaRPr lang="en-US" altLang="zh-CN" dirty="0" smtClean="0"/>
          </a:p>
          <a:p>
            <a:pPr marL="546100" indent="-342900">
              <a:buFont typeface="+mj-lt"/>
              <a:buAutoNum type="arabicPeriod"/>
            </a:pPr>
            <a:endParaRPr lang="en-US" altLang="zh-CN" dirty="0" smtClean="0"/>
          </a:p>
          <a:p>
            <a:pPr marL="546100" indent="-342900">
              <a:buFont typeface="+mj-lt"/>
              <a:buAutoNum type="arabicPeriod"/>
            </a:pPr>
            <a:r>
              <a:rPr lang="en-US" altLang="zh-CN" dirty="0" err="1" smtClean="0"/>
              <a:t>SortShuffleManager</a:t>
            </a:r>
            <a:r>
              <a:rPr lang="en-US" altLang="zh-CN" dirty="0" smtClean="0"/>
              <a:t> : 1.1</a:t>
            </a:r>
            <a:r>
              <a:rPr lang="zh-CN" altLang="en-US" dirty="0" smtClean="0"/>
              <a:t>的版本中加入</a:t>
            </a:r>
            <a:endParaRPr lang="en-US" altLang="zh-CN" dirty="0" smtClean="0"/>
          </a:p>
          <a:p>
            <a:pPr marL="546100" indent="-342900">
              <a:buFont typeface="+mj-lt"/>
              <a:buAutoNum type="arabicPeriod"/>
            </a:pPr>
            <a:endParaRPr lang="en-US" altLang="zh-CN" dirty="0" smtClean="0"/>
          </a:p>
          <a:p>
            <a:pPr marL="546100" indent="-342900">
              <a:buNone/>
            </a:pPr>
            <a:r>
              <a:rPr lang="zh-CN" altLang="en-US" dirty="0" smtClean="0"/>
              <a:t>这些发展目的都是让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过程中不断改进内存使用效率，适应不同场景的要求</a:t>
            </a:r>
            <a:endParaRPr lang="zh-CN" altLang="en-US" dirty="0" smtClean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机制</a:t>
            </a:r>
            <a:r>
              <a:rPr lang="zh-CN" altLang="en-US" dirty="0" smtClean="0"/>
              <a:t>的简单回顾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6" name="Shape 222"/>
          <p:cNvSpPr/>
          <p:nvPr/>
        </p:nvSpPr>
        <p:spPr>
          <a:xfrm>
            <a:off x="1475656" y="2283718"/>
            <a:ext cx="2520280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ctr"/>
          </a:lstStyle>
          <a:p>
            <a:pPr lvl="0">
              <a:defRPr sz="1800"/>
            </a:pPr>
            <a:r>
              <a:rPr lang="en-US" altLang="zh-CN" sz="1400" dirty="0" err="1" smtClean="0"/>
              <a:t>HashShuffleManager</a:t>
            </a:r>
            <a:endParaRPr sz="1400" dirty="0"/>
          </a:p>
        </p:txBody>
      </p:sp>
      <p:sp>
        <p:nvSpPr>
          <p:cNvPr id="7" name="Shape 222"/>
          <p:cNvSpPr/>
          <p:nvPr/>
        </p:nvSpPr>
        <p:spPr>
          <a:xfrm>
            <a:off x="4860032" y="2283718"/>
            <a:ext cx="2520280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ctr"/>
          </a:lstStyle>
          <a:p>
            <a:pPr lvl="0">
              <a:defRPr sz="1800"/>
            </a:pPr>
            <a:r>
              <a:rPr lang="en-US" altLang="zh-CN" sz="1400" dirty="0" err="1" smtClean="0"/>
              <a:t>SortShuffleManager</a:t>
            </a:r>
            <a:endParaRPr sz="1400" dirty="0"/>
          </a:p>
        </p:txBody>
      </p:sp>
      <p:sp>
        <p:nvSpPr>
          <p:cNvPr id="8" name="Shape 234"/>
          <p:cNvSpPr/>
          <p:nvPr/>
        </p:nvSpPr>
        <p:spPr>
          <a:xfrm>
            <a:off x="1691680" y="2715766"/>
            <a:ext cx="2088232" cy="360040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defRPr sz="1800"/>
            </a:pPr>
            <a:r>
              <a:rPr lang="en-US" altLang="zh-CN" sz="1200" smtClean="0"/>
              <a:t>HashShuffleWriter</a:t>
            </a:r>
            <a:endParaRPr lang="zh-CN" altLang="en-US" sz="1200" dirty="0"/>
          </a:p>
        </p:txBody>
      </p:sp>
      <p:sp>
        <p:nvSpPr>
          <p:cNvPr id="9" name="Shape 234"/>
          <p:cNvSpPr/>
          <p:nvPr/>
        </p:nvSpPr>
        <p:spPr>
          <a:xfrm>
            <a:off x="1691680" y="3363838"/>
            <a:ext cx="2088232" cy="360040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/>
            </a:pPr>
            <a:r>
              <a:rPr lang="en-US" altLang="zh-CN" sz="1200" smtClean="0"/>
              <a:t>HashShuffleReader</a:t>
            </a:r>
            <a:endParaRPr lang="en-US" altLang="zh-CN" sz="1200" dirty="0"/>
          </a:p>
        </p:txBody>
      </p:sp>
      <p:sp>
        <p:nvSpPr>
          <p:cNvPr id="10" name="Shape 234"/>
          <p:cNvSpPr/>
          <p:nvPr/>
        </p:nvSpPr>
        <p:spPr>
          <a:xfrm>
            <a:off x="5076056" y="3363838"/>
            <a:ext cx="2088232" cy="360040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/>
            </a:pPr>
            <a:r>
              <a:rPr lang="en-US" altLang="zh-CN" sz="1200" smtClean="0"/>
              <a:t>HashShuffleReader</a:t>
            </a:r>
            <a:endParaRPr lang="en-US" altLang="zh-CN" sz="1200" dirty="0"/>
          </a:p>
        </p:txBody>
      </p:sp>
      <p:sp>
        <p:nvSpPr>
          <p:cNvPr id="11" name="Shape 234"/>
          <p:cNvSpPr/>
          <p:nvPr/>
        </p:nvSpPr>
        <p:spPr>
          <a:xfrm>
            <a:off x="5076056" y="2715766"/>
            <a:ext cx="2088232" cy="360040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defRPr sz="1800"/>
            </a:pPr>
            <a:r>
              <a:rPr lang="en-US" altLang="zh-CN" sz="1200" smtClean="0"/>
              <a:t>SortShuffleWriter</a:t>
            </a:r>
            <a:endParaRPr lang="en-US" altLang="zh-CN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9395</TotalTime>
  <Words>1168</Words>
  <Application>Microsoft Office PowerPoint</Application>
  <PresentationFormat>全屏显示(16:9)</PresentationFormat>
  <Paragraphs>167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Default</vt:lpstr>
      <vt:lpstr>吐槽SparkSQL的shuffle</vt:lpstr>
      <vt:lpstr>几个常见的问题</vt:lpstr>
      <vt:lpstr>为什么会出现这样的问题</vt:lpstr>
      <vt:lpstr>为什么会出现这样的问题</vt:lpstr>
      <vt:lpstr>幻灯片 5</vt:lpstr>
      <vt:lpstr>为什么会出现这样的问题</vt:lpstr>
      <vt:lpstr>幻灯片 7</vt:lpstr>
      <vt:lpstr>Spark的Shuffle机制的发展</vt:lpstr>
      <vt:lpstr>Spark的Shuffle机制的简单回顾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怎样才能解决这样的问题</vt:lpstr>
      <vt:lpstr>怎样才能解决这样的问题</vt:lpstr>
      <vt:lpstr>幻灯片 19</vt:lpstr>
      <vt:lpstr>幻灯片 20</vt:lpstr>
      <vt:lpstr>社区正在推进的其他的优化方式</vt:lpstr>
      <vt:lpstr>幻灯片 22</vt:lpstr>
      <vt:lpstr>社区正在推进的其他的优化方式</vt:lpstr>
      <vt:lpstr>高效的HashMap</vt:lpstr>
      <vt:lpstr>将CodeGen的方式应用于shuffle的改造</vt:lpstr>
      <vt:lpstr>将CodeGen的方式应用于shuffle的改造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Spark平台在电信运营商的应用实践</dc:title>
  <dc:creator>Wei Guo(R&amp;D)</dc:creator>
  <cp:lastModifiedBy>Wei Guo(R&amp;D)</cp:lastModifiedBy>
  <cp:revision>312</cp:revision>
  <dcterms:modified xsi:type="dcterms:W3CDTF">2015-05-10T00:58:38Z</dcterms:modified>
</cp:coreProperties>
</file>