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.jpeg" ContentType="image/jpeg"/>
  <Override PartName="/ppt/media/media1.gif" ContentType="video/unknown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5143500"/>
  <p:notesSz cx="6858000" cy="9144000"/>
  <p:defaultTextStyle>
    <a:lvl1pPr>
      <a:defRPr sz="1400">
        <a:latin typeface="Arial"/>
        <a:ea typeface="Arial"/>
        <a:cs typeface="Arial"/>
        <a:sym typeface="Arial"/>
      </a:defRPr>
    </a:lvl1pPr>
    <a:lvl2pPr>
      <a:defRPr sz="1400">
        <a:latin typeface="Arial"/>
        <a:ea typeface="Arial"/>
        <a:cs typeface="Arial"/>
        <a:sym typeface="Arial"/>
      </a:defRPr>
    </a:lvl2pPr>
    <a:lvl3pPr>
      <a:defRPr sz="1400">
        <a:latin typeface="Arial"/>
        <a:ea typeface="Arial"/>
        <a:cs typeface="Arial"/>
        <a:sym typeface="Arial"/>
      </a:defRPr>
    </a:lvl3pPr>
    <a:lvl4pPr>
      <a:defRPr sz="1400">
        <a:latin typeface="Arial"/>
        <a:ea typeface="Arial"/>
        <a:cs typeface="Arial"/>
        <a:sym typeface="Arial"/>
      </a:defRPr>
    </a:lvl4pPr>
    <a:lvl5pPr>
      <a:defRPr sz="1400">
        <a:latin typeface="Arial"/>
        <a:ea typeface="Arial"/>
        <a:cs typeface="Arial"/>
        <a:sym typeface="Arial"/>
      </a:defRPr>
    </a:lvl5pPr>
    <a:lvl6pPr>
      <a:defRPr sz="1400">
        <a:latin typeface="Arial"/>
        <a:ea typeface="Arial"/>
        <a:cs typeface="Arial"/>
        <a:sym typeface="Arial"/>
      </a:defRPr>
    </a:lvl6pPr>
    <a:lvl7pPr>
      <a:defRPr sz="1400">
        <a:latin typeface="Arial"/>
        <a:ea typeface="Arial"/>
        <a:cs typeface="Arial"/>
        <a:sym typeface="Arial"/>
      </a:defRPr>
    </a:lvl7pPr>
    <a:lvl8pPr>
      <a:defRPr sz="1400">
        <a:latin typeface="Arial"/>
        <a:ea typeface="Arial"/>
        <a:cs typeface="Arial"/>
        <a:sym typeface="Arial"/>
      </a:defRPr>
    </a:lvl8pPr>
    <a:lvl9pPr>
      <a:defRPr sz="1400"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81B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81B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81BA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BAB42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BAB42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BAB42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3334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3334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3334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A81B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A81BA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" name="Shape 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zeppelin.incubator.apache.org/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Intro myself</a:t>
            </a:r>
            <a:endParaRPr sz="2200"/>
          </a:p>
          <a:p>
            <a:pPr lvl="0">
              <a:defRPr sz="1800"/>
            </a:pPr>
            <a:r>
              <a:rPr sz="2200"/>
              <a:t>Happy to be here</a:t>
            </a:r>
            <a:endParaRPr sz="2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Apache Zeppelin is</a:t>
            </a:r>
            <a:endParaRPr sz="2200"/>
          </a:p>
          <a:p>
            <a:pPr lvl="0">
              <a:defRPr sz="1800"/>
            </a:pPr>
            <a:r>
              <a:rPr sz="2200"/>
              <a:t>  A web-based notebook for interactive analytics</a:t>
            </a:r>
            <a:br>
              <a:rPr sz="2200"/>
            </a:br>
            <a:r>
              <a:rPr sz="2200"/>
              <a:t>  Deeply integrated with Spark and Hadoop</a:t>
            </a:r>
            <a:endParaRPr sz="2200"/>
          </a:p>
          <a:p>
            <a:pPr lvl="0">
              <a:defRPr sz="1800"/>
            </a:pPr>
            <a:r>
              <a:rPr sz="2200"/>
              <a:t>  Supports multiple language backends</a:t>
            </a:r>
            <a:endParaRPr sz="2200"/>
          </a:p>
          <a:p>
            <a:pPr lvl="0">
              <a:defRPr sz="1800"/>
            </a:pPr>
            <a:r>
              <a:rPr sz="2200"/>
              <a:t>  An Apache incubator project</a:t>
            </a:r>
            <a:endParaRPr sz="2200"/>
          </a:p>
          <a:p>
            <a:pPr lvl="0">
              <a:defRPr sz="1800"/>
            </a:pPr>
            <a:r>
              <a:rPr sz="2200"/>
              <a:t>  More details at </a:t>
            </a:r>
            <a:r>
              <a:rPr sz="2200"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3" invalidUrl="" action="" tgtFrame="" tooltip="" history="1" highlightClick="0" endSnd="0"/>
              </a:rPr>
              <a:t>https://zeppelin.incubator.apache.org/</a:t>
            </a:r>
            <a:r>
              <a:rPr sz="2200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297467"/>
            <a:ext cx="7772400" cy="2445731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 lvl="0">
              <a:defRPr sz="1800"/>
            </a:pPr>
            <a:r>
              <a:rPr sz="48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685800" y="2840053"/>
            <a:ext cx="7772400" cy="207061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66666"/>
                </a:solidFill>
              </a:defRPr>
            </a:lvl1pPr>
            <a:lvl2pPr algn="ctr">
              <a:defRPr>
                <a:solidFill>
                  <a:srgbClr val="666666"/>
                </a:solidFill>
              </a:defRPr>
            </a:lvl2pPr>
            <a:lvl3pPr algn="ctr">
              <a:defRPr>
                <a:solidFill>
                  <a:srgbClr val="666666"/>
                </a:solidFill>
              </a:defRPr>
            </a:lvl3pPr>
            <a:lvl4pPr algn="ctr">
              <a:defRPr>
                <a:solidFill>
                  <a:srgbClr val="666666"/>
                </a:solidFill>
              </a:defRPr>
            </a:lvl4pPr>
            <a:lvl5pPr algn="ctr">
              <a:defRPr>
                <a:solidFill>
                  <a:srgbClr val="66666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666666"/>
                </a:solidFill>
              </a:rPr>
              <a:t>Body Level One</a:t>
            </a:r>
            <a:endParaRPr sz="1400">
              <a:solidFill>
                <a:srgbClr val="66666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666666"/>
                </a:solidFill>
              </a:rPr>
              <a:t>Body Level Two</a:t>
            </a:r>
            <a:endParaRPr sz="1400">
              <a:solidFill>
                <a:srgbClr val="66666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666666"/>
                </a:solidFill>
              </a:rPr>
              <a:t>Body Level Three</a:t>
            </a:r>
            <a:endParaRPr sz="1400">
              <a:solidFill>
                <a:srgbClr val="66666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666666"/>
                </a:solidFill>
              </a:rPr>
              <a:t>Body Level Four</a:t>
            </a:r>
            <a:endParaRPr sz="1400">
              <a:solidFill>
                <a:srgbClr val="66666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666666"/>
                </a:solidFill>
              </a:rP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457200" y="1200150"/>
            <a:ext cx="3994526" cy="39433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body" idx="1"/>
          </p:nvPr>
        </p:nvSpPr>
        <p:spPr>
          <a:xfrm>
            <a:off x="457200" y="4406308"/>
            <a:ext cx="8229600" cy="73719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556790" y="4762637"/>
            <a:ext cx="548700" cy="367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ctr">
            <a:spAutoFit/>
          </a:bodyPr>
          <a:lstStyle>
            <a:lvl1pPr algn="r">
              <a:defRPr sz="13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spd="med" advClick="1"/>
  <p:txStyles>
    <p:titleStyle>
      <a:lvl1pPr>
        <a:defRPr sz="1400">
          <a:latin typeface="Arial"/>
          <a:ea typeface="Arial"/>
          <a:cs typeface="Arial"/>
          <a:sym typeface="Arial"/>
        </a:defRPr>
      </a:lvl1pPr>
      <a:lvl2pPr>
        <a:defRPr sz="1400">
          <a:latin typeface="Arial"/>
          <a:ea typeface="Arial"/>
          <a:cs typeface="Arial"/>
          <a:sym typeface="Arial"/>
        </a:defRPr>
      </a:lvl2pPr>
      <a:lvl3pPr>
        <a:defRPr sz="1400">
          <a:latin typeface="Arial"/>
          <a:ea typeface="Arial"/>
          <a:cs typeface="Arial"/>
          <a:sym typeface="Arial"/>
        </a:defRPr>
      </a:lvl3pPr>
      <a:lvl4pPr>
        <a:defRPr sz="1400">
          <a:latin typeface="Arial"/>
          <a:ea typeface="Arial"/>
          <a:cs typeface="Arial"/>
          <a:sym typeface="Arial"/>
        </a:defRPr>
      </a:lvl4pPr>
      <a:lvl5pPr>
        <a:defRPr sz="1400">
          <a:latin typeface="Arial"/>
          <a:ea typeface="Arial"/>
          <a:cs typeface="Arial"/>
          <a:sym typeface="Arial"/>
        </a:defRPr>
      </a:lvl5pPr>
      <a:lvl6pPr>
        <a:defRPr sz="1400">
          <a:latin typeface="Arial"/>
          <a:ea typeface="Arial"/>
          <a:cs typeface="Arial"/>
          <a:sym typeface="Arial"/>
        </a:defRPr>
      </a:lvl6pPr>
      <a:lvl7pPr>
        <a:defRPr sz="1400">
          <a:latin typeface="Arial"/>
          <a:ea typeface="Arial"/>
          <a:cs typeface="Arial"/>
          <a:sym typeface="Arial"/>
        </a:defRPr>
      </a:lvl7pPr>
      <a:lvl8pPr>
        <a:defRPr sz="1400">
          <a:latin typeface="Arial"/>
          <a:ea typeface="Arial"/>
          <a:cs typeface="Arial"/>
          <a:sym typeface="Arial"/>
        </a:defRPr>
      </a:lvl8pPr>
      <a:lvl9pPr>
        <a:defRPr sz="1400">
          <a:latin typeface="Arial"/>
          <a:ea typeface="Arial"/>
          <a:cs typeface="Arial"/>
          <a:sym typeface="Arial"/>
        </a:defRPr>
      </a:lvl9pPr>
    </p:titleStyle>
    <p:bodyStyle>
      <a:lvl1pPr>
        <a:defRPr sz="1400">
          <a:latin typeface="Arial"/>
          <a:ea typeface="Arial"/>
          <a:cs typeface="Arial"/>
          <a:sym typeface="Arial"/>
        </a:defRPr>
      </a:lvl1pPr>
      <a:lvl2pPr>
        <a:defRPr sz="1400">
          <a:latin typeface="Arial"/>
          <a:ea typeface="Arial"/>
          <a:cs typeface="Arial"/>
          <a:sym typeface="Arial"/>
        </a:defRPr>
      </a:lvl2pPr>
      <a:lvl3pPr>
        <a:defRPr sz="1400">
          <a:latin typeface="Arial"/>
          <a:ea typeface="Arial"/>
          <a:cs typeface="Arial"/>
          <a:sym typeface="Arial"/>
        </a:defRPr>
      </a:lvl3pPr>
      <a:lvl4pPr>
        <a:defRPr sz="1400">
          <a:latin typeface="Arial"/>
          <a:ea typeface="Arial"/>
          <a:cs typeface="Arial"/>
          <a:sym typeface="Arial"/>
        </a:defRPr>
      </a:lvl4pPr>
      <a:lvl5pPr>
        <a:defRPr sz="1400">
          <a:latin typeface="Arial"/>
          <a:ea typeface="Arial"/>
          <a:cs typeface="Arial"/>
          <a:sym typeface="Arial"/>
        </a:defRPr>
      </a:lvl5pPr>
      <a:lvl6pPr>
        <a:defRPr sz="1400">
          <a:latin typeface="Arial"/>
          <a:ea typeface="Arial"/>
          <a:cs typeface="Arial"/>
          <a:sym typeface="Arial"/>
        </a:defRPr>
      </a:lvl6pPr>
      <a:lvl7pPr>
        <a:defRPr sz="1400">
          <a:latin typeface="Arial"/>
          <a:ea typeface="Arial"/>
          <a:cs typeface="Arial"/>
          <a:sym typeface="Arial"/>
        </a:defRPr>
      </a:lvl7pPr>
      <a:lvl8pPr>
        <a:defRPr sz="1400">
          <a:latin typeface="Arial"/>
          <a:ea typeface="Arial"/>
          <a:cs typeface="Arial"/>
          <a:sym typeface="Arial"/>
        </a:defRPr>
      </a:lvl8pPr>
      <a:lvl9pPr>
        <a:defRPr sz="1400">
          <a:latin typeface="Arial"/>
          <a:ea typeface="Arial"/>
          <a:cs typeface="Arial"/>
          <a:sym typeface="Arial"/>
        </a:defRPr>
      </a:lvl9pPr>
    </p:bodyStyle>
    <p:otherStyle>
      <a:lvl1pPr algn="r">
        <a:defRPr sz="13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13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13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13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13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3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3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3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3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nthony@nflabs.com" TargetMode="External"/><Relationship Id="rId4" Type="http://schemas.openxmlformats.org/officeDocument/2006/relationships/hyperlink" Target="mailto:anthonycorbacho@apache.org" TargetMode="External"/><Relationship Id="rId5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1.jpe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1.png"/><Relationship Id="rId18" Type="http://schemas.openxmlformats.org/officeDocument/2006/relationships/image" Target="../media/image4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3" Type="http://schemas.microsoft.com/office/2007/relationships/media" Target="../media/media1.gif"/><Relationship Id="rId4" Type="http://schemas.openxmlformats.org/officeDocument/2006/relationships/image" Target="../media/image4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3138839" y="1278542"/>
            <a:ext cx="4905324" cy="133295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algn="r" defTabSz="621791">
              <a:defRPr sz="1800"/>
            </a:pPr>
            <a:r>
              <a:rPr sz="3740">
                <a:latin typeface="Helvetica Neue Thin"/>
                <a:ea typeface="Helvetica Neue Thin"/>
                <a:cs typeface="Helvetica Neue Thin"/>
                <a:sym typeface="Helvetica Neue Thin"/>
              </a:rPr>
              <a:t>A gentle introduction to</a:t>
            </a:r>
            <a:r>
              <a:rPr sz="3740">
                <a:latin typeface="+mn-lt"/>
                <a:ea typeface="+mn-ea"/>
                <a:cs typeface="+mn-cs"/>
                <a:sym typeface="Helvetica Neue"/>
              </a:rPr>
              <a:t> </a:t>
            </a:r>
            <a:endParaRPr sz="3740">
              <a:latin typeface="+mn-lt"/>
              <a:ea typeface="+mn-ea"/>
              <a:cs typeface="+mn-cs"/>
              <a:sym typeface="Helvetica Neue"/>
            </a:endParaRPr>
          </a:p>
          <a:p>
            <a:pPr lvl="0" algn="r" defTabSz="621791">
              <a:defRPr sz="1800"/>
            </a:pPr>
            <a:r>
              <a:rPr b="1" sz="3740">
                <a:latin typeface="+mn-lt"/>
                <a:ea typeface="+mn-ea"/>
                <a:cs typeface="+mn-cs"/>
                <a:sym typeface="Helvetica Neue"/>
              </a:rPr>
              <a:t>Apache Zeppelin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4347227" y="3052019"/>
            <a:ext cx="3653774" cy="88398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algn="r" defTabSz="768095">
              <a:defRPr sz="1800">
                <a:solidFill>
                  <a:srgbClr val="000000"/>
                </a:solidFill>
              </a:defRPr>
            </a:pPr>
            <a:r>
              <a:rPr sz="1175">
                <a:solidFill>
                  <a:srgbClr val="666666"/>
                </a:solidFill>
              </a:rPr>
              <a:t>Anthony Corbacho</a:t>
            </a:r>
            <a:endParaRPr sz="1175">
              <a:solidFill>
                <a:srgbClr val="666666"/>
              </a:solidFill>
            </a:endParaRPr>
          </a:p>
          <a:p>
            <a:pPr lvl="0" algn="r" defTabSz="768095">
              <a:defRPr sz="1800">
                <a:solidFill>
                  <a:srgbClr val="000000"/>
                </a:solidFill>
              </a:defRPr>
            </a:pPr>
            <a:r>
              <a:rPr sz="1175">
                <a:solidFill>
                  <a:srgbClr val="666666"/>
                </a:solidFill>
              </a:rPr>
              <a:t>Software engineers - NFLAbs</a:t>
            </a:r>
            <a:endParaRPr sz="1175">
              <a:solidFill>
                <a:srgbClr val="666666"/>
              </a:solidFill>
            </a:endParaRPr>
          </a:p>
          <a:p>
            <a:pPr lvl="0" algn="r" defTabSz="768095">
              <a:defRPr sz="1800">
                <a:solidFill>
                  <a:srgbClr val="000000"/>
                </a:solidFill>
              </a:defRPr>
            </a:pPr>
            <a:r>
              <a:rPr sz="1175"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3" invalidUrl="" action="" tgtFrame="" tooltip="" history="1" highlightClick="0" endSnd="0"/>
              </a:rPr>
              <a:t>anthony@nflabs.com</a:t>
            </a:r>
            <a:endParaRPr sz="1175">
              <a:solidFill>
                <a:srgbClr val="666666"/>
              </a:solidFill>
            </a:endParaRPr>
          </a:p>
          <a:p>
            <a:pPr lvl="0" algn="r" defTabSz="768095">
              <a:defRPr sz="1800">
                <a:solidFill>
                  <a:srgbClr val="000000"/>
                </a:solidFill>
              </a:defRPr>
            </a:pPr>
            <a:r>
              <a:rPr sz="1175"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4" invalidUrl="" action="" tgtFrame="" tooltip="" history="1" highlightClick="0" endSnd="0"/>
              </a:rPr>
              <a:t>anthonycorbacho@apache.org</a:t>
            </a:r>
          </a:p>
        </p:txBody>
      </p:sp>
      <p:pic>
        <p:nvPicPr>
          <p:cNvPr id="30" name="3d106a0aeb881193659c6bbd13923517.png"/>
          <p:cNvPicPr/>
          <p:nvPr/>
        </p:nvPicPr>
        <p:blipFill>
          <a:blip r:embed="rId5">
            <a:alphaModFix amt="11505"/>
            <a:extLst/>
          </a:blip>
          <a:stretch>
            <a:fillRect/>
          </a:stretch>
        </p:blipFill>
        <p:spPr>
          <a:xfrm>
            <a:off x="1410702" y="760739"/>
            <a:ext cx="5300633" cy="32038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Integration with Spark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000">
                <a:latin typeface="Helvetica Neue Thin"/>
                <a:ea typeface="Helvetica Neue Thin"/>
                <a:cs typeface="Helvetica Neue Thin"/>
                <a:sym typeface="Helvetica Neue Thin"/>
              </a:rPr>
              <a:t>Displaying </a:t>
            </a:r>
            <a:r>
              <a:rPr sz="2000">
                <a:solidFill>
                  <a:srgbClr val="535353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DataFrame</a:t>
            </a:r>
          </a:p>
        </p:txBody>
      </p:sp>
      <p:pic>
        <p:nvPicPr>
          <p:cNvPr id="68" name="image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9137" y="1733373"/>
            <a:ext cx="5225726" cy="30333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Integration with Spark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000">
                <a:latin typeface="Helvetica Neue Thin"/>
                <a:ea typeface="Helvetica Neue Thin"/>
                <a:cs typeface="Helvetica Neue Thin"/>
                <a:sym typeface="Helvetica Neue Thin"/>
              </a:rPr>
              <a:t>Displaying </a:t>
            </a:r>
            <a:r>
              <a:rPr sz="2000">
                <a:solidFill>
                  <a:srgbClr val="535353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SparkSQL</a:t>
            </a:r>
          </a:p>
        </p:txBody>
      </p:sp>
      <p:pic>
        <p:nvPicPr>
          <p:cNvPr id="72" name="image0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50" y="1702876"/>
            <a:ext cx="4762500" cy="3057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>
              <a:defRPr sz="1800"/>
            </a:pPr>
            <a:r>
              <a:rPr sz="2800">
                <a:latin typeface="Helvetica Neue Thin"/>
                <a:ea typeface="Helvetica Neue Thin"/>
                <a:cs typeface="Helvetica Neue Thin"/>
                <a:sym typeface="Helvetica Neue Thin"/>
              </a:rPr>
              <a:t>How easy is to integrate </a:t>
            </a:r>
            <a:r>
              <a:rPr sz="2800">
                <a:solidFill>
                  <a:srgbClr val="53535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your backend</a:t>
            </a:r>
            <a:r>
              <a:rPr sz="2800">
                <a:latin typeface="Helvetica Neue Thin"/>
                <a:ea typeface="Helvetica Neue Thin"/>
                <a:cs typeface="Helvetica Neue Thin"/>
                <a:sym typeface="Helvetica Neue Thin"/>
              </a:rPr>
              <a:t> </a:t>
            </a:r>
            <a:endParaRPr sz="2800"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algn="r">
              <a:defRPr sz="1800"/>
            </a:pPr>
            <a:r>
              <a:rPr sz="2800">
                <a:latin typeface="Helvetica Neue Thin"/>
                <a:ea typeface="Helvetica Neue Thin"/>
                <a:cs typeface="Helvetica Neue Thin"/>
                <a:sym typeface="Helvetica Neue Thin"/>
              </a:rPr>
              <a:t>with Zeppelin?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Interpreter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407925" y="1087691"/>
            <a:ext cx="8410201" cy="4139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749808">
              <a:defRPr sz="164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/>
            </a:pPr>
            <a:r>
              <a:rPr sz="1640"/>
              <a:t>Interpreter is a connector between Zeppelin and Backend.</a:t>
            </a:r>
          </a:p>
        </p:txBody>
      </p:sp>
      <p:grpSp>
        <p:nvGrpSpPr>
          <p:cNvPr id="80" name="Group 80"/>
          <p:cNvGrpSpPr/>
          <p:nvPr/>
        </p:nvGrpSpPr>
        <p:grpSpPr>
          <a:xfrm>
            <a:off x="457199" y="1624699"/>
            <a:ext cx="8313902" cy="421201"/>
            <a:chOff x="0" y="0"/>
            <a:chExt cx="8313900" cy="421199"/>
          </a:xfrm>
        </p:grpSpPr>
        <p:sp>
          <p:nvSpPr>
            <p:cNvPr id="78" name="Shape 78"/>
            <p:cNvSpPr/>
            <p:nvPr/>
          </p:nvSpPr>
          <p:spPr>
            <a:xfrm>
              <a:off x="-1" y="0"/>
              <a:ext cx="8313902" cy="421200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9" name="Shape 79"/>
            <p:cNvSpPr/>
            <p:nvPr/>
          </p:nvSpPr>
          <p:spPr>
            <a:xfrm>
              <a:off x="-1" y="20483"/>
              <a:ext cx="8313902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ZeppelinServer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455149" y="2763950"/>
            <a:ext cx="3525301" cy="857401"/>
            <a:chOff x="0" y="0"/>
            <a:chExt cx="3525299" cy="857399"/>
          </a:xfrm>
        </p:grpSpPr>
        <p:sp>
          <p:nvSpPr>
            <p:cNvPr id="81" name="Shape 81"/>
            <p:cNvSpPr/>
            <p:nvPr/>
          </p:nvSpPr>
          <p:spPr>
            <a:xfrm>
              <a:off x="-1" y="0"/>
              <a:ext cx="3525301" cy="857400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82" name="Shape 82"/>
            <p:cNvSpPr/>
            <p:nvPr/>
          </p:nvSpPr>
          <p:spPr>
            <a:xfrm>
              <a:off x="-1" y="0"/>
              <a:ext cx="35253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InterpreterGroup</a:t>
              </a:r>
            </a:p>
          </p:txBody>
        </p:sp>
      </p:grpSp>
      <p:sp>
        <p:nvSpPr>
          <p:cNvPr id="84" name="Shape 84"/>
          <p:cNvSpPr/>
          <p:nvPr/>
        </p:nvSpPr>
        <p:spPr>
          <a:xfrm>
            <a:off x="1173174" y="3641833"/>
            <a:ext cx="24945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lvl="0">
              <a:defRPr sz="1800"/>
            </a:pPr>
            <a:r>
              <a:rPr sz="1400"/>
              <a:t>Separate JVM process</a:t>
            </a:r>
          </a:p>
        </p:txBody>
      </p:sp>
      <p:grpSp>
        <p:nvGrpSpPr>
          <p:cNvPr id="87" name="Group 87"/>
          <p:cNvGrpSpPr/>
          <p:nvPr/>
        </p:nvGrpSpPr>
        <p:grpSpPr>
          <a:xfrm>
            <a:off x="533325" y="3152874"/>
            <a:ext cx="1028701" cy="380235"/>
            <a:chOff x="0" y="0"/>
            <a:chExt cx="1028700" cy="380233"/>
          </a:xfrm>
        </p:grpSpPr>
        <p:sp>
          <p:nvSpPr>
            <p:cNvPr id="85" name="Shape 85"/>
            <p:cNvSpPr/>
            <p:nvPr/>
          </p:nvSpPr>
          <p:spPr>
            <a:xfrm>
              <a:off x="0" y="0"/>
              <a:ext cx="1028700" cy="360601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0"/>
              <a:ext cx="10287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Interpreter</a:t>
              </a:r>
            </a:p>
          </p:txBody>
        </p:sp>
      </p:grpSp>
      <p:grpSp>
        <p:nvGrpSpPr>
          <p:cNvPr id="90" name="Group 90"/>
          <p:cNvGrpSpPr/>
          <p:nvPr/>
        </p:nvGrpSpPr>
        <p:grpSpPr>
          <a:xfrm>
            <a:off x="1660275" y="3152874"/>
            <a:ext cx="1028701" cy="380235"/>
            <a:chOff x="0" y="0"/>
            <a:chExt cx="1028700" cy="380233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1028700" cy="360601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89" name="Shape 89"/>
            <p:cNvSpPr/>
            <p:nvPr/>
          </p:nvSpPr>
          <p:spPr>
            <a:xfrm>
              <a:off x="0" y="0"/>
              <a:ext cx="10287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Interpreter</a:t>
              </a:r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2787225" y="3152874"/>
            <a:ext cx="1028701" cy="380235"/>
            <a:chOff x="0" y="0"/>
            <a:chExt cx="1028700" cy="380233"/>
          </a:xfrm>
        </p:grpSpPr>
        <p:sp>
          <p:nvSpPr>
            <p:cNvPr id="91" name="Shape 91"/>
            <p:cNvSpPr/>
            <p:nvPr/>
          </p:nvSpPr>
          <p:spPr>
            <a:xfrm>
              <a:off x="0" y="0"/>
              <a:ext cx="1028700" cy="360601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0"/>
              <a:ext cx="10287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Interpreter</a:t>
              </a:r>
            </a:p>
          </p:txBody>
        </p:sp>
      </p:grpSp>
      <p:grpSp>
        <p:nvGrpSpPr>
          <p:cNvPr id="96" name="Group 96"/>
          <p:cNvGrpSpPr/>
          <p:nvPr/>
        </p:nvGrpSpPr>
        <p:grpSpPr>
          <a:xfrm>
            <a:off x="4205000" y="2763950"/>
            <a:ext cx="4565999" cy="857401"/>
            <a:chOff x="0" y="0"/>
            <a:chExt cx="4565998" cy="857399"/>
          </a:xfrm>
        </p:grpSpPr>
        <p:sp>
          <p:nvSpPr>
            <p:cNvPr id="94" name="Shape 94"/>
            <p:cNvSpPr/>
            <p:nvPr/>
          </p:nvSpPr>
          <p:spPr>
            <a:xfrm>
              <a:off x="0" y="0"/>
              <a:ext cx="4565999" cy="857400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0"/>
              <a:ext cx="4565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Spark</a:t>
              </a:r>
            </a:p>
          </p:txBody>
        </p:sp>
      </p:grpSp>
      <p:grpSp>
        <p:nvGrpSpPr>
          <p:cNvPr id="99" name="Group 99"/>
          <p:cNvGrpSpPr/>
          <p:nvPr/>
        </p:nvGrpSpPr>
        <p:grpSpPr>
          <a:xfrm>
            <a:off x="4283174" y="3152874"/>
            <a:ext cx="1028701" cy="380235"/>
            <a:chOff x="0" y="0"/>
            <a:chExt cx="1028700" cy="380233"/>
          </a:xfrm>
        </p:grpSpPr>
        <p:sp>
          <p:nvSpPr>
            <p:cNvPr id="97" name="Shape 97"/>
            <p:cNvSpPr/>
            <p:nvPr/>
          </p:nvSpPr>
          <p:spPr>
            <a:xfrm>
              <a:off x="0" y="0"/>
              <a:ext cx="1028700" cy="360601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98" name="Shape 98"/>
            <p:cNvSpPr/>
            <p:nvPr/>
          </p:nvSpPr>
          <p:spPr>
            <a:xfrm>
              <a:off x="0" y="0"/>
              <a:ext cx="10287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Spark</a:t>
              </a:r>
            </a:p>
          </p:txBody>
        </p:sp>
      </p:grpSp>
      <p:grpSp>
        <p:nvGrpSpPr>
          <p:cNvPr id="102" name="Group 102"/>
          <p:cNvGrpSpPr/>
          <p:nvPr/>
        </p:nvGrpSpPr>
        <p:grpSpPr>
          <a:xfrm>
            <a:off x="5410124" y="3152874"/>
            <a:ext cx="1028701" cy="380235"/>
            <a:chOff x="0" y="0"/>
            <a:chExt cx="1028700" cy="380233"/>
          </a:xfrm>
        </p:grpSpPr>
        <p:sp>
          <p:nvSpPr>
            <p:cNvPr id="100" name="Shape 100"/>
            <p:cNvSpPr/>
            <p:nvPr/>
          </p:nvSpPr>
          <p:spPr>
            <a:xfrm>
              <a:off x="0" y="0"/>
              <a:ext cx="1028700" cy="360601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0"/>
              <a:ext cx="10287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PySpark</a:t>
              </a:r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6537074" y="3152874"/>
            <a:ext cx="1028701" cy="380235"/>
            <a:chOff x="0" y="0"/>
            <a:chExt cx="1028700" cy="380233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1028700" cy="360601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0"/>
              <a:ext cx="10287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SparkSQL</a:t>
              </a:r>
            </a:p>
          </p:txBody>
        </p:sp>
      </p:grpSp>
      <p:sp>
        <p:nvSpPr>
          <p:cNvPr id="106" name="Shape 106"/>
          <p:cNvSpPr/>
          <p:nvPr/>
        </p:nvSpPr>
        <p:spPr>
          <a:xfrm flipH="1">
            <a:off x="2217798" y="2069449"/>
            <a:ext cx="8101" cy="694501"/>
          </a:xfrm>
          <a:prstGeom prst="line">
            <a:avLst/>
          </a:prstGeom>
          <a:ln w="19050">
            <a:solidFill>
              <a:srgbClr val="666666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" name="Shape 107"/>
          <p:cNvSpPr/>
          <p:nvPr/>
        </p:nvSpPr>
        <p:spPr>
          <a:xfrm>
            <a:off x="6487550" y="2063674"/>
            <a:ext cx="901" cy="682501"/>
          </a:xfrm>
          <a:prstGeom prst="line">
            <a:avLst/>
          </a:prstGeom>
          <a:ln w="19050">
            <a:solidFill>
              <a:srgbClr val="666666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110" name="Group 110"/>
          <p:cNvGrpSpPr/>
          <p:nvPr/>
        </p:nvGrpSpPr>
        <p:grpSpPr>
          <a:xfrm>
            <a:off x="7664025" y="3152874"/>
            <a:ext cx="1028701" cy="380235"/>
            <a:chOff x="0" y="0"/>
            <a:chExt cx="1028700" cy="380233"/>
          </a:xfrm>
        </p:grpSpPr>
        <p:sp>
          <p:nvSpPr>
            <p:cNvPr id="108" name="Shape 108"/>
            <p:cNvSpPr/>
            <p:nvPr/>
          </p:nvSpPr>
          <p:spPr>
            <a:xfrm>
              <a:off x="0" y="0"/>
              <a:ext cx="1028700" cy="360601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109" name="Shape 109"/>
            <p:cNvSpPr/>
            <p:nvPr/>
          </p:nvSpPr>
          <p:spPr>
            <a:xfrm>
              <a:off x="0" y="0"/>
              <a:ext cx="10287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Dep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8173848" y="3533081"/>
            <a:ext cx="3774" cy="951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9050">
            <a:solidFill>
              <a:srgbClr val="666666"/>
            </a:solidFill>
            <a:round/>
          </a:ln>
        </p:spPr>
        <p:txBody>
          <a:bodyPr/>
          <a:lstStyle/>
          <a:p>
            <a:pPr lvl="0"/>
          </a:p>
        </p:txBody>
      </p:sp>
      <p:pic>
        <p:nvPicPr>
          <p:cNvPr id="112" name="image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1033" y="4380994"/>
            <a:ext cx="209550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/>
        </p:nvSpPr>
        <p:spPr>
          <a:xfrm>
            <a:off x="8178375" y="3852874"/>
            <a:ext cx="821100" cy="58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 sz="1400"/>
              <a:t>Load libraries</a:t>
            </a:r>
          </a:p>
        </p:txBody>
      </p:sp>
      <p:pic>
        <p:nvPicPr>
          <p:cNvPr id="114" name="image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4600" y="4225092"/>
            <a:ext cx="1119758" cy="594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/>
        </p:nvSpPr>
        <p:spPr>
          <a:xfrm>
            <a:off x="7454324" y="4712441"/>
            <a:ext cx="17718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lvl="0">
              <a:defRPr sz="1800"/>
            </a:pPr>
            <a:r>
              <a:rPr sz="1400"/>
              <a:t>Maven repository</a:t>
            </a:r>
          </a:p>
        </p:txBody>
      </p:sp>
      <p:sp>
        <p:nvSpPr>
          <p:cNvPr id="116" name="Shape 116"/>
          <p:cNvSpPr/>
          <p:nvPr/>
        </p:nvSpPr>
        <p:spPr>
          <a:xfrm>
            <a:off x="5307200" y="4705833"/>
            <a:ext cx="17718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lvl="0">
              <a:defRPr sz="1800"/>
            </a:pPr>
            <a:r>
              <a:rPr sz="1400"/>
              <a:t>Spark cluster</a:t>
            </a:r>
          </a:p>
        </p:txBody>
      </p:sp>
      <p:sp>
        <p:nvSpPr>
          <p:cNvPr id="124" name="Shape 124"/>
          <p:cNvSpPr/>
          <p:nvPr/>
        </p:nvSpPr>
        <p:spPr>
          <a:xfrm>
            <a:off x="5919454" y="3533081"/>
            <a:ext cx="4177" cy="940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9050">
            <a:solidFill>
              <a:srgbClr val="666666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118" name="Shape 118"/>
          <p:cNvSpPr/>
          <p:nvPr/>
        </p:nvSpPr>
        <p:spPr>
          <a:xfrm>
            <a:off x="4824674" y="3970430"/>
            <a:ext cx="2298000" cy="1"/>
          </a:xfrm>
          <a:prstGeom prst="line">
            <a:avLst/>
          </a:prstGeom>
          <a:ln w="19050">
            <a:solidFill>
              <a:srgbClr val="666666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9" name="Shape 119"/>
          <p:cNvSpPr/>
          <p:nvPr/>
        </p:nvSpPr>
        <p:spPr>
          <a:xfrm>
            <a:off x="4809555" y="3513475"/>
            <a:ext cx="3001" cy="468900"/>
          </a:xfrm>
          <a:prstGeom prst="line">
            <a:avLst/>
          </a:prstGeom>
          <a:ln w="19050">
            <a:solidFill>
              <a:srgbClr val="666666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7130625" y="3513475"/>
            <a:ext cx="3001" cy="468900"/>
          </a:xfrm>
          <a:prstGeom prst="line">
            <a:avLst/>
          </a:prstGeom>
          <a:ln w="19050">
            <a:solidFill>
              <a:srgbClr val="666666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5884879" y="3970758"/>
            <a:ext cx="24945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lvl="0">
              <a:defRPr sz="1800"/>
            </a:pPr>
            <a:r>
              <a:rPr sz="1400"/>
              <a:t>Share single SparkDriver</a:t>
            </a:r>
          </a:p>
        </p:txBody>
      </p:sp>
      <p:sp>
        <p:nvSpPr>
          <p:cNvPr id="122" name="Shape 122"/>
          <p:cNvSpPr/>
          <p:nvPr/>
        </p:nvSpPr>
        <p:spPr>
          <a:xfrm>
            <a:off x="2315049" y="2214808"/>
            <a:ext cx="7410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lvl="0">
              <a:defRPr sz="1800"/>
            </a:pPr>
            <a:r>
              <a:rPr sz="1400"/>
              <a:t>Thrift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Interpreter</a:t>
            </a:r>
          </a:p>
        </p:txBody>
      </p:sp>
      <p:grpSp>
        <p:nvGrpSpPr>
          <p:cNvPr id="129" name="Group 129"/>
          <p:cNvGrpSpPr/>
          <p:nvPr/>
        </p:nvGrpSpPr>
        <p:grpSpPr>
          <a:xfrm>
            <a:off x="4166900" y="2522650"/>
            <a:ext cx="4565999" cy="857401"/>
            <a:chOff x="0" y="0"/>
            <a:chExt cx="4565998" cy="857399"/>
          </a:xfrm>
        </p:grpSpPr>
        <p:sp>
          <p:nvSpPr>
            <p:cNvPr id="127" name="Shape 127"/>
            <p:cNvSpPr/>
            <p:nvPr/>
          </p:nvSpPr>
          <p:spPr>
            <a:xfrm>
              <a:off x="0" y="0"/>
              <a:ext cx="4565999" cy="857400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128" name="Shape 128"/>
            <p:cNvSpPr/>
            <p:nvPr/>
          </p:nvSpPr>
          <p:spPr>
            <a:xfrm>
              <a:off x="0" y="0"/>
              <a:ext cx="4565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Spark</a:t>
              </a:r>
            </a:p>
          </p:txBody>
        </p:sp>
      </p:grpSp>
      <p:grpSp>
        <p:nvGrpSpPr>
          <p:cNvPr id="132" name="Group 132"/>
          <p:cNvGrpSpPr/>
          <p:nvPr/>
        </p:nvGrpSpPr>
        <p:grpSpPr>
          <a:xfrm>
            <a:off x="4245074" y="2911574"/>
            <a:ext cx="1028701" cy="380235"/>
            <a:chOff x="0" y="0"/>
            <a:chExt cx="1028700" cy="380233"/>
          </a:xfrm>
        </p:grpSpPr>
        <p:sp>
          <p:nvSpPr>
            <p:cNvPr id="130" name="Shape 130"/>
            <p:cNvSpPr/>
            <p:nvPr/>
          </p:nvSpPr>
          <p:spPr>
            <a:xfrm>
              <a:off x="0" y="0"/>
              <a:ext cx="1028700" cy="360601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131" name="Shape 131"/>
            <p:cNvSpPr/>
            <p:nvPr/>
          </p:nvSpPr>
          <p:spPr>
            <a:xfrm>
              <a:off x="0" y="0"/>
              <a:ext cx="10287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spark</a:t>
              </a:r>
            </a:p>
          </p:txBody>
        </p:sp>
      </p:grpSp>
      <p:grpSp>
        <p:nvGrpSpPr>
          <p:cNvPr id="135" name="Group 135"/>
          <p:cNvGrpSpPr/>
          <p:nvPr/>
        </p:nvGrpSpPr>
        <p:grpSpPr>
          <a:xfrm>
            <a:off x="5372024" y="2911574"/>
            <a:ext cx="1028701" cy="380235"/>
            <a:chOff x="0" y="0"/>
            <a:chExt cx="1028700" cy="380233"/>
          </a:xfrm>
        </p:grpSpPr>
        <p:sp>
          <p:nvSpPr>
            <p:cNvPr id="133" name="Shape 133"/>
            <p:cNvSpPr/>
            <p:nvPr/>
          </p:nvSpPr>
          <p:spPr>
            <a:xfrm>
              <a:off x="0" y="0"/>
              <a:ext cx="1028700" cy="360601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134" name="Shape 134"/>
            <p:cNvSpPr/>
            <p:nvPr/>
          </p:nvSpPr>
          <p:spPr>
            <a:xfrm>
              <a:off x="0" y="0"/>
              <a:ext cx="10287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pyspark</a:t>
              </a:r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6498974" y="2911574"/>
            <a:ext cx="1028701" cy="380235"/>
            <a:chOff x="0" y="0"/>
            <a:chExt cx="1028700" cy="380233"/>
          </a:xfrm>
        </p:grpSpPr>
        <p:sp>
          <p:nvSpPr>
            <p:cNvPr id="136" name="Shape 136"/>
            <p:cNvSpPr/>
            <p:nvPr/>
          </p:nvSpPr>
          <p:spPr>
            <a:xfrm>
              <a:off x="0" y="0"/>
              <a:ext cx="1028700" cy="360601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137" name="Shape 137"/>
            <p:cNvSpPr/>
            <p:nvPr/>
          </p:nvSpPr>
          <p:spPr>
            <a:xfrm>
              <a:off x="0" y="0"/>
              <a:ext cx="10287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sql</a:t>
              </a:r>
            </a:p>
          </p:txBody>
        </p:sp>
      </p:grpSp>
      <p:grpSp>
        <p:nvGrpSpPr>
          <p:cNvPr id="141" name="Group 141"/>
          <p:cNvGrpSpPr/>
          <p:nvPr/>
        </p:nvGrpSpPr>
        <p:grpSpPr>
          <a:xfrm>
            <a:off x="7625925" y="2911574"/>
            <a:ext cx="1028701" cy="380235"/>
            <a:chOff x="0" y="0"/>
            <a:chExt cx="1028700" cy="380233"/>
          </a:xfrm>
        </p:grpSpPr>
        <p:sp>
          <p:nvSpPr>
            <p:cNvPr id="139" name="Shape 139"/>
            <p:cNvSpPr/>
            <p:nvPr/>
          </p:nvSpPr>
          <p:spPr>
            <a:xfrm>
              <a:off x="0" y="0"/>
              <a:ext cx="1028700" cy="360601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140" name="Shape 140"/>
            <p:cNvSpPr/>
            <p:nvPr/>
          </p:nvSpPr>
          <p:spPr>
            <a:xfrm>
              <a:off x="0" y="0"/>
              <a:ext cx="10287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dep</a:t>
              </a:r>
            </a:p>
          </p:txBody>
        </p:sp>
      </p:grpSp>
      <p:sp>
        <p:nvSpPr>
          <p:cNvPr id="157" name="Shape 157"/>
          <p:cNvSpPr/>
          <p:nvPr/>
        </p:nvSpPr>
        <p:spPr>
          <a:xfrm>
            <a:off x="8145004" y="3291781"/>
            <a:ext cx="26714" cy="1073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666666"/>
            </a:solidFill>
            <a:round/>
          </a:ln>
        </p:spPr>
        <p:txBody>
          <a:bodyPr/>
          <a:lstStyle/>
          <a:p>
            <a:pPr lvl="0"/>
          </a:p>
        </p:txBody>
      </p:sp>
      <p:pic>
        <p:nvPicPr>
          <p:cNvPr id="143" name="image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92525" y="4203674"/>
            <a:ext cx="209550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8140275" y="3611574"/>
            <a:ext cx="821100" cy="58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 sz="1400"/>
              <a:t>Load libraries</a:t>
            </a:r>
          </a:p>
        </p:txBody>
      </p:sp>
      <p:pic>
        <p:nvPicPr>
          <p:cNvPr id="145" name="image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6500" y="4098092"/>
            <a:ext cx="1119758" cy="594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7416224" y="4566133"/>
            <a:ext cx="17718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lvl="0">
              <a:defRPr sz="1800"/>
            </a:pPr>
            <a:r>
              <a:rPr sz="1400"/>
              <a:t>Maven repository</a:t>
            </a:r>
          </a:p>
        </p:txBody>
      </p:sp>
      <p:sp>
        <p:nvSpPr>
          <p:cNvPr id="147" name="Shape 147"/>
          <p:cNvSpPr/>
          <p:nvPr/>
        </p:nvSpPr>
        <p:spPr>
          <a:xfrm>
            <a:off x="5129400" y="4566133"/>
            <a:ext cx="17718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lvl="0">
              <a:defRPr sz="1800"/>
            </a:pPr>
            <a:r>
              <a:rPr sz="1400"/>
              <a:t>Spark cluster</a:t>
            </a:r>
          </a:p>
        </p:txBody>
      </p:sp>
      <p:sp>
        <p:nvSpPr>
          <p:cNvPr id="158" name="Shape 158"/>
          <p:cNvSpPr/>
          <p:nvPr/>
        </p:nvSpPr>
        <p:spPr>
          <a:xfrm>
            <a:off x="5886693" y="3291781"/>
            <a:ext cx="1856" cy="1105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666666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149" name="Shape 149"/>
          <p:cNvSpPr/>
          <p:nvPr/>
        </p:nvSpPr>
        <p:spPr>
          <a:xfrm>
            <a:off x="4786574" y="3729130"/>
            <a:ext cx="2298000" cy="1"/>
          </a:xfrm>
          <a:prstGeom prst="line">
            <a:avLst/>
          </a:prstGeom>
          <a:ln w="19050">
            <a:solidFill>
              <a:srgbClr val="666666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4771455" y="3272175"/>
            <a:ext cx="3001" cy="468900"/>
          </a:xfrm>
          <a:prstGeom prst="line">
            <a:avLst/>
          </a:prstGeom>
          <a:ln w="19050">
            <a:solidFill>
              <a:srgbClr val="666666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7092525" y="3272175"/>
            <a:ext cx="3001" cy="468900"/>
          </a:xfrm>
          <a:prstGeom prst="line">
            <a:avLst/>
          </a:prstGeom>
          <a:ln w="19050">
            <a:solidFill>
              <a:srgbClr val="666666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5846779" y="3729458"/>
            <a:ext cx="24945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lvl="0">
              <a:defRPr sz="1800"/>
            </a:pPr>
            <a:r>
              <a:rPr sz="1400"/>
              <a:t>Share single SparkDriver</a:t>
            </a:r>
          </a:p>
        </p:txBody>
      </p:sp>
      <p:pic>
        <p:nvPicPr>
          <p:cNvPr id="153" name="image1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517" y="1273524"/>
            <a:ext cx="3177165" cy="2596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16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96900" y="1317972"/>
            <a:ext cx="3782101" cy="727936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1725983" y="1931363"/>
            <a:ext cx="2870918" cy="378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6AA84F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56" name="Shape 156"/>
          <p:cNvSpPr/>
          <p:nvPr/>
        </p:nvSpPr>
        <p:spPr>
          <a:xfrm>
            <a:off x="468574" y="2243450"/>
            <a:ext cx="1311301" cy="291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6AA84F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Interpreter</a:t>
            </a:r>
          </a:p>
        </p:txBody>
      </p:sp>
      <p:pic>
        <p:nvPicPr>
          <p:cNvPr id="162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8599" y="1047841"/>
            <a:ext cx="3674650" cy="1825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8299" y="3344624"/>
            <a:ext cx="2397626" cy="1191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6715" y="3841950"/>
            <a:ext cx="2245394" cy="1115637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 flipV="1">
            <a:off x="3658313" y="2322254"/>
            <a:ext cx="1116961" cy="105892"/>
          </a:xfrm>
          <a:prstGeom prst="line">
            <a:avLst/>
          </a:prstGeom>
          <a:ln w="19050">
            <a:solidFill>
              <a:srgbClr val="666666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3439273" y="2686884"/>
            <a:ext cx="1838141" cy="1103278"/>
          </a:xfrm>
          <a:prstGeom prst="line">
            <a:avLst/>
          </a:prstGeom>
          <a:ln w="19050">
            <a:solidFill>
              <a:srgbClr val="666666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7" name="Shape 167"/>
          <p:cNvSpPr/>
          <p:nvPr/>
        </p:nvSpPr>
        <p:spPr>
          <a:xfrm flipH="1">
            <a:off x="2613845" y="2792731"/>
            <a:ext cx="1" cy="1027588"/>
          </a:xfrm>
          <a:prstGeom prst="line">
            <a:avLst/>
          </a:prstGeom>
          <a:ln w="19050">
            <a:solidFill>
              <a:srgbClr val="666666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68" name="image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3349" y="1568793"/>
            <a:ext cx="1119758" cy="594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0974" y="3581948"/>
            <a:ext cx="929051" cy="49332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6058823" y="2154164"/>
            <a:ext cx="1949100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 lvl="0"/>
            <a:r>
              <a:t>Large cluster</a:t>
            </a:r>
          </a:p>
        </p:txBody>
      </p:sp>
      <p:sp>
        <p:nvSpPr>
          <p:cNvPr id="171" name="Shape 171"/>
          <p:cNvSpPr/>
          <p:nvPr/>
        </p:nvSpPr>
        <p:spPr>
          <a:xfrm>
            <a:off x="5526844" y="3948050"/>
            <a:ext cx="1762500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 lvl="0"/>
            <a:r>
              <a:t>Small cluster</a:t>
            </a:r>
          </a:p>
        </p:txBody>
      </p:sp>
      <p:pic>
        <p:nvPicPr>
          <p:cNvPr id="172" name="image19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82566" y="4087365"/>
            <a:ext cx="793692" cy="73481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>
            <p:ph type="body" idx="1"/>
          </p:nvPr>
        </p:nvSpPr>
        <p:spPr>
          <a:xfrm>
            <a:off x="457224" y="925425"/>
            <a:ext cx="4980902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/>
            </a:pPr>
            <a:r>
              <a:rPr sz="2000"/>
              <a:t>Enables use multiple clusters</a:t>
            </a:r>
          </a:p>
        </p:txBody>
      </p:sp>
      <p:pic>
        <p:nvPicPr>
          <p:cNvPr id="174" name="3d106a0aeb881193659c6bbd1392351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56024" y="1686744"/>
            <a:ext cx="1762500" cy="1065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Interpreter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xfrm>
            <a:off x="457200" y="999875"/>
            <a:ext cx="8229600" cy="37256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000">
                <a:latin typeface="+mn-lt"/>
                <a:ea typeface="+mn-ea"/>
                <a:cs typeface="+mn-cs"/>
                <a:sym typeface="Helvetica Neue"/>
              </a:rPr>
              <a:t>%[NAME]  </a:t>
            </a:r>
            <a:r>
              <a: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 Neue"/>
              </a:rPr>
              <a:t>selects interpreter</a:t>
            </a:r>
          </a:p>
        </p:txBody>
      </p:sp>
      <p:pic>
        <p:nvPicPr>
          <p:cNvPr id="178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5850" y="1618807"/>
            <a:ext cx="5672300" cy="3156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Interpreter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457200" y="999875"/>
            <a:ext cx="8229600" cy="37256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000">
                <a:latin typeface="+mn-lt"/>
                <a:ea typeface="+mn-ea"/>
                <a:cs typeface="+mn-cs"/>
                <a:sym typeface="Helvetica Neue"/>
              </a:rPr>
              <a:t>%dep  </a:t>
            </a:r>
            <a:r>
              <a: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 Neue"/>
              </a:rPr>
              <a:t>Load libraries, Spark package</a:t>
            </a:r>
          </a:p>
        </p:txBody>
      </p:sp>
      <p:pic>
        <p:nvPicPr>
          <p:cNvPr id="182" name="image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400" y="1436577"/>
            <a:ext cx="8649200" cy="3938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6"/>
          <p:cNvGrpSpPr/>
          <p:nvPr/>
        </p:nvGrpSpPr>
        <p:grpSpPr>
          <a:xfrm>
            <a:off x="898350" y="2870831"/>
            <a:ext cx="2057401" cy="1576200"/>
            <a:chOff x="0" y="0"/>
            <a:chExt cx="2057400" cy="1576199"/>
          </a:xfrm>
        </p:grpSpPr>
        <p:sp>
          <p:nvSpPr>
            <p:cNvPr id="184" name="Shape 184"/>
            <p:cNvSpPr/>
            <p:nvPr/>
          </p:nvSpPr>
          <p:spPr>
            <a:xfrm>
              <a:off x="0" y="-1"/>
              <a:ext cx="2057400" cy="1576201"/>
            </a:xfrm>
            <a:prstGeom prst="rect">
              <a:avLst/>
            </a:prstGeom>
            <a:noFill/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0" y="300363"/>
              <a:ext cx="2057400" cy="9754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lvl="0">
                <a:defRPr sz="1800"/>
              </a:pPr>
              <a:r>
                <a:t>open()</a:t>
              </a:r>
            </a:p>
            <a:p>
              <a:pPr lvl="0">
                <a:defRPr sz="1800"/>
              </a:pPr>
              <a:r>
                <a:t>close()</a:t>
              </a:r>
            </a:p>
            <a:p>
              <a:pPr lvl="0">
                <a:defRPr sz="1800"/>
              </a:pPr>
              <a:r>
                <a:t>interpret()</a:t>
              </a:r>
            </a:p>
          </p:txBody>
        </p:sp>
      </p:grpSp>
      <p:sp>
        <p:nvSpPr>
          <p:cNvPr id="187" name="Shape 187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Interpreter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xfrm>
            <a:off x="457200" y="1123950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400">
                <a:latin typeface="+mn-lt"/>
                <a:ea typeface="+mn-ea"/>
                <a:cs typeface="+mn-cs"/>
                <a:sym typeface="Helvetica Neue"/>
              </a:rPr>
              <a:t>Create your own interpreter</a:t>
            </a:r>
            <a:endParaRPr sz="2400">
              <a:latin typeface="+mn-lt"/>
              <a:ea typeface="+mn-ea"/>
              <a:cs typeface="+mn-cs"/>
              <a:sym typeface="Helvetica Neue"/>
            </a:endParaRPr>
          </a:p>
          <a:p>
            <a:pPr lvl="0">
              <a:defRPr sz="1800"/>
            </a:pPr>
            <a:r>
              <a:rPr>
                <a:latin typeface="Helvetica Neue Light"/>
                <a:ea typeface="Helvetica Neue Light"/>
                <a:cs typeface="Helvetica Neue Light"/>
                <a:sym typeface="Helvetica Neue Light"/>
              </a:rPr>
              <a:t>by extending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>
                <a:solidFill>
                  <a:srgbClr val="535353"/>
                </a:solidFill>
                <a:latin typeface="Courier New"/>
                <a:ea typeface="Courier New"/>
                <a:cs typeface="Courier New"/>
                <a:sym typeface="Courier New"/>
              </a:rPr>
              <a:t>org.apache.zeppelin.interpreter.Interpreter</a:t>
            </a:r>
          </a:p>
        </p:txBody>
      </p:sp>
      <p:grpSp>
        <p:nvGrpSpPr>
          <p:cNvPr id="191" name="Group 191"/>
          <p:cNvGrpSpPr/>
          <p:nvPr/>
        </p:nvGrpSpPr>
        <p:grpSpPr>
          <a:xfrm>
            <a:off x="3529249" y="2870831"/>
            <a:ext cx="2057401" cy="1576200"/>
            <a:chOff x="0" y="0"/>
            <a:chExt cx="2057400" cy="1576199"/>
          </a:xfrm>
        </p:grpSpPr>
        <p:sp>
          <p:nvSpPr>
            <p:cNvPr id="189" name="Shape 189"/>
            <p:cNvSpPr/>
            <p:nvPr/>
          </p:nvSpPr>
          <p:spPr>
            <a:xfrm>
              <a:off x="0" y="-1"/>
              <a:ext cx="2057400" cy="1576201"/>
            </a:xfrm>
            <a:prstGeom prst="rect">
              <a:avLst/>
            </a:prstGeom>
            <a:noFill/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0" y="300363"/>
              <a:ext cx="2057400" cy="9754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lvl="0">
                <a:defRPr sz="1800"/>
              </a:pPr>
              <a:r>
                <a:t>cancel()</a:t>
              </a:r>
            </a:p>
            <a:p>
              <a:pPr lvl="0">
                <a:defRPr sz="1800"/>
              </a:pPr>
              <a:r>
                <a:t>getProgress()</a:t>
              </a:r>
            </a:p>
            <a:p>
              <a:pPr lvl="0">
                <a:defRPr sz="1800"/>
              </a:pPr>
              <a:r>
                <a:t>completion()</a:t>
              </a:r>
            </a:p>
          </p:txBody>
        </p:sp>
      </p:grpSp>
      <p:grpSp>
        <p:nvGrpSpPr>
          <p:cNvPr id="194" name="Group 194"/>
          <p:cNvGrpSpPr/>
          <p:nvPr/>
        </p:nvGrpSpPr>
        <p:grpSpPr>
          <a:xfrm>
            <a:off x="6003749" y="2870831"/>
            <a:ext cx="2241901" cy="1576200"/>
            <a:chOff x="0" y="0"/>
            <a:chExt cx="2241899" cy="1576199"/>
          </a:xfrm>
        </p:grpSpPr>
        <p:sp>
          <p:nvSpPr>
            <p:cNvPr id="192" name="Shape 192"/>
            <p:cNvSpPr/>
            <p:nvPr/>
          </p:nvSpPr>
          <p:spPr>
            <a:xfrm>
              <a:off x="0" y="-1"/>
              <a:ext cx="2241900" cy="1576201"/>
            </a:xfrm>
            <a:prstGeom prst="rect">
              <a:avLst/>
            </a:prstGeom>
            <a:noFill/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0" y="433713"/>
              <a:ext cx="2241900" cy="708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lvl="0">
                <a:defRPr sz="1800"/>
              </a:pPr>
              <a:r>
                <a:t>getScheduler()</a:t>
              </a:r>
            </a:p>
            <a:p>
              <a:pPr lvl="0">
                <a:defRPr sz="1800"/>
              </a:pPr>
              <a:r>
                <a:t>getFormType()</a:t>
              </a:r>
            </a:p>
          </p:txBody>
        </p:sp>
      </p:grpSp>
      <p:sp>
        <p:nvSpPr>
          <p:cNvPr id="195" name="Shape 195"/>
          <p:cNvSpPr/>
          <p:nvPr/>
        </p:nvSpPr>
        <p:spPr>
          <a:xfrm>
            <a:off x="1409700" y="2377531"/>
            <a:ext cx="10347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 sz="1400"/>
              <a:t>Must have</a:t>
            </a:r>
          </a:p>
        </p:txBody>
      </p:sp>
      <p:sp>
        <p:nvSpPr>
          <p:cNvPr id="196" name="Shape 196"/>
          <p:cNvSpPr/>
          <p:nvPr/>
        </p:nvSpPr>
        <p:spPr>
          <a:xfrm>
            <a:off x="3830049" y="2377531"/>
            <a:ext cx="15039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 sz="1400"/>
              <a:t>Good to have</a:t>
            </a:r>
          </a:p>
        </p:txBody>
      </p:sp>
      <p:sp>
        <p:nvSpPr>
          <p:cNvPr id="197" name="Shape 197"/>
          <p:cNvSpPr/>
          <p:nvPr/>
        </p:nvSpPr>
        <p:spPr>
          <a:xfrm>
            <a:off x="6653450" y="2377531"/>
            <a:ext cx="11712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 sz="1400"/>
              <a:t>Advanced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algn="r">
              <a:defRPr sz="1800"/>
            </a:pPr>
            <a:r>
              <a:rPr sz="2800">
                <a:latin typeface="Helvetica Neue Thin"/>
                <a:ea typeface="Helvetica Neue Thin"/>
                <a:cs typeface="Helvetica Neue Thin"/>
                <a:sym typeface="Helvetica Neue Thin"/>
              </a:rPr>
              <a:t>Displaying </a:t>
            </a:r>
            <a:r>
              <a:rPr sz="2800">
                <a:solidFill>
                  <a:srgbClr val="53535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your backend output</a:t>
            </a:r>
            <a:r>
              <a:rPr sz="2800">
                <a:latin typeface="Helvetica Neue Thin"/>
                <a:ea typeface="Helvetica Neue Thin"/>
                <a:cs typeface="Helvetica Neue Thin"/>
                <a:sym typeface="Helvetica Neue Thin"/>
              </a:rPr>
              <a:t> </a:t>
            </a:r>
            <a:endParaRPr sz="2800"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algn="r">
              <a:defRPr sz="1800"/>
            </a:pPr>
            <a:r>
              <a:rPr sz="2800">
                <a:latin typeface="Helvetica Neue Thin"/>
                <a:ea typeface="Helvetica Neue Thin"/>
                <a:cs typeface="Helvetica Neue Thin"/>
                <a:sym typeface="Helvetica Neue Thin"/>
              </a:rPr>
              <a:t>in Zeppelin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What is Apache Zeppelin?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488449" y="1200150"/>
            <a:ext cx="8330102" cy="37256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endParaRPr sz="2000"/>
          </a:p>
          <a:p>
            <a:pPr lvl="0">
              <a:defRPr sz="1800"/>
            </a:pPr>
            <a:endParaRPr sz="2000"/>
          </a:p>
          <a:p>
            <a:pPr lvl="0">
              <a:defRPr sz="1800"/>
            </a:pPr>
            <a:endParaRPr sz="2000"/>
          </a:p>
          <a:p>
            <a:pPr lvl="1" marL="521368" indent="-140368">
              <a:buSzPct val="100000"/>
              <a:buChar char="•"/>
              <a:defRPr sz="1800"/>
            </a:pPr>
            <a:r>
              <a:rPr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A web based notebook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521368" indent="-140368">
              <a:buSzPct val="100000"/>
              <a:buChar char="•"/>
              <a:defRPr sz="1800"/>
            </a:pPr>
            <a:r>
              <a:rPr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Integrated with Spark and Hadoop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521368" indent="-140368">
              <a:buSzPct val="100000"/>
              <a:buChar char="•"/>
              <a:defRPr sz="1800"/>
            </a:pPr>
            <a:r>
              <a:rPr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Multiple backends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521368" indent="-140368">
              <a:buSzPct val="100000"/>
              <a:buChar char="•"/>
              <a:defRPr sz="1800"/>
            </a:pPr>
            <a:r>
              <a:rPr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Apache incubating project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>
              <a:defRPr sz="1800"/>
            </a:pPr>
            <a:endParaRPr sz="1400"/>
          </a:p>
        </p:txBody>
      </p:sp>
    </p:spTree>
  </p:cSld>
  <p:clrMapOvr>
    <a:masterClrMapping/>
  </p:clrMapOvr>
  <p:transition spd="med" advClick="1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457200" y="14582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Display System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xfrm>
            <a:off x="487350" y="893175"/>
            <a:ext cx="8169300" cy="5415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b="1">
                <a:latin typeface="+mn-lt"/>
                <a:ea typeface="+mn-ea"/>
                <a:cs typeface="+mn-cs"/>
                <a:sym typeface="Helvetica Neue"/>
              </a:rPr>
              <a:t>%[Display system]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>
                <a:solidFill>
                  <a:srgbClr val="666666"/>
                </a:solidFill>
                <a:latin typeface="+mn-lt"/>
                <a:ea typeface="+mn-ea"/>
                <a:cs typeface="+mn-cs"/>
                <a:sym typeface="Helvetica Neue"/>
              </a:rPr>
              <a:t>selects how your output going to be handled</a:t>
            </a:r>
          </a:p>
        </p:txBody>
      </p:sp>
      <p:sp>
        <p:nvSpPr>
          <p:cNvPr id="203" name="Shape 203"/>
          <p:cNvSpPr/>
          <p:nvPr/>
        </p:nvSpPr>
        <p:spPr>
          <a:xfrm>
            <a:off x="601600" y="4548849"/>
            <a:ext cx="7447499" cy="46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 b="1">
                <a:latin typeface="+mn-lt"/>
                <a:ea typeface="+mn-ea"/>
                <a:cs typeface="+mn-cs"/>
                <a:sym typeface="Helvetica Neue"/>
              </a:rPr>
              <a:t>%[Interpreter]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rPr>
              <a:t>selects how your input going to be handled</a:t>
            </a:r>
          </a:p>
        </p:txBody>
      </p:sp>
      <p:grpSp>
        <p:nvGrpSpPr>
          <p:cNvPr id="206" name="Group 206"/>
          <p:cNvGrpSpPr/>
          <p:nvPr/>
        </p:nvGrpSpPr>
        <p:grpSpPr>
          <a:xfrm>
            <a:off x="1520400" y="3865497"/>
            <a:ext cx="1028701" cy="380234"/>
            <a:chOff x="0" y="0"/>
            <a:chExt cx="1028700" cy="380233"/>
          </a:xfrm>
        </p:grpSpPr>
        <p:sp>
          <p:nvSpPr>
            <p:cNvPr id="204" name="Shape 204"/>
            <p:cNvSpPr/>
            <p:nvPr/>
          </p:nvSpPr>
          <p:spPr>
            <a:xfrm>
              <a:off x="0" y="0"/>
              <a:ext cx="1028700" cy="360601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205" name="Shape 205"/>
            <p:cNvSpPr/>
            <p:nvPr/>
          </p:nvSpPr>
          <p:spPr>
            <a:xfrm>
              <a:off x="0" y="0"/>
              <a:ext cx="10287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spark</a:t>
              </a:r>
            </a:p>
          </p:txBody>
        </p:sp>
      </p:grpSp>
      <p:grpSp>
        <p:nvGrpSpPr>
          <p:cNvPr id="209" name="Group 209"/>
          <p:cNvGrpSpPr/>
          <p:nvPr/>
        </p:nvGrpSpPr>
        <p:grpSpPr>
          <a:xfrm>
            <a:off x="2647350" y="3865497"/>
            <a:ext cx="1028701" cy="380234"/>
            <a:chOff x="0" y="0"/>
            <a:chExt cx="1028700" cy="380233"/>
          </a:xfrm>
        </p:grpSpPr>
        <p:sp>
          <p:nvSpPr>
            <p:cNvPr id="207" name="Shape 207"/>
            <p:cNvSpPr/>
            <p:nvPr/>
          </p:nvSpPr>
          <p:spPr>
            <a:xfrm>
              <a:off x="0" y="0"/>
              <a:ext cx="1028700" cy="360601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208" name="Shape 208"/>
            <p:cNvSpPr/>
            <p:nvPr/>
          </p:nvSpPr>
          <p:spPr>
            <a:xfrm>
              <a:off x="0" y="0"/>
              <a:ext cx="10287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pyspark</a:t>
              </a:r>
            </a:p>
          </p:txBody>
        </p:sp>
      </p:grpSp>
      <p:grpSp>
        <p:nvGrpSpPr>
          <p:cNvPr id="212" name="Group 212"/>
          <p:cNvGrpSpPr/>
          <p:nvPr/>
        </p:nvGrpSpPr>
        <p:grpSpPr>
          <a:xfrm>
            <a:off x="3774301" y="3865497"/>
            <a:ext cx="1028701" cy="380234"/>
            <a:chOff x="0" y="0"/>
            <a:chExt cx="1028700" cy="380233"/>
          </a:xfrm>
        </p:grpSpPr>
        <p:sp>
          <p:nvSpPr>
            <p:cNvPr id="210" name="Shape 210"/>
            <p:cNvSpPr/>
            <p:nvPr/>
          </p:nvSpPr>
          <p:spPr>
            <a:xfrm>
              <a:off x="0" y="0"/>
              <a:ext cx="1028700" cy="360601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0"/>
              <a:ext cx="10287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sql</a:t>
              </a:r>
            </a:p>
          </p:txBody>
        </p:sp>
      </p:grpSp>
      <p:grpSp>
        <p:nvGrpSpPr>
          <p:cNvPr id="215" name="Group 215"/>
          <p:cNvGrpSpPr/>
          <p:nvPr/>
        </p:nvGrpSpPr>
        <p:grpSpPr>
          <a:xfrm>
            <a:off x="4901250" y="3865497"/>
            <a:ext cx="1028701" cy="380234"/>
            <a:chOff x="0" y="0"/>
            <a:chExt cx="1028700" cy="380233"/>
          </a:xfrm>
        </p:grpSpPr>
        <p:sp>
          <p:nvSpPr>
            <p:cNvPr id="213" name="Shape 213"/>
            <p:cNvSpPr/>
            <p:nvPr/>
          </p:nvSpPr>
          <p:spPr>
            <a:xfrm>
              <a:off x="0" y="0"/>
              <a:ext cx="1028700" cy="360601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214" name="Shape 214"/>
            <p:cNvSpPr/>
            <p:nvPr/>
          </p:nvSpPr>
          <p:spPr>
            <a:xfrm>
              <a:off x="0" y="0"/>
              <a:ext cx="10287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dep</a:t>
              </a:r>
            </a:p>
          </p:txBody>
        </p:sp>
      </p:grpSp>
      <p:sp>
        <p:nvSpPr>
          <p:cNvPr id="216" name="Shape 216"/>
          <p:cNvSpPr/>
          <p:nvPr/>
        </p:nvSpPr>
        <p:spPr>
          <a:xfrm>
            <a:off x="4382549" y="3250462"/>
            <a:ext cx="378901" cy="391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885"/>
                </a:moveTo>
                <a:lnTo>
                  <a:pt x="5400" y="11885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85"/>
                </a:lnTo>
                <a:lnTo>
                  <a:pt x="21600" y="1188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CCCCC"/>
          </a:solidFill>
          <a:ln w="19050">
            <a:solidFill>
              <a:srgbClr val="666666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17" name="Shape 217"/>
          <p:cNvSpPr/>
          <p:nvPr/>
        </p:nvSpPr>
        <p:spPr>
          <a:xfrm>
            <a:off x="6109393" y="3397698"/>
            <a:ext cx="789720" cy="663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14972" y="16200"/>
                </a:lnTo>
                <a:lnTo>
                  <a:pt x="14972" y="5400"/>
                </a:lnTo>
                <a:lnTo>
                  <a:pt x="12762" y="5400"/>
                </a:lnTo>
                <a:lnTo>
                  <a:pt x="17181" y="0"/>
                </a:lnTo>
                <a:lnTo>
                  <a:pt x="21600" y="5400"/>
                </a:lnTo>
                <a:lnTo>
                  <a:pt x="19391" y="5400"/>
                </a:lnTo>
                <a:lnTo>
                  <a:pt x="19391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CCCCC"/>
          </a:solidFill>
          <a:ln w="19050">
            <a:solidFill>
              <a:srgbClr val="666666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18" name="Shape 218"/>
          <p:cNvSpPr/>
          <p:nvPr/>
        </p:nvSpPr>
        <p:spPr>
          <a:xfrm rot="16200000">
            <a:off x="6451042" y="1762825"/>
            <a:ext cx="564367" cy="691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778"/>
                </a:moveTo>
                <a:lnTo>
                  <a:pt x="13500" y="16778"/>
                </a:lnTo>
                <a:lnTo>
                  <a:pt x="13500" y="4822"/>
                </a:lnTo>
                <a:lnTo>
                  <a:pt x="10800" y="4822"/>
                </a:lnTo>
                <a:lnTo>
                  <a:pt x="16200" y="0"/>
                </a:lnTo>
                <a:lnTo>
                  <a:pt x="21600" y="4822"/>
                </a:lnTo>
                <a:lnTo>
                  <a:pt x="18900" y="4822"/>
                </a:lnTo>
                <a:lnTo>
                  <a:pt x="189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CCCCC"/>
          </a:solidFill>
          <a:ln w="19050">
            <a:solidFill>
              <a:srgbClr val="666666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19" name="Shape 219"/>
          <p:cNvSpPr/>
          <p:nvPr/>
        </p:nvSpPr>
        <p:spPr>
          <a:xfrm>
            <a:off x="3283600" y="3240937"/>
            <a:ext cx="10287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 sz="1400"/>
              <a:t>input code</a:t>
            </a:r>
          </a:p>
        </p:txBody>
      </p:sp>
      <p:sp>
        <p:nvSpPr>
          <p:cNvPr id="220" name="Shape 220"/>
          <p:cNvSpPr/>
          <p:nvPr/>
        </p:nvSpPr>
        <p:spPr>
          <a:xfrm>
            <a:off x="6913500" y="3591088"/>
            <a:ext cx="710100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 sz="1400"/>
              <a:t>output data</a:t>
            </a:r>
          </a:p>
        </p:txBody>
      </p:sp>
      <p:grpSp>
        <p:nvGrpSpPr>
          <p:cNvPr id="223" name="Group 223"/>
          <p:cNvGrpSpPr/>
          <p:nvPr/>
        </p:nvGrpSpPr>
        <p:grpSpPr>
          <a:xfrm>
            <a:off x="3010025" y="1959228"/>
            <a:ext cx="1028701" cy="380234"/>
            <a:chOff x="0" y="0"/>
            <a:chExt cx="1028700" cy="380233"/>
          </a:xfrm>
        </p:grpSpPr>
        <p:sp>
          <p:nvSpPr>
            <p:cNvPr id="221" name="Shape 221"/>
            <p:cNvSpPr/>
            <p:nvPr/>
          </p:nvSpPr>
          <p:spPr>
            <a:xfrm>
              <a:off x="0" y="0"/>
              <a:ext cx="1028700" cy="360601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222" name="Shape 222"/>
            <p:cNvSpPr/>
            <p:nvPr/>
          </p:nvSpPr>
          <p:spPr>
            <a:xfrm>
              <a:off x="0" y="0"/>
              <a:ext cx="10287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table</a:t>
              </a:r>
            </a:p>
          </p:txBody>
        </p:sp>
      </p:grpSp>
      <p:grpSp>
        <p:nvGrpSpPr>
          <p:cNvPr id="226" name="Group 226"/>
          <p:cNvGrpSpPr/>
          <p:nvPr/>
        </p:nvGrpSpPr>
        <p:grpSpPr>
          <a:xfrm>
            <a:off x="4136975" y="1959228"/>
            <a:ext cx="1028701" cy="380234"/>
            <a:chOff x="0" y="0"/>
            <a:chExt cx="1028700" cy="380233"/>
          </a:xfrm>
        </p:grpSpPr>
        <p:sp>
          <p:nvSpPr>
            <p:cNvPr id="224" name="Shape 224"/>
            <p:cNvSpPr/>
            <p:nvPr/>
          </p:nvSpPr>
          <p:spPr>
            <a:xfrm>
              <a:off x="0" y="0"/>
              <a:ext cx="1028700" cy="360601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225" name="Shape 225"/>
            <p:cNvSpPr/>
            <p:nvPr/>
          </p:nvSpPr>
          <p:spPr>
            <a:xfrm>
              <a:off x="0" y="0"/>
              <a:ext cx="10287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html</a:t>
              </a:r>
            </a:p>
          </p:txBody>
        </p:sp>
      </p:grpSp>
      <p:grpSp>
        <p:nvGrpSpPr>
          <p:cNvPr id="229" name="Group 229"/>
          <p:cNvGrpSpPr/>
          <p:nvPr/>
        </p:nvGrpSpPr>
        <p:grpSpPr>
          <a:xfrm>
            <a:off x="5263925" y="1959228"/>
            <a:ext cx="1028701" cy="380234"/>
            <a:chOff x="0" y="0"/>
            <a:chExt cx="1028700" cy="380233"/>
          </a:xfrm>
        </p:grpSpPr>
        <p:sp>
          <p:nvSpPr>
            <p:cNvPr id="227" name="Shape 227"/>
            <p:cNvSpPr/>
            <p:nvPr/>
          </p:nvSpPr>
          <p:spPr>
            <a:xfrm>
              <a:off x="0" y="0"/>
              <a:ext cx="1028700" cy="360601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228" name="Shape 228"/>
            <p:cNvSpPr/>
            <p:nvPr/>
          </p:nvSpPr>
          <p:spPr>
            <a:xfrm>
              <a:off x="0" y="0"/>
              <a:ext cx="10287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angular</a:t>
              </a:r>
            </a:p>
          </p:txBody>
        </p:sp>
      </p:grpSp>
      <p:grpSp>
        <p:nvGrpSpPr>
          <p:cNvPr id="232" name="Group 232"/>
          <p:cNvGrpSpPr/>
          <p:nvPr/>
        </p:nvGrpSpPr>
        <p:grpSpPr>
          <a:xfrm>
            <a:off x="1883075" y="1959228"/>
            <a:ext cx="1028701" cy="380234"/>
            <a:chOff x="0" y="0"/>
            <a:chExt cx="1028700" cy="380233"/>
          </a:xfrm>
        </p:grpSpPr>
        <p:sp>
          <p:nvSpPr>
            <p:cNvPr id="230" name="Shape 230"/>
            <p:cNvSpPr/>
            <p:nvPr/>
          </p:nvSpPr>
          <p:spPr>
            <a:xfrm>
              <a:off x="0" y="0"/>
              <a:ext cx="1028700" cy="360601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231" name="Shape 231"/>
            <p:cNvSpPr/>
            <p:nvPr/>
          </p:nvSpPr>
          <p:spPr>
            <a:xfrm>
              <a:off x="0" y="0"/>
              <a:ext cx="10287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text</a:t>
              </a:r>
            </a:p>
          </p:txBody>
        </p:sp>
      </p:grpSp>
      <p:grpSp>
        <p:nvGrpSpPr>
          <p:cNvPr id="235" name="Group 235"/>
          <p:cNvGrpSpPr/>
          <p:nvPr/>
        </p:nvGrpSpPr>
        <p:grpSpPr>
          <a:xfrm>
            <a:off x="1165075" y="2663854"/>
            <a:ext cx="7447500" cy="421201"/>
            <a:chOff x="0" y="0"/>
            <a:chExt cx="7447498" cy="421199"/>
          </a:xfrm>
        </p:grpSpPr>
        <p:sp>
          <p:nvSpPr>
            <p:cNvPr id="233" name="Shape 233"/>
            <p:cNvSpPr/>
            <p:nvPr/>
          </p:nvSpPr>
          <p:spPr>
            <a:xfrm>
              <a:off x="0" y="0"/>
              <a:ext cx="7447499" cy="421200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34" name="Shape 234"/>
            <p:cNvSpPr/>
            <p:nvPr/>
          </p:nvSpPr>
          <p:spPr>
            <a:xfrm>
              <a:off x="0" y="20483"/>
              <a:ext cx="74474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 lvl="0">
                <a:defRPr sz="1800"/>
              </a:pPr>
              <a:r>
                <a:rPr sz="1400"/>
                <a:t>ZeppelinServer</a:t>
              </a:r>
            </a:p>
          </p:txBody>
        </p:sp>
      </p:grpSp>
      <p:sp>
        <p:nvSpPr>
          <p:cNvPr id="236" name="Shape 236"/>
          <p:cNvSpPr/>
          <p:nvPr/>
        </p:nvSpPr>
        <p:spPr>
          <a:xfrm rot="5400000">
            <a:off x="4370925" y="1428049"/>
            <a:ext cx="402151" cy="3606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19050">
            <a:solidFill>
              <a:srgbClr val="666666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Display System</a:t>
            </a:r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000">
                <a:latin typeface="Helvetica Neue Thin"/>
                <a:ea typeface="Helvetica Neue Thin"/>
                <a:cs typeface="Helvetica Neue Thin"/>
                <a:sym typeface="Helvetica Neue Thin"/>
              </a:rPr>
              <a:t>%[display system]</a:t>
            </a:r>
            <a:br>
              <a:rPr sz="2000">
                <a:latin typeface="Helvetica Neue Thin"/>
                <a:ea typeface="Helvetica Neue Thin"/>
                <a:cs typeface="Helvetica Neue Thin"/>
                <a:sym typeface="Helvetica Neue Thin"/>
              </a:rPr>
            </a:br>
            <a:endParaRPr sz="2000"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marL="729342" indent="-653142">
              <a:buClr>
                <a:srgbClr val="000000"/>
              </a:buClr>
              <a:buSzPct val="100000"/>
              <a:buFont typeface="Arial"/>
              <a:buChar char="-"/>
              <a:defRPr sz="1800"/>
            </a:pPr>
            <a:r>
              <a:rPr sz="2400">
                <a:latin typeface="+mn-lt"/>
                <a:ea typeface="+mn-ea"/>
                <a:cs typeface="+mn-cs"/>
                <a:sym typeface="Helvetica Neue"/>
              </a:rPr>
              <a:t>text (default)</a:t>
            </a:r>
            <a:endParaRPr sz="2400">
              <a:latin typeface="+mn-lt"/>
              <a:ea typeface="+mn-ea"/>
              <a:cs typeface="+mn-cs"/>
              <a:sym typeface="Helvetica Neue"/>
            </a:endParaRPr>
          </a:p>
          <a:p>
            <a:pPr lvl="0" marL="729342" indent="-653142">
              <a:buClr>
                <a:srgbClr val="000000"/>
              </a:buClr>
              <a:buSzPct val="100000"/>
              <a:buFont typeface="Arial"/>
              <a:buChar char="-"/>
              <a:defRPr sz="1800"/>
            </a:pPr>
            <a:r>
              <a:rPr sz="2400">
                <a:latin typeface="+mn-lt"/>
                <a:ea typeface="+mn-ea"/>
                <a:cs typeface="+mn-cs"/>
                <a:sym typeface="Helvetica Neue"/>
              </a:rPr>
              <a:t>table</a:t>
            </a:r>
            <a:endParaRPr sz="2400">
              <a:latin typeface="+mn-lt"/>
              <a:ea typeface="+mn-ea"/>
              <a:cs typeface="+mn-cs"/>
              <a:sym typeface="Helvetica Neue"/>
            </a:endParaRPr>
          </a:p>
          <a:p>
            <a:pPr lvl="0" marL="729342" indent="-653142">
              <a:buClr>
                <a:srgbClr val="000000"/>
              </a:buClr>
              <a:buSzPct val="100000"/>
              <a:buFont typeface="Arial"/>
              <a:buChar char="-"/>
              <a:defRPr sz="1800"/>
            </a:pPr>
            <a:r>
              <a:rPr sz="2400">
                <a:latin typeface="+mn-lt"/>
                <a:ea typeface="+mn-ea"/>
                <a:cs typeface="+mn-cs"/>
                <a:sym typeface="Helvetica Neue"/>
              </a:rPr>
              <a:t>html</a:t>
            </a:r>
            <a:endParaRPr sz="2400">
              <a:latin typeface="+mn-lt"/>
              <a:ea typeface="+mn-ea"/>
              <a:cs typeface="+mn-cs"/>
              <a:sym typeface="Helvetica Neue"/>
            </a:endParaRPr>
          </a:p>
          <a:p>
            <a:pPr lvl="0" marL="729342" indent="-653142">
              <a:buClr>
                <a:srgbClr val="000000"/>
              </a:buClr>
              <a:buSzPct val="100000"/>
              <a:buFont typeface="Arial"/>
              <a:buChar char="-"/>
              <a:defRPr sz="1800"/>
            </a:pPr>
            <a:r>
              <a:rPr sz="2400">
                <a:latin typeface="+mn-lt"/>
                <a:ea typeface="+mn-ea"/>
                <a:cs typeface="+mn-cs"/>
                <a:sym typeface="Helvetica Neue"/>
              </a:rPr>
              <a:t>angular </a:t>
            </a:r>
            <a:r>
              <a:rPr sz="2400">
                <a:latin typeface="Helvetica Neue Thin"/>
                <a:ea typeface="Helvetica Neue Thin"/>
                <a:cs typeface="Helvetica Neue Thin"/>
                <a:sym typeface="Helvetica Neue Thin"/>
              </a:rPr>
              <a:t>(experimental) </a:t>
            </a:r>
            <a:r>
              <a:rPr sz="2000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make zeppelin runs analytic application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Display System</a:t>
            </a:r>
          </a:p>
        </p:txBody>
      </p:sp>
      <p:pic>
        <p:nvPicPr>
          <p:cNvPr id="242" name="image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0737" y="1574593"/>
            <a:ext cx="4962526" cy="1000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image2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5500" y="3242187"/>
            <a:ext cx="4953000" cy="129540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/>
        </p:nvSpPr>
        <p:spPr>
          <a:xfrm>
            <a:off x="1091043" y="1570160"/>
            <a:ext cx="2274001" cy="381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text</a:t>
            </a:r>
          </a:p>
        </p:txBody>
      </p:sp>
      <p:sp>
        <p:nvSpPr>
          <p:cNvPr id="245" name="Shape 245"/>
          <p:cNvSpPr/>
          <p:nvPr/>
        </p:nvSpPr>
        <p:spPr>
          <a:xfrm>
            <a:off x="1091043" y="3233729"/>
            <a:ext cx="2274001" cy="381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html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Display System</a:t>
            </a:r>
          </a:p>
        </p:txBody>
      </p:sp>
      <p:pic>
        <p:nvPicPr>
          <p:cNvPr id="248" name="image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0" y="1919687"/>
            <a:ext cx="4953000" cy="2571751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>
            <a:off x="1239642" y="1927691"/>
            <a:ext cx="2274001" cy="381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table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image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3975" y="1304381"/>
            <a:ext cx="4856050" cy="3831926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/>
          <p:cNvSpPr/>
          <p:nvPr>
            <p:ph type="title"/>
          </p:nvPr>
        </p:nvSpPr>
        <p:spPr>
          <a:xfrm>
            <a:off x="457200" y="305377"/>
            <a:ext cx="8229600" cy="857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Display System</a:t>
            </a:r>
          </a:p>
        </p:txBody>
      </p:sp>
      <p:sp>
        <p:nvSpPr>
          <p:cNvPr id="253" name="Shape 253"/>
          <p:cNvSpPr/>
          <p:nvPr/>
        </p:nvSpPr>
        <p:spPr>
          <a:xfrm>
            <a:off x="1081381" y="1303437"/>
            <a:ext cx="2274001" cy="381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angular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>
              <a:defRPr sz="1800"/>
            </a:pPr>
            <a:r>
              <a:rPr sz="2800">
                <a:latin typeface="Helvetica Neue Thin"/>
                <a:ea typeface="Helvetica Neue Thin"/>
                <a:cs typeface="Helvetica Neue Thin"/>
                <a:sym typeface="Helvetica Neue Thin"/>
              </a:rPr>
              <a:t>Sharing </a:t>
            </a:r>
            <a:r>
              <a:rPr sz="2800">
                <a:solidFill>
                  <a:srgbClr val="535353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your notebooks</a:t>
            </a:r>
            <a:endParaRPr sz="2800"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algn="r">
              <a:defRPr sz="1800"/>
            </a:pPr>
            <a:r>
              <a:rPr sz="2800">
                <a:latin typeface="Helvetica Neue Thin"/>
                <a:ea typeface="Helvetica Neue Thin"/>
                <a:cs typeface="Helvetica Neue Thin"/>
                <a:sym typeface="Helvetica Neue Thin"/>
              </a:rPr>
              <a:t>with Zeppelin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Sharing</a:t>
            </a:r>
          </a:p>
        </p:txBody>
      </p:sp>
      <p:pic>
        <p:nvPicPr>
          <p:cNvPr id="258" name="image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61" y="1959879"/>
            <a:ext cx="2774476" cy="2583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552" y="1452251"/>
            <a:ext cx="2774476" cy="2583826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/>
        </p:nvSpPr>
        <p:spPr>
          <a:xfrm rot="10493140">
            <a:off x="3414881" y="3829441"/>
            <a:ext cx="563369" cy="42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86" h="19886" fill="norm" stroke="1" extrusionOk="0">
                <a:moveTo>
                  <a:pt x="1372" y="19886"/>
                </a:moveTo>
                <a:cubicBezTo>
                  <a:pt x="1372" y="16800"/>
                  <a:pt x="-1714" y="4457"/>
                  <a:pt x="1372" y="1372"/>
                </a:cubicBezTo>
                <a:cubicBezTo>
                  <a:pt x="4457" y="-1714"/>
                  <a:pt x="16799" y="1372"/>
                  <a:pt x="19886" y="1372"/>
                </a:cubicBezTo>
              </a:path>
            </a:pathLst>
          </a:custGeom>
          <a:ln w="28575">
            <a:solidFill>
              <a:srgbClr val="666666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61" name="Shape 261"/>
          <p:cNvSpPr/>
          <p:nvPr/>
        </p:nvSpPr>
        <p:spPr>
          <a:xfrm>
            <a:off x="1191103" y="4661187"/>
            <a:ext cx="2403374" cy="393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 sz="1400">
                <a:latin typeface="Helvetica Neue Light"/>
                <a:ea typeface="Helvetica Neue Light"/>
                <a:cs typeface="Helvetica Neue Light"/>
                <a:sym typeface="Helvetica Neue Light"/>
              </a:rPr>
              <a:t>synchronised by </a:t>
            </a:r>
            <a:r>
              <a:rPr sz="1400">
                <a:latin typeface="+mn-lt"/>
                <a:ea typeface="+mn-ea"/>
                <a:cs typeface="+mn-cs"/>
                <a:sym typeface="Helvetica Neue"/>
              </a:rPr>
              <a:t>web socket</a:t>
            </a:r>
          </a:p>
        </p:txBody>
      </p:sp>
      <p:pic>
        <p:nvPicPr>
          <p:cNvPr id="262" name="image2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7951" y="1792143"/>
            <a:ext cx="3596205" cy="2769325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/>
        </p:nvSpPr>
        <p:spPr>
          <a:xfrm>
            <a:off x="4277282" y="1237224"/>
            <a:ext cx="4870500" cy="393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 sz="1400">
                <a:latin typeface="+mn-lt"/>
                <a:ea typeface="+mn-ea"/>
                <a:cs typeface="+mn-cs"/>
                <a:sym typeface="Helvetica Neue"/>
              </a:rPr>
              <a:t>Access control, Team sharing via ZeppelinHub by </a:t>
            </a:r>
            <a:r>
              <a:rPr sz="1400">
                <a:latin typeface="Helvetica Neue Light"/>
                <a:ea typeface="Helvetica Neue Light"/>
                <a:cs typeface="Helvetica Neue Light"/>
                <a:sym typeface="Helvetica Neue Light"/>
              </a:rPr>
              <a:t>NFLabs</a:t>
            </a:r>
          </a:p>
        </p:txBody>
      </p:sp>
      <p:sp>
        <p:nvSpPr>
          <p:cNvPr id="264" name="Shape 264"/>
          <p:cNvSpPr/>
          <p:nvPr/>
        </p:nvSpPr>
        <p:spPr>
          <a:xfrm flipV="1">
            <a:off x="4212002" y="3176805"/>
            <a:ext cx="673975" cy="1"/>
          </a:xfrm>
          <a:prstGeom prst="line">
            <a:avLst/>
          </a:prstGeom>
          <a:ln w="19050">
            <a:solidFill>
              <a:srgbClr val="666666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3913350" y="3215762"/>
            <a:ext cx="1317300" cy="393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1400"/>
              <a:t>synchronised </a:t>
            </a:r>
          </a:p>
        </p:txBody>
      </p:sp>
      <p:sp>
        <p:nvSpPr>
          <p:cNvPr id="266" name="Shape 266"/>
          <p:cNvSpPr/>
          <p:nvPr/>
        </p:nvSpPr>
        <p:spPr>
          <a:xfrm>
            <a:off x="457199" y="1047849"/>
            <a:ext cx="2774401" cy="381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Sharing notebook URL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Pluggable persistence layer</a:t>
            </a:r>
          </a:p>
        </p:txBody>
      </p:sp>
      <p:sp>
        <p:nvSpPr>
          <p:cNvPr id="275" name="Shape 275"/>
          <p:cNvSpPr/>
          <p:nvPr/>
        </p:nvSpPr>
        <p:spPr>
          <a:xfrm>
            <a:off x="4155095" y="2753093"/>
            <a:ext cx="10311" cy="1540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666666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270" name="Shape 270"/>
          <p:cNvSpPr/>
          <p:nvPr/>
        </p:nvSpPr>
        <p:spPr>
          <a:xfrm flipH="1" flipV="1">
            <a:off x="4107654" y="2935126"/>
            <a:ext cx="928692" cy="928693"/>
          </a:xfrm>
          <a:prstGeom prst="line">
            <a:avLst/>
          </a:prstGeom>
          <a:ln w="19050">
            <a:solidFill>
              <a:srgbClr val="666666"/>
            </a:solidFill>
            <a:prstDash val="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3769086" y="3929362"/>
            <a:ext cx="782100" cy="806101"/>
          </a:xfrm>
          <a:prstGeom prst="rect">
            <a:avLst/>
          </a:prstGeom>
          <a:solidFill>
            <a:srgbClr val="CCCCCC"/>
          </a:solidFill>
          <a:ln w="19050">
            <a:solidFill>
              <a:srgbClr val="666666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/>
            </a:pPr>
            <a:r>
              <a:rPr sz="1400">
                <a:latin typeface="Helvetica Neue Light"/>
                <a:ea typeface="Helvetica Neue Light"/>
                <a:cs typeface="Helvetica Neue Light"/>
                <a:sym typeface="Helvetica Neue Light"/>
              </a:rPr>
              <a:t>Local</a:t>
            </a:r>
            <a:br>
              <a:rPr sz="14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sz="1400">
                <a:latin typeface="Helvetica Neue Light"/>
                <a:ea typeface="Helvetica Neue Light"/>
                <a:cs typeface="Helvetica Neue Light"/>
                <a:sym typeface="Helvetica Neue Light"/>
              </a:rPr>
              <a:t>FS</a:t>
            </a:r>
          </a:p>
        </p:txBody>
      </p:sp>
      <p:sp>
        <p:nvSpPr>
          <p:cNvPr id="272" name="Shape 272"/>
          <p:cNvSpPr/>
          <p:nvPr/>
        </p:nvSpPr>
        <p:spPr>
          <a:xfrm>
            <a:off x="457199" y="1063375"/>
            <a:ext cx="7707602" cy="989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 sz="1400"/>
              <a:t>Zeppelin abstracts notebook persistence layer</a:t>
            </a:r>
            <a:endParaRPr sz="1400"/>
          </a:p>
          <a:p>
            <a:pPr lvl="0">
              <a:defRPr sz="1800"/>
            </a:pPr>
            <a:endParaRPr sz="1400"/>
          </a:p>
          <a:p>
            <a:pPr lvl="0">
              <a:defRPr sz="1800"/>
            </a:pPr>
            <a:endParaRPr sz="1400"/>
          </a:p>
        </p:txBody>
      </p:sp>
      <p:pic>
        <p:nvPicPr>
          <p:cNvPr id="273" name="3d106a0aeb881193659c6bbd139235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4622" y="1673889"/>
            <a:ext cx="2280616" cy="1378487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4795753" y="3929362"/>
            <a:ext cx="782100" cy="806101"/>
          </a:xfrm>
          <a:prstGeom prst="rect">
            <a:avLst/>
          </a:prstGeom>
          <a:solidFill>
            <a:srgbClr val="CCCCCC"/>
          </a:solidFill>
          <a:ln w="19050">
            <a:solidFill>
              <a:srgbClr val="666666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1400">
                <a:latin typeface="Helvetica Neue Light"/>
                <a:ea typeface="Helvetica Neue Light"/>
                <a:cs typeface="Helvetica Neue Light"/>
                <a:sym typeface="Helvetica Neue Light"/>
              </a:rPr>
              <a:t>Github?</a:t>
            </a:r>
            <a:br>
              <a:rPr sz="14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sz="1400">
                <a:latin typeface="Helvetica Neue Light"/>
                <a:ea typeface="Helvetica Neue Light"/>
                <a:cs typeface="Helvetica Neue Light"/>
                <a:sym typeface="Helvetica Neue Light"/>
              </a:rPr>
              <a:t>S3?</a:t>
            </a:r>
            <a:br>
              <a:rPr sz="14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sz="1400">
                <a:latin typeface="Helvetica Neue Light"/>
                <a:ea typeface="Helvetica Neue Light"/>
                <a:cs typeface="Helvetica Neue Light"/>
                <a:sym typeface="Helvetica Neue Light"/>
              </a:rPr>
              <a:t>NoSql?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Who are using Zeppelin</a:t>
            </a:r>
          </a:p>
        </p:txBody>
      </p:sp>
      <p:pic>
        <p:nvPicPr>
          <p:cNvPr id="278" name="image2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9584" y="2817763"/>
            <a:ext cx="1515644" cy="629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image2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6044" y="2901564"/>
            <a:ext cx="957626" cy="68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32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41957" y="1467977"/>
            <a:ext cx="1208685" cy="85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30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2446" y="4001635"/>
            <a:ext cx="1619773" cy="5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28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81442" y="4058265"/>
            <a:ext cx="2119909" cy="372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image31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31693" y="1677802"/>
            <a:ext cx="1621280" cy="437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image48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19496" y="2817763"/>
            <a:ext cx="857402" cy="857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age39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94065" y="2728539"/>
            <a:ext cx="1288476" cy="789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image33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477323" y="2660438"/>
            <a:ext cx="722322" cy="944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image35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072775" y="1580661"/>
            <a:ext cx="957626" cy="632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image38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331601" y="4058265"/>
            <a:ext cx="1834248" cy="434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image34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565177" y="4001635"/>
            <a:ext cx="1562245" cy="5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unnamed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987850" y="1358690"/>
            <a:ext cx="2925084" cy="1075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Eco system</a:t>
            </a:r>
          </a:p>
        </p:txBody>
      </p:sp>
      <p:grpSp>
        <p:nvGrpSpPr>
          <p:cNvPr id="295" name="Group 295"/>
          <p:cNvGrpSpPr/>
          <p:nvPr/>
        </p:nvGrpSpPr>
        <p:grpSpPr>
          <a:xfrm>
            <a:off x="274899" y="1660112"/>
            <a:ext cx="2924401" cy="561001"/>
            <a:chOff x="0" y="0"/>
            <a:chExt cx="2924399" cy="561000"/>
          </a:xfrm>
        </p:grpSpPr>
        <p:sp>
          <p:nvSpPr>
            <p:cNvPr id="293" name="Shape 293"/>
            <p:cNvSpPr/>
            <p:nvPr/>
          </p:nvSpPr>
          <p:spPr>
            <a:xfrm>
              <a:off x="-1" y="-1"/>
              <a:ext cx="2924401" cy="561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294" name="Shape 294"/>
            <p:cNvSpPr/>
            <p:nvPr/>
          </p:nvSpPr>
          <p:spPr>
            <a:xfrm>
              <a:off x="-1" y="-1"/>
              <a:ext cx="2924401" cy="418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b="1" sz="16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 lvl="0">
                <a:defRPr b="0" sz="1800"/>
              </a:pPr>
              <a:r>
                <a:rPr b="1" sz="1600"/>
                <a:t>Packaging  &amp; Deployment</a:t>
              </a:r>
            </a:p>
          </p:txBody>
        </p:sp>
      </p:grpSp>
      <p:pic>
        <p:nvPicPr>
          <p:cNvPr id="296" name="image3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341" y="2273312"/>
            <a:ext cx="985701" cy="39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image4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7704" y="2873212"/>
            <a:ext cx="736976" cy="8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image3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7587" y="2467912"/>
            <a:ext cx="590651" cy="680143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1824967" y="3114655"/>
            <a:ext cx="955891" cy="368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1200"/>
              <a:t>Z-Manager</a:t>
            </a:r>
          </a:p>
        </p:txBody>
      </p:sp>
      <p:grpSp>
        <p:nvGrpSpPr>
          <p:cNvPr id="302" name="Group 302"/>
          <p:cNvGrpSpPr/>
          <p:nvPr/>
        </p:nvGrpSpPr>
        <p:grpSpPr>
          <a:xfrm>
            <a:off x="3516900" y="895299"/>
            <a:ext cx="3017701" cy="1630502"/>
            <a:chOff x="0" y="0"/>
            <a:chExt cx="3017700" cy="1630500"/>
          </a:xfrm>
        </p:grpSpPr>
        <p:sp>
          <p:nvSpPr>
            <p:cNvPr id="300" name="Shape 300"/>
            <p:cNvSpPr/>
            <p:nvPr/>
          </p:nvSpPr>
          <p:spPr>
            <a:xfrm>
              <a:off x="-1" y="-1"/>
              <a:ext cx="3017702" cy="16305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-1" y="-1"/>
              <a:ext cx="3017702" cy="424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b="0" sz="1800"/>
              </a:pPr>
              <a:r>
                <a:rPr b="1" sz="1600"/>
                <a:t>Collaboration, Sharing</a:t>
              </a:r>
            </a:p>
          </p:txBody>
        </p:sp>
      </p:grpSp>
      <p:sp>
        <p:nvSpPr>
          <p:cNvPr id="303" name="Shape 303"/>
          <p:cNvSpPr/>
          <p:nvPr/>
        </p:nvSpPr>
        <p:spPr>
          <a:xfrm>
            <a:off x="4050375" y="1755844"/>
            <a:ext cx="1043250" cy="369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Zeppelin</a:t>
            </a:r>
            <a:r>
              <a:rPr b="1" sz="1200">
                <a:latin typeface="+mn-lt"/>
                <a:ea typeface="+mn-ea"/>
                <a:cs typeface="+mn-cs"/>
                <a:sym typeface="Helvetica Neue"/>
              </a:rPr>
              <a:t>Hub</a:t>
            </a:r>
          </a:p>
        </p:txBody>
      </p:sp>
      <p:grpSp>
        <p:nvGrpSpPr>
          <p:cNvPr id="306" name="Group 306"/>
          <p:cNvGrpSpPr/>
          <p:nvPr/>
        </p:nvGrpSpPr>
        <p:grpSpPr>
          <a:xfrm>
            <a:off x="5558799" y="1769386"/>
            <a:ext cx="3458100" cy="1630502"/>
            <a:chOff x="0" y="0"/>
            <a:chExt cx="3458098" cy="1630500"/>
          </a:xfrm>
        </p:grpSpPr>
        <p:sp>
          <p:nvSpPr>
            <p:cNvPr id="304" name="Shape 304"/>
            <p:cNvSpPr/>
            <p:nvPr/>
          </p:nvSpPr>
          <p:spPr>
            <a:xfrm>
              <a:off x="0" y="-1"/>
              <a:ext cx="3458099" cy="16305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305" name="Shape 305"/>
            <p:cNvSpPr/>
            <p:nvPr/>
          </p:nvSpPr>
          <p:spPr>
            <a:xfrm>
              <a:off x="0" y="-1"/>
              <a:ext cx="3458099" cy="418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b="1" sz="16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 lvl="0">
                <a:defRPr b="0" sz="1800"/>
              </a:pPr>
              <a:r>
                <a:rPr b="1" sz="1600"/>
                <a:t>Zeppelin + Full stack on a cloud</a:t>
              </a:r>
            </a:p>
          </p:txBody>
        </p:sp>
      </p:grpSp>
      <p:pic>
        <p:nvPicPr>
          <p:cNvPr id="307" name="image40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06075" y="2054162"/>
            <a:ext cx="1146700" cy="114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image44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424900" y="3107587"/>
            <a:ext cx="1548151" cy="520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image43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706075" y="2879585"/>
            <a:ext cx="1122575" cy="206555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Shape 310"/>
          <p:cNvSpPr/>
          <p:nvPr/>
        </p:nvSpPr>
        <p:spPr>
          <a:xfrm>
            <a:off x="557892" y="3969064"/>
            <a:ext cx="2370001" cy="418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6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1600"/>
              <a:t>Package registry</a:t>
            </a:r>
          </a:p>
        </p:txBody>
      </p:sp>
      <p:sp>
        <p:nvSpPr>
          <p:cNvPr id="311" name="Shape 311"/>
          <p:cNvSpPr/>
          <p:nvPr/>
        </p:nvSpPr>
        <p:spPr>
          <a:xfrm>
            <a:off x="698679" y="4272727"/>
            <a:ext cx="1320301" cy="368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1200"/>
              <a:t>Coming soon ...</a:t>
            </a:r>
          </a:p>
        </p:txBody>
      </p:sp>
      <p:sp>
        <p:nvSpPr>
          <p:cNvPr id="312" name="Shape 312"/>
          <p:cNvSpPr/>
          <p:nvPr/>
        </p:nvSpPr>
        <p:spPr>
          <a:xfrm>
            <a:off x="3466677" y="3672066"/>
            <a:ext cx="2159846" cy="418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6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1600"/>
              <a:t>Backend integration</a:t>
            </a:r>
          </a:p>
        </p:txBody>
      </p:sp>
      <p:pic>
        <p:nvPicPr>
          <p:cNvPr id="313" name="image51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965850" y="2928149"/>
            <a:ext cx="409501" cy="40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image45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154198" y="4121760"/>
            <a:ext cx="736976" cy="3913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image47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141887" y="4079020"/>
            <a:ext cx="736975" cy="379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image49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111713" y="4578648"/>
            <a:ext cx="821925" cy="342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image46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129588" y="4614724"/>
            <a:ext cx="902700" cy="300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image50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141894" y="4614731"/>
            <a:ext cx="902701" cy="27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image52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129601" y="3993274"/>
            <a:ext cx="590650" cy="590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image54.png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5997252" y="2824927"/>
            <a:ext cx="736975" cy="635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image53.png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5997237" y="2408800"/>
            <a:ext cx="1548151" cy="4374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3d106a0aeb881193659c6bbd13923517.png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621304" y="2219248"/>
            <a:ext cx="1901392" cy="11492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fc8f120e62c77c44c31619bc40f097e2.png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4195119" y="1263304"/>
            <a:ext cx="753762" cy="560997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Shape 324"/>
          <p:cNvSpPr/>
          <p:nvPr/>
        </p:nvSpPr>
        <p:spPr>
          <a:xfrm>
            <a:off x="6196410" y="4352739"/>
            <a:ext cx="1790562" cy="368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1200"/>
              <a:t>More every weeks!!!!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500">
                <a:latin typeface="Helvetica Neue Thin"/>
                <a:ea typeface="Helvetica Neue Thin"/>
                <a:cs typeface="Helvetica Neue Thin"/>
                <a:sym typeface="Helvetica Neue Thin"/>
              </a:rPr>
              <a:t>What is </a:t>
            </a:r>
            <a:r>
              <a:rPr b="1" sz="3500" u="sng">
                <a:solidFill>
                  <a:srgbClr val="DA4D4F"/>
                </a:solidFill>
                <a:latin typeface="+mn-lt"/>
                <a:ea typeface="+mn-ea"/>
                <a:cs typeface="+mn-cs"/>
                <a:sym typeface="Helvetica Neue"/>
              </a:rPr>
              <a:t>NOT!!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21368" indent="-140368">
              <a:buSzPct val="100000"/>
              <a:buChar char="•"/>
              <a:defRPr sz="1800"/>
            </a:pP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521368" indent="-140368">
              <a:buSzPct val="100000"/>
              <a:buChar char="•"/>
              <a:defRPr sz="1800"/>
            </a:pP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521368" indent="-140368">
              <a:buSzPct val="100000"/>
              <a:buChar char="•"/>
              <a:defRPr sz="1800"/>
            </a:pP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521368" indent="-140368">
              <a:buSzPct val="100000"/>
              <a:buChar char="•"/>
              <a:defRPr sz="1800"/>
            </a:pPr>
            <a:r>
              <a:rPr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Open source version of Databricks cloud!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521368" indent="-140368">
              <a:buSzPct val="100000"/>
              <a:buChar char="•"/>
              <a:defRPr sz="1800"/>
            </a:pPr>
            <a:r>
              <a:rPr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Concurrent of Python notebooks!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3275205" y="350888"/>
            <a:ext cx="2328953" cy="71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3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/>
            </a:pPr>
            <a:r>
              <a:rPr sz="4300"/>
              <a:t>Question?</a:t>
            </a:r>
          </a:p>
        </p:txBody>
      </p:sp>
      <p:pic>
        <p:nvPicPr>
          <p:cNvPr id="327" name="refrigerator.gif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2101014" y="1207392"/>
            <a:ext cx="4941972" cy="3706479"/>
          </a:xfrm>
          <a:prstGeom prst="rect">
            <a:avLst/>
          </a:prstGeom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mediacall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3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32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Zeppelin used for ..?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 indent="228600" algn="ctr">
              <a:defRPr sz="1800"/>
            </a:pPr>
            <a:endParaRPr sz="2900"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lvl="1" indent="228600">
              <a:defRPr sz="1800"/>
            </a:pP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521368" indent="-140368">
              <a:buSzPct val="100000"/>
              <a:buChar char="•"/>
              <a:defRPr sz="1800"/>
            </a:pPr>
            <a:r>
              <a:rPr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Data exploration and discovery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521368" indent="-140368">
              <a:buSzPct val="100000"/>
              <a:buChar char="•"/>
              <a:defRPr sz="1800"/>
            </a:pPr>
            <a:r>
              <a:rPr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Visualisation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521368" indent="-140368">
              <a:buSzPct val="100000"/>
              <a:buChar char="•"/>
              <a:defRPr sz="1800"/>
            </a:pPr>
            <a:r>
              <a:rPr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Collaboration and publishing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>
              <a:defRPr sz="1800"/>
            </a:pPr>
            <a:endParaRPr sz="1400"/>
          </a:p>
          <a:p>
            <a:pPr lvl="0">
              <a:defRPr sz="1800"/>
            </a:pPr>
            <a:endParaRPr sz="1400"/>
          </a:p>
          <a:p>
            <a:pPr lvl="1" indent="228600" algn="ctr">
              <a:defRPr sz="1800"/>
            </a:pPr>
            <a:r>
              <a:rPr b="1" sz="29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rPr>
              <a:t>“</a:t>
            </a:r>
            <a:r>
              <a:rPr sz="2900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Modern Data Science Studio</a:t>
            </a:r>
            <a:r>
              <a:rPr b="1" sz="29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rPr>
              <a:t>”</a:t>
            </a:r>
            <a:endParaRPr sz="2900"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What zeppelin support?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endParaRPr sz="1400"/>
          </a:p>
          <a:p>
            <a:pPr lvl="4" algn="ctr">
              <a:defRPr sz="1800"/>
            </a:pPr>
            <a:r>
              <a:rPr sz="2500">
                <a:latin typeface="Helvetica Neue Thin"/>
                <a:ea typeface="Helvetica Neue Thin"/>
                <a:cs typeface="Helvetica Neue Thin"/>
                <a:sym typeface="Helvetica Neue Thin"/>
              </a:rPr>
              <a:t>Driven by the community -</a:t>
            </a:r>
            <a:r>
              <a:rPr b="1" sz="2500"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b="1" sz="25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rPr>
              <a:t>thank you!</a:t>
            </a:r>
            <a:endParaRPr b="1" sz="2500">
              <a:solidFill>
                <a:srgbClr val="535353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lvl="0">
              <a:defRPr sz="1800"/>
            </a:pPr>
            <a:endParaRPr b="1" sz="1400">
              <a:solidFill>
                <a:srgbClr val="535353"/>
              </a:solidFill>
            </a:endParaRPr>
          </a:p>
          <a:p>
            <a:pPr lvl="0">
              <a:defRPr sz="1800"/>
            </a:pP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2000">
                <a:latin typeface="+mn-lt"/>
                <a:ea typeface="+mn-ea"/>
                <a:cs typeface="+mn-cs"/>
                <a:sym typeface="Helvetica Neue"/>
              </a:rPr>
              <a:t>Scala, pyspark, spark sql</a:t>
            </a:r>
            <a:endParaRPr sz="2000">
              <a:latin typeface="+mn-lt"/>
              <a:ea typeface="+mn-ea"/>
              <a:cs typeface="+mn-cs"/>
              <a:sym typeface="Helvetica Neue"/>
            </a:endParaRPr>
          </a:p>
          <a:p>
            <a:pPr lvl="1" marL="521368" indent="-140368">
              <a:buSzPct val="100000"/>
              <a:buChar char="•"/>
              <a:defRPr sz="1800"/>
            </a:pPr>
            <a:r>
              <a:rPr sz="2000">
                <a:latin typeface="+mn-lt"/>
                <a:ea typeface="+mn-ea"/>
                <a:cs typeface="+mn-cs"/>
                <a:sym typeface="Helvetica Neue"/>
              </a:rPr>
              <a:t>Hive, Tajo, </a:t>
            </a:r>
            <a:r>
              <a:rPr i="1" sz="2000">
                <a:latin typeface="+mn-lt"/>
                <a:ea typeface="+mn-ea"/>
                <a:cs typeface="+mn-cs"/>
                <a:sym typeface="Helvetica Neue"/>
              </a:rPr>
              <a:t>Ignite, Mysql</a:t>
            </a:r>
            <a:r>
              <a:rPr sz="2000">
                <a:latin typeface="+mn-lt"/>
                <a:ea typeface="+mn-ea"/>
                <a:cs typeface="+mn-cs"/>
                <a:sym typeface="Helvetica Neue"/>
              </a:rPr>
              <a:t>, ….</a:t>
            </a:r>
            <a:endParaRPr sz="2000">
              <a:latin typeface="+mn-lt"/>
              <a:ea typeface="+mn-ea"/>
              <a:cs typeface="+mn-cs"/>
              <a:sym typeface="Helvetica Neue"/>
            </a:endParaRPr>
          </a:p>
          <a:p>
            <a:pPr lvl="1" marL="521368" indent="-140368">
              <a:buSzPct val="100000"/>
              <a:buChar char="•"/>
              <a:defRPr sz="1800"/>
            </a:pPr>
            <a:r>
              <a:rPr sz="2000">
                <a:latin typeface="+mn-lt"/>
                <a:ea typeface="+mn-ea"/>
                <a:cs typeface="+mn-cs"/>
                <a:sym typeface="Helvetica Neue"/>
              </a:rPr>
              <a:t>Apache Flink</a:t>
            </a:r>
            <a:endParaRPr sz="2000">
              <a:latin typeface="+mn-lt"/>
              <a:ea typeface="+mn-ea"/>
              <a:cs typeface="+mn-cs"/>
              <a:sym typeface="Helvetica Neue"/>
            </a:endParaRPr>
          </a:p>
          <a:p>
            <a:pPr lvl="1" marL="521368" indent="-140368">
              <a:buSzPct val="100000"/>
              <a:buChar char="•"/>
              <a:defRPr sz="1800"/>
            </a:pPr>
            <a:r>
              <a:rPr sz="2000">
                <a:latin typeface="+mn-lt"/>
                <a:ea typeface="+mn-ea"/>
                <a:cs typeface="+mn-cs"/>
                <a:sym typeface="Helvetica Neue"/>
              </a:rPr>
              <a:t>Markdown, shell</a:t>
            </a:r>
            <a:endParaRPr sz="2000">
              <a:latin typeface="+mn-lt"/>
              <a:ea typeface="+mn-ea"/>
              <a:cs typeface="+mn-cs"/>
              <a:sym typeface="Helvetica Neue"/>
            </a:endParaRPr>
          </a:p>
          <a:p>
            <a:pPr lvl="1" marL="521368" indent="-140368">
              <a:buSzPct val="100000"/>
              <a:buChar char="•"/>
              <a:defRPr sz="1800"/>
            </a:pPr>
            <a:r>
              <a:rPr b="1" sz="20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rPr>
              <a:t>Your project?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Integration with Spark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 marL="581526" indent="-200526">
              <a:buSzPct val="100000"/>
              <a:buChar char="•"/>
              <a:defRPr sz="1800"/>
            </a:pPr>
            <a:endParaRPr sz="2000">
              <a:latin typeface="+mn-lt"/>
              <a:ea typeface="+mn-ea"/>
              <a:cs typeface="+mn-cs"/>
              <a:sym typeface="Helvetica Neue"/>
            </a:endParaRPr>
          </a:p>
          <a:p>
            <a:pPr lvl="1" marL="581526" indent="-200526">
              <a:buSzPct val="100000"/>
              <a:buChar char="•"/>
              <a:defRPr sz="1800"/>
            </a:pPr>
            <a:endParaRPr sz="2000">
              <a:latin typeface="+mn-lt"/>
              <a:ea typeface="+mn-ea"/>
              <a:cs typeface="+mn-cs"/>
              <a:sym typeface="Helvetica Neue"/>
            </a:endParaRPr>
          </a:p>
          <a:p>
            <a:pPr lvl="1" marL="581526" indent="-200526">
              <a:buSzPct val="100000"/>
              <a:buChar char="•"/>
              <a:defRPr sz="1800"/>
            </a:pPr>
            <a:endParaRPr sz="2000">
              <a:latin typeface="+mn-lt"/>
              <a:ea typeface="+mn-ea"/>
              <a:cs typeface="+mn-cs"/>
              <a:sym typeface="Helvetica Neue"/>
            </a:endParaRPr>
          </a:p>
          <a:p>
            <a:pPr lvl="1" marL="581526" indent="-200526">
              <a:buSzPct val="100000"/>
              <a:buChar char="•"/>
              <a:defRPr sz="1800"/>
            </a:pPr>
            <a:r>
              <a:rPr sz="2000">
                <a:latin typeface="+mn-lt"/>
                <a:ea typeface="+mn-ea"/>
                <a:cs typeface="+mn-cs"/>
                <a:sym typeface="Helvetica Neue"/>
              </a:rPr>
              <a:t>Support for scala, python and spark sql</a:t>
            </a:r>
            <a:endParaRPr sz="2000">
              <a:latin typeface="+mn-lt"/>
              <a:ea typeface="+mn-ea"/>
              <a:cs typeface="+mn-cs"/>
              <a:sym typeface="Helvetica Neue"/>
            </a:endParaRPr>
          </a:p>
          <a:p>
            <a:pPr lvl="1" marL="581526" indent="-200526">
              <a:buSzPct val="100000"/>
              <a:buChar char="•"/>
              <a:defRPr sz="1800"/>
            </a:pPr>
            <a:r>
              <a:rPr sz="2000">
                <a:latin typeface="+mn-lt"/>
                <a:ea typeface="+mn-ea"/>
                <a:cs typeface="+mn-cs"/>
                <a:sym typeface="Helvetica Neue"/>
              </a:rPr>
              <a:t>SparkContext injected automatically</a:t>
            </a:r>
            <a:endParaRPr sz="2000">
              <a:latin typeface="+mn-lt"/>
              <a:ea typeface="+mn-ea"/>
              <a:cs typeface="+mn-cs"/>
              <a:sym typeface="Helvetica Neue"/>
            </a:endParaRPr>
          </a:p>
          <a:p>
            <a:pPr lvl="1" marL="581526" indent="-200526">
              <a:buSzPct val="100000"/>
              <a:buChar char="•"/>
              <a:defRPr sz="1800"/>
            </a:pPr>
            <a:r>
              <a:rPr sz="2000">
                <a:latin typeface="+mn-lt"/>
                <a:ea typeface="+mn-ea"/>
                <a:cs typeface="+mn-cs"/>
                <a:sym typeface="Helvetica Neue"/>
              </a:rPr>
              <a:t>Supports 3rd party dependencies</a:t>
            </a:r>
            <a:endParaRPr sz="2000">
              <a:latin typeface="+mn-lt"/>
              <a:ea typeface="+mn-ea"/>
              <a:cs typeface="+mn-cs"/>
              <a:sym typeface="Helvetica Neue"/>
            </a:endParaRPr>
          </a:p>
          <a:p>
            <a:pPr lvl="1" marL="581526" indent="-200526">
              <a:buSzPct val="100000"/>
              <a:buChar char="•"/>
              <a:defRPr sz="1800"/>
            </a:pPr>
            <a:r>
              <a:rPr sz="2000">
                <a:latin typeface="+mn-lt"/>
                <a:ea typeface="+mn-ea"/>
                <a:cs typeface="+mn-cs"/>
                <a:sym typeface="Helvetica Neue"/>
              </a:rPr>
              <a:t>Spark-on-YARN and Spark standalone modes</a:t>
            </a:r>
            <a:endParaRPr sz="2000">
              <a:latin typeface="+mn-lt"/>
              <a:ea typeface="+mn-ea"/>
              <a:cs typeface="+mn-cs"/>
              <a:sym typeface="Helvetica Neue"/>
            </a:endParaRPr>
          </a:p>
          <a:p>
            <a:pPr lvl="1" marL="581526" indent="-200526">
              <a:buSzPct val="100000"/>
              <a:buChar char="•"/>
              <a:defRPr sz="1800"/>
            </a:pPr>
            <a:r>
              <a:rPr sz="2000">
                <a:latin typeface="+mn-lt"/>
                <a:ea typeface="+mn-ea"/>
                <a:cs typeface="+mn-cs"/>
                <a:sym typeface="Helvetica Neue"/>
              </a:rPr>
              <a:t>Full Spark interpreter configuration</a:t>
            </a:r>
            <a:endParaRPr sz="2000">
              <a:latin typeface="+mn-lt"/>
              <a:ea typeface="+mn-ea"/>
              <a:cs typeface="+mn-cs"/>
              <a:sym typeface="Helvetica Neue"/>
            </a:endParaRPr>
          </a:p>
          <a:p>
            <a:pPr lvl="1" marL="581526" indent="-200526">
              <a:buSzPct val="100000"/>
              <a:buChar char="•"/>
              <a:defRPr sz="1800"/>
            </a:pPr>
            <a:r>
              <a:rPr sz="2000">
                <a:latin typeface="+mn-lt"/>
                <a:ea typeface="+mn-ea"/>
                <a:cs typeface="+mn-cs"/>
                <a:sym typeface="Helvetica Neue"/>
              </a:rPr>
              <a:t>Multiple Spark interpreter profiles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Integration with Spark</a:t>
            </a:r>
          </a:p>
        </p:txBody>
      </p:sp>
      <p:pic>
        <p:nvPicPr>
          <p:cNvPr id="52" name="Screen Shot 2015-08-18 at 2.25.1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898" y="1040093"/>
            <a:ext cx="7040204" cy="4049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Integration with Spark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900">
                <a:latin typeface="Helvetica Neue Thin"/>
                <a:ea typeface="Helvetica Neue Thin"/>
                <a:cs typeface="Helvetica Neue Thin"/>
                <a:sym typeface="Helvetica Neue Thin"/>
              </a:rPr>
              <a:t>Binding</a:t>
            </a:r>
            <a:endParaRPr sz="2900"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 sz="1800"/>
            </a:pPr>
            <a:endParaRPr sz="1400"/>
          </a:p>
          <a:p>
            <a:pPr lvl="0">
              <a:defRPr sz="1800"/>
            </a:pPr>
            <a:r>
              <a:rPr>
                <a:latin typeface="+mn-lt"/>
                <a:ea typeface="+mn-ea"/>
                <a:cs typeface="+mn-cs"/>
                <a:sym typeface="Helvetica Neue"/>
              </a:rPr>
              <a:t>Bind interpreter configuration</a:t>
            </a:r>
            <a:endParaRPr>
              <a:latin typeface="+mn-lt"/>
              <a:ea typeface="+mn-ea"/>
              <a:cs typeface="+mn-cs"/>
              <a:sym typeface="Helvetica Neue"/>
            </a:endParaRPr>
          </a:p>
          <a:p>
            <a:pPr lvl="0">
              <a:defRPr sz="1800"/>
            </a:pPr>
            <a:r>
              <a:rPr>
                <a:latin typeface="+mn-lt"/>
                <a:ea typeface="+mn-ea"/>
                <a:cs typeface="+mn-cs"/>
                <a:sym typeface="Helvetica Neue"/>
              </a:rPr>
              <a:t>to note.</a:t>
            </a:r>
            <a:endParaRPr>
              <a:latin typeface="+mn-lt"/>
              <a:ea typeface="+mn-ea"/>
              <a:cs typeface="+mn-cs"/>
              <a:sym typeface="Helvetica Neue"/>
            </a:endParaRPr>
          </a:p>
          <a:p>
            <a:pPr lvl="0">
              <a:defRPr sz="1800"/>
            </a:pPr>
            <a:endParaRPr>
              <a:latin typeface="+mn-lt"/>
              <a:ea typeface="+mn-ea"/>
              <a:cs typeface="+mn-cs"/>
              <a:sym typeface="Helvetica Neue"/>
            </a:endParaRPr>
          </a:p>
          <a:p>
            <a:pPr lvl="0">
              <a:defRPr sz="1800"/>
            </a:pPr>
            <a:r>
              <a:rPr>
                <a:latin typeface="+mn-lt"/>
                <a:ea typeface="+mn-ea"/>
                <a:cs typeface="+mn-cs"/>
                <a:sym typeface="Helvetica Neue"/>
              </a:rPr>
              <a:t>SparkContext is injected.</a:t>
            </a:r>
          </a:p>
        </p:txBody>
      </p:sp>
      <p:pic>
        <p:nvPicPr>
          <p:cNvPr id="56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750" y="1204377"/>
            <a:ext cx="4976925" cy="3541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3500"/>
              <a:t>Integration with Spark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200">
                <a:latin typeface="Helvetica Neue Thin"/>
                <a:ea typeface="Helvetica Neue Thin"/>
                <a:cs typeface="Helvetica Neue Thin"/>
                <a:sym typeface="Helvetica Neue Thin"/>
              </a:rPr>
              <a:t>Job control</a:t>
            </a:r>
            <a:endParaRPr sz="2200"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 sz="1800"/>
            </a:pPr>
            <a:r>
              <a:rPr>
                <a:latin typeface="+mn-lt"/>
                <a:ea typeface="+mn-ea"/>
                <a:cs typeface="+mn-cs"/>
                <a:sym typeface="Helvetica Neue"/>
              </a:rPr>
              <a:t>Get information and control of the job</a:t>
            </a:r>
          </a:p>
        </p:txBody>
      </p:sp>
      <p:pic>
        <p:nvPicPr>
          <p:cNvPr id="60" name="image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5249" y="2846525"/>
            <a:ext cx="6324351" cy="1118751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 flipV="1">
            <a:off x="6376700" y="2308294"/>
            <a:ext cx="189295" cy="898131"/>
          </a:xfrm>
          <a:prstGeom prst="line">
            <a:avLst/>
          </a:prstGeom>
          <a:ln w="19050">
            <a:solidFill>
              <a:srgbClr val="38761D"/>
            </a:solidFill>
            <a:round/>
            <a:headEnd type="stealth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6129416" y="1920278"/>
            <a:ext cx="1937100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 lvl="0"/>
            <a:r>
              <a:t>Cancel</a:t>
            </a:r>
          </a:p>
        </p:txBody>
      </p:sp>
      <p:sp>
        <p:nvSpPr>
          <p:cNvPr id="63" name="Shape 63"/>
          <p:cNvSpPr/>
          <p:nvPr/>
        </p:nvSpPr>
        <p:spPr>
          <a:xfrm>
            <a:off x="5618774" y="4449450"/>
            <a:ext cx="1419600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 lvl="0"/>
            <a:r>
              <a:t>Progress</a:t>
            </a:r>
          </a:p>
        </p:txBody>
      </p:sp>
      <p:sp>
        <p:nvSpPr>
          <p:cNvPr id="64" name="Shape 64"/>
          <p:cNvSpPr/>
          <p:nvPr/>
        </p:nvSpPr>
        <p:spPr>
          <a:xfrm>
            <a:off x="6112267" y="3503583"/>
            <a:ext cx="1" cy="987558"/>
          </a:xfrm>
          <a:prstGeom prst="line">
            <a:avLst/>
          </a:prstGeom>
          <a:ln w="19050">
            <a:solidFill>
              <a:srgbClr val="38761D"/>
            </a:solidFill>
            <a:round/>
            <a:headEnd type="stealth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