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321" r:id="rId6"/>
    <p:sldId id="360" r:id="rId7"/>
    <p:sldId id="362" r:id="rId8"/>
    <p:sldId id="369" r:id="rId9"/>
    <p:sldId id="317" r:id="rId10"/>
    <p:sldId id="367" r:id="rId11"/>
    <p:sldId id="368" r:id="rId12"/>
    <p:sldId id="370" r:id="rId13"/>
    <p:sldId id="380" r:id="rId14"/>
    <p:sldId id="364" r:id="rId15"/>
    <p:sldId id="381" r:id="rId16"/>
    <p:sldId id="382" r:id="rId17"/>
    <p:sldId id="383" r:id="rId18"/>
    <p:sldId id="3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D6D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472" autoAdjust="0"/>
  </p:normalViewPr>
  <p:slideViewPr>
    <p:cSldViewPr snapToGrid="0">
      <p:cViewPr varScale="1">
        <p:scale>
          <a:sx n="115" d="100"/>
          <a:sy n="115" d="100"/>
        </p:scale>
        <p:origin x="114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04F83-A05C-4D44-B766-112460FACB7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2B846-00CC-46C9-98AD-0681453F6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2B846-00CC-46C9-98AD-0681453F6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Driver-side interop uses </a:t>
            </a:r>
            <a:r>
              <a:rPr lang="en-US" dirty="0" err="1"/>
              <a:t>Netty</a:t>
            </a:r>
            <a:r>
              <a:rPr lang="en-US" dirty="0"/>
              <a:t> server as a proxy to JVM – similar to </a:t>
            </a:r>
            <a:r>
              <a:rPr lang="en-US" dirty="0" err="1"/>
              <a:t>SparkR</a:t>
            </a:r>
            <a:endParaRPr lang="en-US" dirty="0"/>
          </a:p>
          <a:p>
            <a:r>
              <a:rPr lang="en-US" dirty="0"/>
              <a:t>Worker-side interop reuses </a:t>
            </a:r>
            <a:r>
              <a:rPr lang="en-US" dirty="0" err="1"/>
              <a:t>PySpark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/>
              <a:t>CSharpRDD</a:t>
            </a:r>
            <a:r>
              <a:rPr lang="en-US" dirty="0"/>
              <a:t> inherits from </a:t>
            </a:r>
            <a:r>
              <a:rPr lang="en-US" dirty="0" err="1"/>
              <a:t>PythonRDD</a:t>
            </a:r>
            <a:r>
              <a:rPr lang="en-US" dirty="0"/>
              <a:t> reusing the implementation to launch external process, pipe in/out serialized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Sockets provide point-to-point, two-way communication between two processes. Sockets are very versatile and are a basic component of interprocess and intersystem communication. A socket is an endpoint of communication to which a name can be bound. It has a type and one or more associated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2B846-00CC-46C9-98AD-0681453F60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8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Persistence is handled by JVM - checkpoint/cache on a RDD impacts pipelining for CLR operations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2B846-00CC-46C9-98AD-0681453F60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2B846-00CC-46C9-98AD-0681453F60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CD824-4D64-4393-8306-CCB8450F9BE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CD824-4D64-4393-8306-CCB8450F9BE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0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Raghu Ramakrishnan &lt;raghu@microsoft.com&gt;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2B846-00CC-46C9-98AD-0681453F60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6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3BA3-6EFC-46C4-85B2-AE7CC66B5B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9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Streaming Across MSFT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1775" y="3641859"/>
            <a:ext cx="502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Shared 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2729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85" y="2383595"/>
            <a:ext cx="5351565" cy="3670079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2702884" y="3871791"/>
            <a:ext cx="1753502" cy="693683"/>
          </a:xfrm>
          <a:prstGeom prst="flowChartProcess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27" y="180518"/>
            <a:ext cx="10515600" cy="4892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Mobius@github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06" y="1906704"/>
            <a:ext cx="5996152" cy="463506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764627" y="908446"/>
            <a:ext cx="10515600" cy="92491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Apache Spark Wiki references http://github.com/Microsoft/Mobius</a:t>
            </a:r>
          </a:p>
          <a:p>
            <a:r>
              <a:rPr lang="en-US" sz="2400" dirty="0"/>
              <a:t>699 commits, 2 releases, 17 contributors (including 6 </a:t>
            </a:r>
            <a:r>
              <a:rPr lang="en-US" sz="2400"/>
              <a:t>devs from Shared Data)</a:t>
            </a:r>
            <a:endParaRPr lang="en-US" sz="2400" dirty="0"/>
          </a:p>
          <a:p>
            <a:r>
              <a:rPr lang="en-US" sz="2400" dirty="0"/>
              <a:t>Last two weeks - 131 clones, 4K views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702884" y="2646064"/>
            <a:ext cx="5351565" cy="181443"/>
          </a:xfrm>
          <a:prstGeom prst="flowChartProcess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0" y="1833356"/>
            <a:ext cx="6342991" cy="4836607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3499946" y="3491126"/>
            <a:ext cx="819807" cy="2101075"/>
          </a:xfrm>
          <a:prstGeom prst="flowChartProcess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26966" cy="1325563"/>
          </a:xfrm>
        </p:spPr>
        <p:txBody>
          <a:bodyPr>
            <a:normAutofit/>
          </a:bodyPr>
          <a:lstStyle/>
          <a:p>
            <a:r>
              <a:rPr lang="en-US" dirty="0"/>
              <a:t>Presto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50"/>
            <a:ext cx="1062412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Produce near real-time Bing Search Merge Log with Spark Streaming + Mobius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A reference application, at Bing scale, in production, to prove platform readiness</a:t>
            </a:r>
          </a:p>
          <a:p>
            <a:r>
              <a:rPr lang="en-US" dirty="0"/>
              <a:t>Design Approach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Use </a:t>
            </a:r>
            <a:r>
              <a:rPr lang="en-US" i="1" dirty="0" err="1"/>
              <a:t>UpdateStateByKey</a:t>
            </a:r>
            <a:r>
              <a:rPr lang="en-US" i="1" dirty="0"/>
              <a:t>() </a:t>
            </a:r>
            <a:r>
              <a:rPr lang="en-US" dirty="0"/>
              <a:t>to merge logs within a time window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Enhance Spark Streaming by extending </a:t>
            </a:r>
            <a:r>
              <a:rPr lang="en-US" i="1" dirty="0" err="1"/>
              <a:t>KafkaRDD</a:t>
            </a:r>
            <a:endParaRPr lang="en-US" dirty="0"/>
          </a:p>
          <a:p>
            <a:r>
              <a:rPr lang="en-US" dirty="0"/>
              <a:t>Engineering Approach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Continuous validation of Presto pipeline in both Standalone and Yarn clusters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Pounding the pipeline with Bing query volume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Share Spark Streaming enhancement in Mobius project, for Spark community feedback</a:t>
            </a:r>
          </a:p>
        </p:txBody>
      </p:sp>
    </p:spTree>
    <p:extLst>
      <p:ext uri="{BB962C8B-B14F-4D97-AF65-F5344CB8AC3E}">
        <p14:creationId xmlns:p14="http://schemas.microsoft.com/office/powerpoint/2010/main" val="15577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/>
          <p:nvPr/>
        </p:nvCxnSpPr>
        <p:spPr>
          <a:xfrm>
            <a:off x="2022316" y="4759940"/>
            <a:ext cx="2442950" cy="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14" y="131247"/>
            <a:ext cx="10515600" cy="1325563"/>
          </a:xfrm>
        </p:spPr>
        <p:txBody>
          <a:bodyPr/>
          <a:lstStyle/>
          <a:p>
            <a:r>
              <a:rPr lang="en-US" dirty="0"/>
              <a:t>Presto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932506" y="3581693"/>
            <a:ext cx="1059255" cy="573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 </a:t>
            </a:r>
            <a:endParaRPr lang="en-US" sz="1200" dirty="0"/>
          </a:p>
          <a:p>
            <a:pPr algn="ctr"/>
            <a:r>
              <a:rPr lang="en-US" sz="1200" dirty="0"/>
              <a:t>Edge</a:t>
            </a:r>
            <a:endParaRPr lang="en-US" sz="800" dirty="0"/>
          </a:p>
          <a:p>
            <a:pPr algn="ctr"/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932506" y="4474243"/>
            <a:ext cx="1059255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UI-Layout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932506" y="5331304"/>
            <a:ext cx="1059255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2568260" y="3554535"/>
            <a:ext cx="1409275" cy="233808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34711" y="3581696"/>
            <a:ext cx="372702" cy="561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7413" y="3581696"/>
            <a:ext cx="372702" cy="561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37305" y="3581695"/>
            <a:ext cx="372702" cy="561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10007" y="3581695"/>
            <a:ext cx="372702" cy="561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48019" y="3581694"/>
            <a:ext cx="220302" cy="561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61113" y="3581696"/>
            <a:ext cx="220302" cy="561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849319" y="3581696"/>
            <a:ext cx="220302" cy="561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145821" y="3581695"/>
            <a:ext cx="220302" cy="561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6434027" y="3581694"/>
            <a:ext cx="220302" cy="561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4449808" y="4427068"/>
            <a:ext cx="372702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22510" y="4427068"/>
            <a:ext cx="372702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52402" y="4427067"/>
            <a:ext cx="372702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25104" y="4427067"/>
            <a:ext cx="372702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71412" y="4427066"/>
            <a:ext cx="220302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576210" y="4427068"/>
            <a:ext cx="220302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864416" y="4427068"/>
            <a:ext cx="220302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160918" y="4427067"/>
            <a:ext cx="220302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449124" y="4427066"/>
            <a:ext cx="220302" cy="561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4466413" y="5222258"/>
            <a:ext cx="372702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39115" y="5222258"/>
            <a:ext cx="372702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69007" y="5222257"/>
            <a:ext cx="372702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41709" y="5222257"/>
            <a:ext cx="372702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88017" y="5222258"/>
            <a:ext cx="220302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5592815" y="5222258"/>
            <a:ext cx="220302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881021" y="5222258"/>
            <a:ext cx="220302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6177523" y="5222257"/>
            <a:ext cx="220302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465729" y="5222256"/>
            <a:ext cx="220302" cy="561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8075258" y="4442919"/>
            <a:ext cx="1059255" cy="5613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</a:t>
            </a:r>
          </a:p>
          <a:p>
            <a:pPr algn="ctr"/>
            <a:r>
              <a:rPr lang="en-US" sz="1200" dirty="0"/>
              <a:t>Event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4381" y="2605062"/>
            <a:ext cx="1828800" cy="366254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Events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393181" y="2605062"/>
            <a:ext cx="1828800" cy="366254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Databus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217461" y="2605062"/>
            <a:ext cx="5316832" cy="366254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Merge Pipeline</a:t>
            </a:r>
            <a:endParaRPr lang="en-US" dirty="0"/>
          </a:p>
        </p:txBody>
      </p:sp>
      <p:sp>
        <p:nvSpPr>
          <p:cNvPr id="64" name="Flowchart: Process 63"/>
          <p:cNvSpPr/>
          <p:nvPr/>
        </p:nvSpPr>
        <p:spPr>
          <a:xfrm>
            <a:off x="4371296" y="3122316"/>
            <a:ext cx="3323046" cy="28967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N-minute App-Time Window</a:t>
            </a:r>
            <a:r>
              <a:rPr lang="en-US" dirty="0"/>
              <a:t>10</a:t>
            </a:r>
          </a:p>
        </p:txBody>
      </p:sp>
      <p:sp>
        <p:nvSpPr>
          <p:cNvPr id="68" name="Flowchart: Direct Access Storage 67"/>
          <p:cNvSpPr/>
          <p:nvPr/>
        </p:nvSpPr>
        <p:spPr>
          <a:xfrm>
            <a:off x="9709372" y="3554535"/>
            <a:ext cx="1403288" cy="233808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27966" y="2605062"/>
            <a:ext cx="1632941" cy="366254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Databus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4" idx="3"/>
            <a:endCxn id="12" idx="1"/>
          </p:cNvCxnSpPr>
          <p:nvPr/>
        </p:nvCxnSpPr>
        <p:spPr>
          <a:xfrm flipV="1">
            <a:off x="1991761" y="3862354"/>
            <a:ext cx="2442950" cy="632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022316" y="5555133"/>
            <a:ext cx="2442950" cy="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693377" y="4723576"/>
            <a:ext cx="381881" cy="535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3"/>
            <a:endCxn id="68" idx="1"/>
          </p:cNvCxnSpPr>
          <p:nvPr/>
        </p:nvCxnSpPr>
        <p:spPr>
          <a:xfrm>
            <a:off x="9134513" y="4723577"/>
            <a:ext cx="574859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281323" y="2970851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3092087" y="2951116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7845604" y="2906735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10117238" y="3008345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86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252"/>
            <a:ext cx="10515600" cy="588289"/>
          </a:xfrm>
        </p:spPr>
        <p:txBody>
          <a:bodyPr>
            <a:normAutofit fontScale="90000"/>
          </a:bodyPr>
          <a:lstStyle/>
          <a:p>
            <a:r>
              <a:rPr lang="en-US" i="1" dirty="0" err="1"/>
              <a:t>UpdateStateByKey</a:t>
            </a:r>
            <a:r>
              <a:rPr lang="en-US" dirty="0"/>
              <a:t> to join </a:t>
            </a:r>
            <a:r>
              <a:rPr lang="en-US" dirty="0" err="1"/>
              <a:t>DStreams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418" y="846828"/>
            <a:ext cx="10755932" cy="30965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Why not Stream-stream joins?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Application time </a:t>
            </a:r>
            <a:r>
              <a:rPr lang="en-US" dirty="0"/>
              <a:t>is not supported in Spark 1.6. Window Operations is based on wall-clock.</a:t>
            </a:r>
            <a:endParaRPr lang="en-US" b="1" dirty="0"/>
          </a:p>
          <a:p>
            <a:r>
              <a:rPr lang="en-US" dirty="0"/>
              <a:t>Solution – </a:t>
            </a:r>
            <a:r>
              <a:rPr lang="en-US" i="1" dirty="0" err="1"/>
              <a:t>UpdateStateByKey</a:t>
            </a:r>
            <a:endParaRPr lang="en-US" i="1" dirty="0"/>
          </a:p>
          <a:p>
            <a:pPr marL="914400" lvl="1" indent="-457200">
              <a:buFont typeface="+mj-lt"/>
              <a:buAutoNum type="alphaUcPeriod"/>
            </a:pPr>
            <a:r>
              <a:rPr lang="en-US" b="1" dirty="0" err="1"/>
              <a:t>UpdateStateByKey</a:t>
            </a:r>
            <a:r>
              <a:rPr lang="en-US" b="1" dirty="0"/>
              <a:t> </a:t>
            </a:r>
            <a:r>
              <a:rPr lang="en-US" dirty="0"/>
              <a:t>takes a custom </a:t>
            </a:r>
            <a:r>
              <a:rPr lang="en-US" b="1" dirty="0" err="1"/>
              <a:t>JoinFunction</a:t>
            </a:r>
            <a:r>
              <a:rPr lang="en-US" dirty="0"/>
              <a:t> as input parameter;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Custom </a:t>
            </a:r>
            <a:r>
              <a:rPr lang="en-US" b="1" dirty="0" err="1"/>
              <a:t>JoinFunction</a:t>
            </a:r>
            <a:r>
              <a:rPr lang="en-US" dirty="0"/>
              <a:t> enforces time window based on </a:t>
            </a:r>
            <a:r>
              <a:rPr lang="en-US" b="1" dirty="0"/>
              <a:t>Application Time</a:t>
            </a:r>
            <a:r>
              <a:rPr lang="en-US" dirty="0"/>
              <a:t>;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b="1"/>
              <a:t>UpdateStateByKey</a:t>
            </a:r>
            <a:r>
              <a:rPr lang="en-US" dirty="0"/>
              <a:t> maintains partially joined events as the </a:t>
            </a:r>
            <a:r>
              <a:rPr lang="en-US" b="1" dirty="0"/>
              <a:t>state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78" y="1150148"/>
            <a:ext cx="3636641" cy="112861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121654" y="4609515"/>
            <a:ext cx="914400" cy="68128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48249" y="4691730"/>
            <a:ext cx="461210" cy="207209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48249" y="4983496"/>
            <a:ext cx="461210" cy="212392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2786775" y="4804025"/>
            <a:ext cx="561474" cy="200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786775" y="5087186"/>
            <a:ext cx="561474" cy="200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31744" y="4599472"/>
            <a:ext cx="1867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 Event </a:t>
            </a:r>
            <a:r>
              <a:rPr lang="en-US" sz="1600" dirty="0" err="1"/>
              <a:t>DStream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30226" y="4885569"/>
            <a:ext cx="186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Click Event </a:t>
            </a:r>
            <a:r>
              <a:rPr lang="en-US" sz="1600" dirty="0" err="1"/>
              <a:t>DStream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973560" y="4126400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Batch job 1</a:t>
            </a:r>
          </a:p>
          <a:p>
            <a:pPr algn="ctr"/>
            <a:r>
              <a:rPr lang="en-US" sz="1400" dirty="0"/>
              <a:t>RDD @ time 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677422" y="4595476"/>
            <a:ext cx="914400" cy="118537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96014" y="4691729"/>
            <a:ext cx="461210" cy="207209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96014" y="4983496"/>
            <a:ext cx="461210" cy="185992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539651" y="4106845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Batch job 2</a:t>
            </a:r>
          </a:p>
          <a:p>
            <a:pPr algn="ctr"/>
            <a:r>
              <a:rPr lang="en-US" sz="1400" dirty="0"/>
              <a:t>RDD @ time 2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809459" y="4796004"/>
            <a:ext cx="1075096" cy="20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815475" y="5095453"/>
            <a:ext cx="1069080" cy="401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356198" y="6207148"/>
            <a:ext cx="461210" cy="230270"/>
          </a:xfrm>
          <a:prstGeom prst="rect">
            <a:avLst/>
          </a:prstGeom>
          <a:solidFill>
            <a:srgbClr val="FFFF00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58" idx="2"/>
            <a:endCxn id="80" idx="0"/>
          </p:cNvCxnSpPr>
          <p:nvPr/>
        </p:nvCxnSpPr>
        <p:spPr>
          <a:xfrm>
            <a:off x="3578854" y="5290803"/>
            <a:ext cx="7949" cy="91634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805901" y="6314930"/>
            <a:ext cx="561474" cy="200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66995" y="6098406"/>
            <a:ext cx="186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State </a:t>
            </a:r>
            <a:r>
              <a:rPr lang="en-US" sz="1600" dirty="0" err="1"/>
              <a:t>DStream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4911780" y="6192944"/>
            <a:ext cx="461210" cy="230271"/>
          </a:xfrm>
          <a:prstGeom prst="rect">
            <a:avLst/>
          </a:prstGeom>
          <a:solidFill>
            <a:srgbClr val="FFFF00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137550" y="5787879"/>
            <a:ext cx="0" cy="4079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63813" y="5469798"/>
            <a:ext cx="176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UpdateStateByKey</a:t>
            </a:r>
            <a:endParaRPr lang="en-US" sz="1600" b="1" dirty="0"/>
          </a:p>
        </p:txBody>
      </p:sp>
      <p:sp>
        <p:nvSpPr>
          <p:cNvPr id="91" name="Rectangle 90"/>
          <p:cNvSpPr/>
          <p:nvPr/>
        </p:nvSpPr>
        <p:spPr>
          <a:xfrm>
            <a:off x="6240327" y="4595477"/>
            <a:ext cx="914400" cy="119240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66922" y="4691729"/>
            <a:ext cx="461210" cy="207209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466922" y="4983495"/>
            <a:ext cx="461210" cy="185993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6102555" y="4106845"/>
            <a:ext cx="1210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Batch job 3</a:t>
            </a:r>
          </a:p>
          <a:p>
            <a:pPr algn="ctr"/>
            <a:r>
              <a:rPr lang="en-US" sz="1400" dirty="0"/>
              <a:t>RDD @ time 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474648" y="6185458"/>
            <a:ext cx="461210" cy="228102"/>
          </a:xfrm>
          <a:prstGeom prst="rect">
            <a:avLst/>
          </a:prstGeom>
          <a:solidFill>
            <a:srgbClr val="FFFF00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705253" y="5787879"/>
            <a:ext cx="0" cy="4079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935858" y="4779962"/>
            <a:ext cx="56873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928132" y="5086099"/>
            <a:ext cx="56873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65227" y="4779962"/>
            <a:ext cx="1075096" cy="20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373337" y="5093446"/>
            <a:ext cx="1075096" cy="20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99552" y="5477680"/>
            <a:ext cx="1040771" cy="836582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46789" y="6299509"/>
            <a:ext cx="56873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884014" y="5366018"/>
            <a:ext cx="461210" cy="230270"/>
          </a:xfrm>
          <a:prstGeom prst="rect">
            <a:avLst/>
          </a:prstGeom>
          <a:solidFill>
            <a:srgbClr val="FFFF00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474648" y="5366018"/>
            <a:ext cx="461210" cy="230270"/>
          </a:xfrm>
          <a:prstGeom prst="rect">
            <a:avLst/>
          </a:prstGeom>
          <a:solidFill>
            <a:srgbClr val="FFFF00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80" idx="3"/>
            <a:endCxn id="108" idx="1"/>
          </p:cNvCxnSpPr>
          <p:nvPr/>
        </p:nvCxnSpPr>
        <p:spPr>
          <a:xfrm flipV="1">
            <a:off x="3817408" y="5481153"/>
            <a:ext cx="1066606" cy="84113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02194" y="5609654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2" name="Oval 41"/>
          <p:cNvSpPr/>
          <p:nvPr/>
        </p:nvSpPr>
        <p:spPr>
          <a:xfrm>
            <a:off x="4053454" y="4053969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3882578" y="6341433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77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8" grpId="0" animBg="1"/>
      <p:bldP spid="59" grpId="0" animBg="1"/>
      <p:bldP spid="65" grpId="0" animBg="1"/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/>
      <p:bldP spid="80" grpId="0" animBg="1"/>
      <p:bldP spid="83" grpId="0"/>
      <p:bldP spid="87" grpId="0" animBg="1"/>
      <p:bldP spid="90" grpId="0"/>
      <p:bldP spid="91" grpId="0" animBg="1"/>
      <p:bldP spid="93" grpId="0" animBg="1"/>
      <p:bldP spid="98" grpId="0" animBg="1"/>
      <p:bldP spid="99" grpId="0"/>
      <p:bldP spid="100" grpId="0" animBg="1"/>
      <p:bldP spid="108" grpId="0" animBg="1"/>
      <p:bldP spid="109" grpId="0" animBg="1"/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26005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Kafka issues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/>
              <a:t>Unbalanced partition – </a:t>
            </a:r>
            <a:r>
              <a:rPr lang="en-US" sz="2000" dirty="0"/>
              <a:t>one Kafka partition has a lot more data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/>
              <a:t>Insufficient partitions</a:t>
            </a:r>
            <a:r>
              <a:rPr lang="en-US" dirty="0"/>
              <a:t> - </a:t>
            </a:r>
            <a:r>
              <a:rPr lang="en-US" sz="2100" dirty="0"/>
              <a:t>every Kafka partition has a lot more data at peak time</a:t>
            </a:r>
          </a:p>
          <a:p>
            <a:r>
              <a:rPr lang="en-US" dirty="0"/>
              <a:t>Solution – </a:t>
            </a:r>
            <a:r>
              <a:rPr lang="en-US" i="1" dirty="0"/>
              <a:t>Dynamic Repartition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Repartition data from one Kafka partition into multiple RDDs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Configurable repartition threshold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Engaging Spark committer, </a:t>
            </a:r>
            <a:r>
              <a:rPr lang="en-US" dirty="0" err="1"/>
              <a:t>Tathagata</a:t>
            </a:r>
            <a:r>
              <a:rPr lang="en-US" dirty="0"/>
              <a:t> Das (TD)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1252"/>
            <a:ext cx="10515600" cy="588289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Dynamic Repartition </a:t>
            </a:r>
            <a:r>
              <a:rPr lang="en-US" dirty="0"/>
              <a:t>for Kafka Resilience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62862"/>
              </p:ext>
            </p:extLst>
          </p:nvPr>
        </p:nvGraphicFramePr>
        <p:xfrm>
          <a:off x="987972" y="4376147"/>
          <a:ext cx="103399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598">
                  <a:extLst>
                    <a:ext uri="{9D8B030D-6E8A-4147-A177-3AD203B41FA5}">
                      <a16:colId xmlns:a16="http://schemas.microsoft.com/office/drawing/2014/main" val="3081216474"/>
                    </a:ext>
                  </a:extLst>
                </a:gridCol>
                <a:gridCol w="3419312">
                  <a:extLst>
                    <a:ext uri="{9D8B030D-6E8A-4147-A177-3AD203B41FA5}">
                      <a16:colId xmlns:a16="http://schemas.microsoft.com/office/drawing/2014/main" val="3025677570"/>
                    </a:ext>
                  </a:extLst>
                </a:gridCol>
                <a:gridCol w="3319025">
                  <a:extLst>
                    <a:ext uri="{9D8B030D-6E8A-4147-A177-3AD203B41FA5}">
                      <a16:colId xmlns:a16="http://schemas.microsoft.com/office/drawing/2014/main" val="43122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Incoming</a:t>
                      </a:r>
                      <a:r>
                        <a:rPr lang="en-US" baseline="0" dirty="0"/>
                        <a:t> data at 2-minute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Dynamic Repartition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Dynamic Repartition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4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Processing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398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0653"/>
              </p:ext>
            </p:extLst>
          </p:nvPr>
        </p:nvGraphicFramePr>
        <p:xfrm>
          <a:off x="987971" y="4005307"/>
          <a:ext cx="10339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936">
                  <a:extLst>
                    <a:ext uri="{9D8B030D-6E8A-4147-A177-3AD203B41FA5}">
                      <a16:colId xmlns:a16="http://schemas.microsoft.com/office/drawing/2014/main" val="203454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Incoming</a:t>
                      </a:r>
                      <a:r>
                        <a:rPr lang="en-US" baseline="0" dirty="0"/>
                        <a:t> data – edge events from Ch1d, 2-minute interval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541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81824"/>
              </p:ext>
            </p:extLst>
          </p:nvPr>
        </p:nvGraphicFramePr>
        <p:xfrm>
          <a:off x="4580877" y="4779681"/>
          <a:ext cx="340902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9025">
                  <a:extLst>
                    <a:ext uri="{9D8B030D-6E8A-4147-A177-3AD203B41FA5}">
                      <a16:colId xmlns:a16="http://schemas.microsoft.com/office/drawing/2014/main" val="280706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0" dirty="0"/>
                        <a:t> minutes and 10 seconds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935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4654"/>
              </p:ext>
            </p:extLst>
          </p:nvPr>
        </p:nvGraphicFramePr>
        <p:xfrm>
          <a:off x="8015795" y="4779681"/>
          <a:ext cx="33380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38005">
                  <a:extLst>
                    <a:ext uri="{9D8B030D-6E8A-4147-A177-3AD203B41FA5}">
                      <a16:colId xmlns:a16="http://schemas.microsoft.com/office/drawing/2014/main" val="280706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minute and 24 seconds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6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26966" cy="1325563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3593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Bet on Spark Streaming</a:t>
            </a:r>
          </a:p>
          <a:p>
            <a:r>
              <a:rPr lang="en-US" dirty="0"/>
              <a:t>Mobius Project</a:t>
            </a:r>
          </a:p>
          <a:p>
            <a:pPr lvl="1"/>
            <a:r>
              <a:rPr lang="en-US" dirty="0"/>
              <a:t>Add C# Binding</a:t>
            </a:r>
          </a:p>
          <a:p>
            <a:r>
              <a:rPr lang="en-US" dirty="0"/>
              <a:t>Presto Project</a:t>
            </a:r>
          </a:p>
          <a:p>
            <a:pPr lvl="1"/>
            <a:r>
              <a:rPr lang="en-US" dirty="0"/>
              <a:t>Bing Search Merge Log as Reference App</a:t>
            </a:r>
          </a:p>
        </p:txBody>
      </p:sp>
    </p:spTree>
    <p:extLst>
      <p:ext uri="{BB962C8B-B14F-4D97-AF65-F5344CB8AC3E}">
        <p14:creationId xmlns:p14="http://schemas.microsoft.com/office/powerpoint/2010/main" val="374063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Bet on 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>
            <a:normAutofit/>
          </a:bodyPr>
          <a:lstStyle/>
          <a:p>
            <a:r>
              <a:rPr lang="en-US" dirty="0"/>
              <a:t>Why Spark Streaming?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One programming model covers streaming, batch and interactive</a:t>
            </a:r>
          </a:p>
          <a:p>
            <a:pPr lvl="2"/>
            <a:r>
              <a:rPr lang="en-US" dirty="0"/>
              <a:t>RDD, </a:t>
            </a:r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SparkSQL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Fault tolerant</a:t>
            </a:r>
          </a:p>
          <a:p>
            <a:pPr lvl="2"/>
            <a:r>
              <a:rPr lang="en-US" dirty="0"/>
              <a:t>Recover from the checkpoint, including Kafka offsets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Strong community momentum</a:t>
            </a:r>
          </a:p>
          <a:p>
            <a:pPr lvl="2"/>
            <a:r>
              <a:rPr lang="en-US" dirty="0"/>
              <a:t>Practice and lesson sharing in the community</a:t>
            </a:r>
          </a:p>
          <a:p>
            <a:pPr lvl="2"/>
            <a:r>
              <a:rPr lang="en-US" dirty="0"/>
              <a:t>Healthy feedback loop for new </a:t>
            </a:r>
            <a:r>
              <a:rPr lang="en-US" dirty="0" smtClean="0"/>
              <a:t>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6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Mobius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32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Add C# binding to Apache Spark</a:t>
            </a:r>
          </a:p>
          <a:p>
            <a:r>
              <a:rPr lang="en-US" dirty="0"/>
              <a:t>Motivation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Teams can share the </a:t>
            </a:r>
            <a:r>
              <a:rPr lang="en-US" dirty="0" smtClean="0"/>
              <a:t>legacy </a:t>
            </a:r>
            <a:r>
              <a:rPr lang="en-US" dirty="0"/>
              <a:t>C# </a:t>
            </a:r>
            <a:r>
              <a:rPr lang="en-US" dirty="0" smtClean="0"/>
              <a:t>libraries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C# developers can build Spark applications in C#</a:t>
            </a:r>
          </a:p>
          <a:p>
            <a:r>
              <a:rPr lang="en-US" dirty="0" smtClean="0"/>
              <a:t>Design </a:t>
            </a:r>
            <a:r>
              <a:rPr lang="en-US" dirty="0"/>
              <a:t>Approach</a:t>
            </a:r>
          </a:p>
          <a:p>
            <a:pPr lvl="1"/>
            <a:r>
              <a:rPr lang="en-US" dirty="0"/>
              <a:t>Reuse </a:t>
            </a:r>
            <a:r>
              <a:rPr lang="en-US" dirty="0" err="1"/>
              <a:t>PySpark</a:t>
            </a:r>
            <a:r>
              <a:rPr lang="en-US" dirty="0"/>
              <a:t> and </a:t>
            </a:r>
            <a:r>
              <a:rPr lang="en-US" dirty="0" err="1"/>
              <a:t>SparkR</a:t>
            </a:r>
            <a:r>
              <a:rPr lang="en-US" dirty="0"/>
              <a:t> design and implementation as appropriate</a:t>
            </a:r>
          </a:p>
          <a:p>
            <a:r>
              <a:rPr lang="en-US" dirty="0"/>
              <a:t>Engineering Approach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Early on, looped in Spark </a:t>
            </a:r>
            <a:r>
              <a:rPr lang="en-US" dirty="0" smtClean="0"/>
              <a:t>committers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Open </a:t>
            </a:r>
            <a:r>
              <a:rPr lang="en-US" dirty="0"/>
              <a:t>Source, MIT license, hosted at </a:t>
            </a:r>
            <a:r>
              <a:rPr lang="en-US" dirty="0" err="1" smtClean="0"/>
              <a:t>github</a:t>
            </a:r>
            <a:r>
              <a:rPr lang="en-US" dirty="0"/>
              <a:t> (https://github.com/Microsoft/Mobius)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Adopt best engineering practices among open-source projects at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Mobius Word Count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65" y="1826461"/>
            <a:ext cx="5267325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3703" y="2440823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28053" y="3898713"/>
            <a:ext cx="10586810" cy="1381125"/>
            <a:chOff x="1328053" y="4381792"/>
            <a:chExt cx="10586810" cy="1381125"/>
          </a:xfrm>
        </p:grpSpPr>
        <p:sp>
          <p:nvSpPr>
            <p:cNvPr id="6" name="TextBox 5"/>
            <p:cNvSpPr txBox="1"/>
            <p:nvPr/>
          </p:nvSpPr>
          <p:spPr>
            <a:xfrm>
              <a:off x="1328053" y="48876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9988" y="4381792"/>
              <a:ext cx="8524875" cy="1381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7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797040" y="2270546"/>
            <a:ext cx="4575238" cy="4276711"/>
            <a:chOff x="6797040" y="1759124"/>
            <a:chExt cx="4575238" cy="4788133"/>
          </a:xfrm>
        </p:grpSpPr>
        <p:sp>
          <p:nvSpPr>
            <p:cNvPr id="32" name="Rectangle 31"/>
            <p:cNvSpPr/>
            <p:nvPr/>
          </p:nvSpPr>
          <p:spPr>
            <a:xfrm>
              <a:off x="6815518" y="5084216"/>
              <a:ext cx="4556760" cy="146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10896" y="3389340"/>
              <a:ext cx="4556760" cy="146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97040" y="1759124"/>
              <a:ext cx="4556760" cy="146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44521" y="1942614"/>
              <a:ext cx="1563190" cy="10960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CSharpWorker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95357" y="1942614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CLR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734697" y="2490643"/>
              <a:ext cx="8119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658377" y="3572830"/>
              <a:ext cx="1563190" cy="10960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CSharpWorker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09213" y="3572830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CLR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748553" y="4120859"/>
              <a:ext cx="798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9662999" y="5267706"/>
              <a:ext cx="1563190" cy="10960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CSharpWorker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13835" y="52677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CLR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8753175" y="5815735"/>
              <a:ext cx="7935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701917" y="2553097"/>
              <a:ext cx="1106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TCP fast-loop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36" y="17897"/>
            <a:ext cx="10515600" cy="1325563"/>
          </a:xfrm>
        </p:spPr>
        <p:txBody>
          <a:bodyPr/>
          <a:lstStyle/>
          <a:p>
            <a:r>
              <a:rPr lang="en-US" dirty="0"/>
              <a:t>Mobius Internal Architecture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63540" y="3332978"/>
            <a:ext cx="4578096" cy="2012958"/>
            <a:chOff x="586087" y="3103418"/>
            <a:chExt cx="4578096" cy="2253673"/>
          </a:xfrm>
        </p:grpSpPr>
        <p:sp>
          <p:nvSpPr>
            <p:cNvPr id="3" name="Rectangle 2"/>
            <p:cNvSpPr/>
            <p:nvPr/>
          </p:nvSpPr>
          <p:spPr>
            <a:xfrm>
              <a:off x="586087" y="3103418"/>
              <a:ext cx="4578096" cy="2253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8883" y="3474708"/>
              <a:ext cx="1602378" cy="152401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 App</a:t>
              </a:r>
            </a:p>
            <a:p>
              <a:pPr algn="ctr"/>
              <a:r>
                <a:rPr lang="en-US" dirty="0"/>
                <a:t>(aka Driver)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27543" y="34747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CLR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516737" y="4164220"/>
              <a:ext cx="815621" cy="48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283139" y="1674891"/>
            <a:ext cx="5394374" cy="4689492"/>
            <a:chOff x="3283139" y="1114108"/>
            <a:chExt cx="5394374" cy="5250275"/>
          </a:xfrm>
        </p:grpSpPr>
        <p:sp>
          <p:nvSpPr>
            <p:cNvPr id="33" name="Rectangle 32"/>
            <p:cNvSpPr/>
            <p:nvPr/>
          </p:nvSpPr>
          <p:spPr>
            <a:xfrm>
              <a:off x="7059360" y="5268324"/>
              <a:ext cx="1563190" cy="1096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SparkExecutor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54738" y="3573448"/>
              <a:ext cx="1563190" cy="1096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SparkExecutor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40882" y="1943232"/>
              <a:ext cx="1563190" cy="1096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SparkExecutor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83139" y="3474708"/>
              <a:ext cx="1602378" cy="15240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SparkContext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96435" y="1942614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JVM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10291" y="3572830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JVM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14913" y="5267706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JVM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68724" y="3479059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JVM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12021" y="1114108"/>
              <a:ext cx="1220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Workers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86144" y="2566508"/>
              <a:ext cx="949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Driver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endCxn id="10" idx="1"/>
            </p:cNvCxnSpPr>
            <p:nvPr/>
          </p:nvCxnSpPr>
          <p:spPr>
            <a:xfrm flipV="1">
              <a:off x="4885517" y="2491262"/>
              <a:ext cx="2155365" cy="1743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26" idx="1"/>
            </p:cNvCxnSpPr>
            <p:nvPr/>
          </p:nvCxnSpPr>
          <p:spPr>
            <a:xfrm flipV="1">
              <a:off x="4899373" y="4121478"/>
              <a:ext cx="2155365" cy="1616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3" idx="1"/>
            </p:cNvCxnSpPr>
            <p:nvPr/>
          </p:nvCxnSpPr>
          <p:spPr>
            <a:xfrm>
              <a:off x="4902929" y="4347250"/>
              <a:ext cx="2156431" cy="1469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3209811" y="2160329"/>
            <a:ext cx="5538742" cy="45267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688863" y="4428674"/>
            <a:ext cx="110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TCP fast-loop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00246" y="5919261"/>
            <a:ext cx="110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TCP fast-loop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71653" y="4281585"/>
            <a:ext cx="110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TCP fast-loop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5382" y="5970090"/>
            <a:ext cx="140165" cy="186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49892" y="5879242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Scala/JVM component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1262" y="6377865"/>
            <a:ext cx="140165" cy="186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5772" y="6287017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C# component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5436" y="1128400"/>
            <a:ext cx="10826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Reuse </a:t>
            </a:r>
            <a:r>
              <a:rPr lang="en-US" sz="2800" dirty="0" err="1"/>
              <a:t>PySpark</a:t>
            </a:r>
            <a:r>
              <a:rPr lang="en-US" sz="2800" dirty="0"/>
              <a:t> and </a:t>
            </a:r>
            <a:r>
              <a:rPr lang="en-US" sz="2800" dirty="0" err="1"/>
              <a:t>SparkR</a:t>
            </a:r>
            <a:r>
              <a:rPr lang="en-US" sz="2800" dirty="0"/>
              <a:t> design and implementation</a:t>
            </a:r>
          </a:p>
        </p:txBody>
      </p:sp>
      <p:sp>
        <p:nvSpPr>
          <p:cNvPr id="45" name="Oval 44"/>
          <p:cNvSpPr/>
          <p:nvPr/>
        </p:nvSpPr>
        <p:spPr>
          <a:xfrm>
            <a:off x="2595871" y="3870996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8959876" y="2523493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26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496402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5288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8072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184606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08295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965844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SparkContext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43981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5682925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98847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64679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5099006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4048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715119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727836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97" name="Straight Arrow Connector 96"/>
          <p:cNvCxnSpPr>
            <a:stCxn id="74" idx="3"/>
          </p:cNvCxnSpPr>
          <p:nvPr/>
        </p:nvCxnSpPr>
        <p:spPr>
          <a:xfrm>
            <a:off x="2754409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4" idx="2"/>
            <a:endCxn id="78" idx="1"/>
          </p:cNvCxnSpPr>
          <p:nvPr/>
        </p:nvCxnSpPr>
        <p:spPr>
          <a:xfrm rot="16200000" flipH="1">
            <a:off x="2417082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6221474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169756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998496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05631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RDD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757867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7240979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184895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RDD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127478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Straight Arrow Connector 122"/>
          <p:cNvCxnSpPr>
            <a:stCxn id="122" idx="1"/>
          </p:cNvCxnSpPr>
          <p:nvPr/>
        </p:nvCxnSpPr>
        <p:spPr>
          <a:xfrm flipH="1">
            <a:off x="6834764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275133" y="2125943"/>
            <a:ext cx="154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JRDD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7727581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2845818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2849080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9" name="Oval 128"/>
          <p:cNvSpPr/>
          <p:nvPr/>
        </p:nvSpPr>
        <p:spPr>
          <a:xfrm>
            <a:off x="5347432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6213536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1" name="Oval 130"/>
          <p:cNvSpPr/>
          <p:nvPr/>
        </p:nvSpPr>
        <p:spPr>
          <a:xfrm>
            <a:off x="6270653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5371984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5111444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851354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5" name="Oval 134"/>
          <p:cNvSpPr/>
          <p:nvPr/>
        </p:nvSpPr>
        <p:spPr>
          <a:xfrm>
            <a:off x="6977048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6728674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19347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sp>
        <p:nvSpPr>
          <p:cNvPr id="138" name="Oval 137"/>
          <p:cNvSpPr/>
          <p:nvPr/>
        </p:nvSpPr>
        <p:spPr>
          <a:xfrm>
            <a:off x="5056750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7392460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10967864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623307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623307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81" idx="2"/>
            <a:endCxn id="102" idx="0"/>
          </p:cNvCxnSpPr>
          <p:nvPr/>
        </p:nvCxnSpPr>
        <p:spPr>
          <a:xfrm>
            <a:off x="6679152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78" idx="2"/>
            <a:endCxn id="102" idx="1"/>
          </p:cNvCxnSpPr>
          <p:nvPr/>
        </p:nvCxnSpPr>
        <p:spPr>
          <a:xfrm rot="16200000" flipH="1">
            <a:off x="4783788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892387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C# operation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237692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PipelinedRDD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/>
          <p:cNvCxnSpPr>
            <a:stCxn id="102" idx="3"/>
          </p:cNvCxnSpPr>
          <p:nvPr/>
        </p:nvCxnSpPr>
        <p:spPr>
          <a:xfrm>
            <a:off x="7359808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508359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149" name="Oval 148"/>
          <p:cNvSpPr/>
          <p:nvPr/>
        </p:nvSpPr>
        <p:spPr>
          <a:xfrm>
            <a:off x="9000949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998394" y="5633049"/>
            <a:ext cx="137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RDD has reference </a:t>
            </a:r>
          </a:p>
          <a:p>
            <a:r>
              <a:rPr lang="en-US" sz="1200" dirty="0" smtClean="0"/>
              <a:t>to  RDD in JVM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05692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690202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153" name="Rectangle 152"/>
          <p:cNvSpPr/>
          <p:nvPr/>
        </p:nvSpPr>
        <p:spPr>
          <a:xfrm>
            <a:off x="501572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686082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155" name="Elbow Connector 154"/>
          <p:cNvCxnSpPr>
            <a:stCxn id="146" idx="0"/>
            <a:endCxn id="83" idx="3"/>
          </p:cNvCxnSpPr>
          <p:nvPr/>
        </p:nvCxnSpPr>
        <p:spPr>
          <a:xfrm rot="16200000" flipV="1">
            <a:off x="7195253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949076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C#RDD</a:t>
            </a:r>
          </a:p>
        </p:txBody>
      </p:sp>
      <p:cxnSp>
        <p:nvCxnSpPr>
          <p:cNvPr id="157" name="Elbow Connector 156"/>
          <p:cNvCxnSpPr>
            <a:endCxn id="107" idx="2"/>
          </p:cNvCxnSpPr>
          <p:nvPr/>
        </p:nvCxnSpPr>
        <p:spPr>
          <a:xfrm flipV="1">
            <a:off x="8368953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9485888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7392460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0415124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25842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5842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897156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SparkContext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01874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SparkCLR 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66905" y="2651619"/>
            <a:ext cx="5023252" cy="3122763"/>
            <a:chOff x="4264505" y="1653399"/>
            <a:chExt cx="5023252" cy="312276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264505" y="2091063"/>
              <a:ext cx="3142694" cy="5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407199" y="1653399"/>
              <a:ext cx="1880558" cy="3122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CSharpWorker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5809" y="2121188"/>
              <a:ext cx="162794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Fork C# Worker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72471" y="3785808"/>
            <a:ext cx="3137128" cy="427193"/>
            <a:chOff x="4270071" y="2787588"/>
            <a:chExt cx="3137128" cy="427193"/>
          </a:xfrm>
        </p:grpSpPr>
        <p:cxnSp>
          <p:nvCxnSpPr>
            <p:cNvPr id="16" name="Straight Arrow Connector 15"/>
            <p:cNvCxnSpPr>
              <a:stCxn id="2" idx="3"/>
              <a:endCxn id="12" idx="1"/>
            </p:cNvCxnSpPr>
            <p:nvPr/>
          </p:nvCxnSpPr>
          <p:spPr>
            <a:xfrm>
              <a:off x="4270071" y="3209027"/>
              <a:ext cx="3137128" cy="5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30454" y="2787588"/>
              <a:ext cx="280238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Serialized data and C# UDF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66905" y="4900917"/>
            <a:ext cx="3153827" cy="423171"/>
            <a:chOff x="4264505" y="3902697"/>
            <a:chExt cx="3153827" cy="42317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264505" y="4315702"/>
              <a:ext cx="3153827" cy="1016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860069" y="3902697"/>
              <a:ext cx="15996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Serialized data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42678" y="2645865"/>
            <a:ext cx="3329793" cy="3122763"/>
            <a:chOff x="940278" y="1647645"/>
            <a:chExt cx="3329793" cy="3122763"/>
          </a:xfrm>
        </p:grpSpPr>
        <p:sp>
          <p:nvSpPr>
            <p:cNvPr id="2" name="Rectangle 1"/>
            <p:cNvSpPr/>
            <p:nvPr/>
          </p:nvSpPr>
          <p:spPr>
            <a:xfrm>
              <a:off x="2389513" y="1647645"/>
              <a:ext cx="1880558" cy="31227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CSharpRDD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40278" y="3079631"/>
              <a:ext cx="1449235" cy="12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40278" y="3114144"/>
              <a:ext cx="11888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Spark calls</a:t>
              </a:r>
            </a:p>
            <a:p>
              <a:r>
                <a:rPr lang="en-US" dirty="0"/>
                <a:t>Compute()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842320" y="6054292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26830" y="5985774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Scala/JVM component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8200" y="6462067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22710" y="6393549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C#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28121"/>
            <a:ext cx="980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CSharpRDD</a:t>
            </a:r>
            <a:r>
              <a:rPr lang="en-US" sz="2800" dirty="0"/>
              <a:t> extends </a:t>
            </a:r>
            <a:r>
              <a:rPr lang="en-US" sz="2800" dirty="0" err="1"/>
              <a:t>PythonRDD</a:t>
            </a:r>
            <a:r>
              <a:rPr lang="en-US" sz="2800" dirty="0"/>
              <a:t> for code reuse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CSharpWorker</a:t>
            </a:r>
            <a:r>
              <a:rPr lang="en-US" sz="2800" dirty="0"/>
              <a:t> is needed only for C# UDF, such as C# </a:t>
            </a:r>
            <a:r>
              <a:rPr lang="en-US" sz="2800" dirty="0" err="1"/>
              <a:t>lamda</a:t>
            </a:r>
            <a:endParaRPr lang="en-US" sz="28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38200" y="365125"/>
            <a:ext cx="10515600" cy="676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Mobius Worker-side (RDD)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8398" y="5361714"/>
            <a:ext cx="94128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TCP fast-loop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58399" y="4218557"/>
            <a:ext cx="94128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TCP fast-loop</a:t>
            </a:r>
          </a:p>
        </p:txBody>
      </p:sp>
      <p:sp>
        <p:nvSpPr>
          <p:cNvPr id="26" name="Oval 25"/>
          <p:cNvSpPr/>
          <p:nvPr/>
        </p:nvSpPr>
        <p:spPr>
          <a:xfrm>
            <a:off x="5089269" y="2908839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5166590" y="4209764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6862212" y="5324657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1853209" y="3735451"/>
            <a:ext cx="361619" cy="34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586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Mobius Performance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73074"/>
            <a:ext cx="10515600" cy="46382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One </a:t>
            </a:r>
            <a:r>
              <a:rPr lang="en-US" sz="2400" dirty="0" err="1"/>
              <a:t>CSharpWorker</a:t>
            </a:r>
            <a:r>
              <a:rPr lang="en-US" sz="2400" dirty="0"/>
              <a:t> process for each JVM executor process</a:t>
            </a:r>
          </a:p>
          <a:p>
            <a:pPr lvl="1"/>
            <a:r>
              <a:rPr lang="en-US" sz="2000" dirty="0" err="1"/>
              <a:t>PySpark</a:t>
            </a:r>
            <a:r>
              <a:rPr lang="en-US" sz="2000" dirty="0"/>
              <a:t> forks a Python process for each task thread in JVM executor process</a:t>
            </a:r>
          </a:p>
          <a:p>
            <a:pPr lvl="1"/>
            <a:r>
              <a:rPr lang="en-US" sz="2000" dirty="0"/>
              <a:t>New C# option of one thread for each task thread in JVM executor process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C# operations are pipelined when possible</a:t>
            </a:r>
          </a:p>
          <a:p>
            <a:pPr lvl="1"/>
            <a:r>
              <a:rPr lang="en-US" sz="2000" dirty="0"/>
              <a:t>Map &amp; Filter RDD operations in C# need data to be passed from JVM to C#, incurring the cost of serialization and deserialization</a:t>
            </a:r>
          </a:p>
          <a:p>
            <a:pPr lvl="1"/>
            <a:r>
              <a:rPr lang="en-US" sz="2000" dirty="0"/>
              <a:t>C# operations are pipelined when possible to minimize data passing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DataFrame</a:t>
            </a:r>
            <a:r>
              <a:rPr lang="en-US" sz="2400" dirty="0"/>
              <a:t> operations without C# UDFs do not require </a:t>
            </a:r>
            <a:r>
              <a:rPr lang="en-US" sz="2400" dirty="0" err="1"/>
              <a:t>CSharpWorker</a:t>
            </a:r>
            <a:endParaRPr lang="en-US" sz="2400" dirty="0"/>
          </a:p>
          <a:p>
            <a:pPr lvl="1"/>
            <a:r>
              <a:rPr lang="en-US" sz="2000" dirty="0"/>
              <a:t>Same execution plan optimization and code generation in Spark Core</a:t>
            </a:r>
          </a:p>
          <a:p>
            <a:pPr lvl="1"/>
            <a:r>
              <a:rPr lang="en-US" sz="2000" dirty="0"/>
              <a:t>Perform the same as Scala applications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B70AE5EF666478123FD299C7915F6" ma:contentTypeVersion="2" ma:contentTypeDescription="Create a new document." ma:contentTypeScope="" ma:versionID="1e93d1752cbc98428615019ac8288ad4">
  <xsd:schema xmlns:xsd="http://www.w3.org/2001/XMLSchema" xmlns:xs="http://www.w3.org/2001/XMLSchema" xmlns:p="http://schemas.microsoft.com/office/2006/metadata/properties" xmlns:ns2="867f90a2-2519-4158-b4ee-3c1f852ba80d" targetNamespace="http://schemas.microsoft.com/office/2006/metadata/properties" ma:root="true" ma:fieldsID="65f400298643d0c51bbf29d312b96f9a" ns2:_="">
    <xsd:import namespace="867f90a2-2519-4158-b4ee-3c1f852ba8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f90a2-2519-4158-b4ee-3c1f852ba8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528D36-4AEB-48B7-8B98-EE91A1378B3F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67f90a2-2519-4158-b4ee-3c1f852ba80d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5D3C61-DBE1-4530-AC21-5ACDA20798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f90a2-2519-4158-b4ee-3c1f852ba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7707E1-6BB8-4194-8A14-7B63542DA6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23886</TotalTime>
  <Words>883</Words>
  <Application>Microsoft Office PowerPoint</Application>
  <PresentationFormat>Widescreen</PresentationFormat>
  <Paragraphs>242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Spark Streaming Across MSFT</vt:lpstr>
      <vt:lpstr>Outline</vt:lpstr>
      <vt:lpstr>The Bet on Spark Streaming</vt:lpstr>
      <vt:lpstr>Mobius Project</vt:lpstr>
      <vt:lpstr>Mobius Word Count example</vt:lpstr>
      <vt:lpstr>Mobius Internal Architecture</vt:lpstr>
      <vt:lpstr>PowerPoint Presentation</vt:lpstr>
      <vt:lpstr>PowerPoint Presentation</vt:lpstr>
      <vt:lpstr>Mobius Performance Considerations</vt:lpstr>
      <vt:lpstr>Mobius@github</vt:lpstr>
      <vt:lpstr>Presto Project</vt:lpstr>
      <vt:lpstr>Presto Pipeline</vt:lpstr>
      <vt:lpstr>UpdateStateByKey to join DStreams </vt:lpstr>
      <vt:lpstr>Dynamic Repartition for Kafka Resilience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Kaarthik Sivashanmugam</dc:creator>
  <cp:lastModifiedBy>Tao Qin</cp:lastModifiedBy>
  <cp:revision>858</cp:revision>
  <dcterms:created xsi:type="dcterms:W3CDTF">2015-07-21T03:09:58Z</dcterms:created>
  <dcterms:modified xsi:type="dcterms:W3CDTF">2016-03-24T07:39:35Z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0x0101008A2B70AE5EF666478123FD299C7915F6</vt:lpwstr>
  </property>
</Properties>
</file>