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9" r:id="rId3"/>
    <p:sldId id="784" r:id="rId5"/>
    <p:sldId id="917" r:id="rId6"/>
    <p:sldId id="967" r:id="rId7"/>
    <p:sldId id="966" r:id="rId8"/>
    <p:sldId id="968" r:id="rId9"/>
    <p:sldId id="969" r:id="rId10"/>
    <p:sldId id="855" r:id="rId11"/>
    <p:sldId id="971" r:id="rId12"/>
    <p:sldId id="1017" r:id="rId13"/>
    <p:sldId id="1024" r:id="rId14"/>
    <p:sldId id="1025" r:id="rId15"/>
    <p:sldId id="1026" r:id="rId16"/>
    <p:sldId id="1027" r:id="rId17"/>
    <p:sldId id="805" r:id="rId18"/>
    <p:sldId id="882" r:id="rId19"/>
    <p:sldId id="858" r:id="rId20"/>
    <p:sldId id="807" r:id="rId21"/>
    <p:sldId id="883" r:id="rId22"/>
    <p:sldId id="1028" r:id="rId23"/>
    <p:sldId id="785" r:id="rId24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399"/>
    <a:srgbClr val="41C6E0"/>
    <a:srgbClr val="2E8CD6"/>
    <a:srgbClr val="31C1AB"/>
    <a:srgbClr val="FF4545"/>
    <a:srgbClr val="CBD8ED"/>
    <a:srgbClr val="F2F2F2"/>
    <a:srgbClr val="2C86CD"/>
    <a:srgbClr val="878787"/>
    <a:srgbClr val="A6A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9" autoAdjust="0"/>
    <p:restoredTop sz="96076" autoAdjust="0"/>
  </p:normalViewPr>
  <p:slideViewPr>
    <p:cSldViewPr snapToGrid="0" showGuides="1">
      <p:cViewPr varScale="1">
        <p:scale>
          <a:sx n="142" d="100"/>
          <a:sy n="142" d="100"/>
        </p:scale>
        <p:origin x="1000" y="168"/>
      </p:cViewPr>
      <p:guideLst>
        <p:guide pos="3841"/>
        <p:guide orient="horz" pos="21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928"/>
    </p:cViewPr>
  </p:sorterViewPr>
  <p:notesViewPr>
    <p:cSldViewPr snapToGrid="0" showGuides="1">
      <p:cViewPr varScale="1">
        <p:scale>
          <a:sx n="118" d="100"/>
          <a:sy n="118" d="100"/>
        </p:scale>
        <p:origin x="4200" y="208"/>
      </p:cViewPr>
      <p:guideLst>
        <p:guide orient="horz" pos="285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A370D-DCBB-472B-9C7C-ADA8E822A1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61DBE-6B1C-4738-A02E-9BD993EBFD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AF3A5-6A36-6347-B1D3-EF7B4DC737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F718A-1D64-2942-9650-5E8440917F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718A-1D64-2942-9650-5E8440917F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大数据计算和大数据分析部分需完善！！！</a:t>
            </a:r>
            <a:r>
              <a:rPr kumimoji="1" lang="en-US" altLang="zh-CN" dirty="0" err="1" smtClean="0"/>
              <a:t>zengliang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718A-1D64-2942-9650-5E8440917F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张宁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718A-1D64-2942-9650-5E8440917F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张宁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718A-1D64-2942-9650-5E8440917F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718A-1D64-2942-9650-5E8440917F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张宁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718A-1D64-2942-9650-5E8440917F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1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500"/>
            </a:lvl4pPr>
            <a:lvl5pPr marL="1828800" indent="0" algn="ctr">
              <a:buNone/>
              <a:defRPr sz="1500"/>
            </a:lvl5pPr>
            <a:lvl6pPr marL="2286000" indent="0" algn="ctr">
              <a:buNone/>
              <a:defRPr sz="1500"/>
            </a:lvl6pPr>
            <a:lvl7pPr marL="2743200" indent="0" algn="ctr">
              <a:buNone/>
              <a:defRPr sz="1500"/>
            </a:lvl7pPr>
            <a:lvl8pPr marL="3199765" indent="0" algn="ctr">
              <a:buNone/>
              <a:defRPr sz="1500"/>
            </a:lvl8pPr>
            <a:lvl9pPr marL="3656965" indent="0" algn="ctr">
              <a:buNone/>
              <a:defRPr sz="15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BE0ACD47-4498-49C2-B039-606104318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BE0ACD47-4498-49C2-B039-606104318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BE0ACD47-4498-49C2-B039-606104318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368447" y="1062183"/>
            <a:ext cx="236742" cy="410759"/>
          </a:xfrm>
          <a:prstGeom prst="rect">
            <a:avLst/>
          </a:prstGeom>
          <a:noFill/>
        </p:spPr>
        <p:txBody>
          <a:bodyPr wrap="none" lIns="117226" tIns="58613" rIns="117226" bIns="58613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4" name="Straight Connector 6"/>
          <p:cNvCxnSpPr/>
          <p:nvPr userDrawn="1"/>
        </p:nvCxnSpPr>
        <p:spPr>
          <a:xfrm>
            <a:off x="325859" y="627266"/>
            <a:ext cx="11580432" cy="0"/>
          </a:xfrm>
          <a:prstGeom prst="line">
            <a:avLst/>
          </a:prstGeom>
          <a:ln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sosceles Triangle 8"/>
          <p:cNvSpPr/>
          <p:nvPr userDrawn="1"/>
        </p:nvSpPr>
        <p:spPr>
          <a:xfrm rot="5400000">
            <a:off x="364829" y="301032"/>
            <a:ext cx="188545" cy="180600"/>
          </a:xfrm>
          <a:prstGeom prst="triangle">
            <a:avLst/>
          </a:prstGeom>
          <a:solidFill>
            <a:srgbClr val="0EB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lvl="0" algn="ctr"/>
            <a:endParaRPr 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9401" y="161231"/>
            <a:ext cx="7315200" cy="4660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549401" y="718623"/>
            <a:ext cx="7315200" cy="4660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4C4C4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539"/>
            <a:ext cx="10972800" cy="4525963"/>
          </a:xfrm>
        </p:spPr>
        <p:txBody>
          <a:bodyPr/>
          <a:lstStyle>
            <a:lvl1pPr marL="0" indent="0" algn="l" defTabSz="457200" rtl="0" eaLnBrk="1" latinLnBrk="0" hangingPunct="1">
              <a:buNone/>
              <a:defRPr lang="en-US" sz="2800" kern="1200" dirty="0" smtClean="0">
                <a:solidFill>
                  <a:srgbClr val="164389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>
              <a:defRPr>
                <a:solidFill>
                  <a:srgbClr val="4A5C6E"/>
                </a:solidFill>
              </a:defRPr>
            </a:lvl2pPr>
            <a:lvl3pPr>
              <a:defRPr>
                <a:solidFill>
                  <a:srgbClr val="4A5C6E"/>
                </a:solidFill>
              </a:defRPr>
            </a:lvl3pPr>
            <a:lvl4pPr>
              <a:defRPr>
                <a:solidFill>
                  <a:srgbClr val="4A5C6E"/>
                </a:solidFill>
              </a:defRPr>
            </a:lvl4pPr>
            <a:lvl5pPr>
              <a:defRPr>
                <a:solidFill>
                  <a:srgbClr val="4A5C6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/>
          <a:lstStyle/>
          <a:p>
            <a:fld id="{82D50D21-B897-6144-A6DF-F7ADBFEBD89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9013-2D22-D647-8AC8-9B2AE0CD9EE5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104" y="6262535"/>
            <a:ext cx="12174896" cy="0"/>
          </a:xfrm>
          <a:prstGeom prst="line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92495" y="86701"/>
            <a:ext cx="10972800" cy="687252"/>
          </a:xfrm>
        </p:spPr>
        <p:txBody>
          <a:bodyPr/>
          <a:lstStyle>
            <a:lvl1pPr marL="0" indent="0" algn="l" defTabSz="457200" rtl="0" eaLnBrk="1" latinLnBrk="0" hangingPunct="1">
              <a:buNone/>
              <a:defRPr lang="en-US" sz="2800" b="1" kern="1200" dirty="0" smtClean="0">
                <a:solidFill>
                  <a:srgbClr val="000000"/>
                </a:solidFill>
                <a:latin typeface="Century Gothic"/>
                <a:ea typeface="微软雅黑" charset="0"/>
                <a:cs typeface="Century Gothic"/>
              </a:defRPr>
            </a:lvl1pPr>
            <a:lvl2pPr>
              <a:defRPr>
                <a:solidFill>
                  <a:srgbClr val="4A5C6E"/>
                </a:solidFill>
              </a:defRPr>
            </a:lvl2pPr>
            <a:lvl3pPr>
              <a:defRPr>
                <a:solidFill>
                  <a:srgbClr val="4A5C6E"/>
                </a:solidFill>
              </a:defRPr>
            </a:lvl3pPr>
            <a:lvl4pPr>
              <a:defRPr>
                <a:solidFill>
                  <a:srgbClr val="4A5C6E"/>
                </a:solidFill>
              </a:defRPr>
            </a:lvl4pPr>
            <a:lvl5pPr>
              <a:defRPr>
                <a:solidFill>
                  <a:srgbClr val="4A5C6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538"/>
            <a:ext cx="10972800" cy="4525963"/>
          </a:xfrm>
        </p:spPr>
        <p:txBody>
          <a:bodyPr/>
          <a:lstStyle>
            <a:lvl1pPr marL="548640" indent="-548640" algn="l" defTabSz="548640" rtl="0" eaLnBrk="1" latinLnBrk="0" hangingPunct="1">
              <a:buFont typeface="Arial"/>
              <a:buChar char="•"/>
              <a:defRPr lang="en-US" sz="3360" kern="1200" dirty="0" smtClean="0">
                <a:solidFill>
                  <a:srgbClr val="164389"/>
                </a:solidFill>
                <a:latin typeface="+mn-lt"/>
                <a:ea typeface="微软雅黑" charset="0"/>
                <a:cs typeface="微软雅黑" charset="0"/>
              </a:defRPr>
            </a:lvl1pPr>
            <a:lvl2pPr>
              <a:defRPr>
                <a:solidFill>
                  <a:srgbClr val="4A5C6E"/>
                </a:solidFill>
              </a:defRPr>
            </a:lvl2pPr>
            <a:lvl3pPr>
              <a:defRPr>
                <a:solidFill>
                  <a:srgbClr val="4A5C6E"/>
                </a:solidFill>
              </a:defRPr>
            </a:lvl3pPr>
            <a:lvl4pPr>
              <a:defRPr>
                <a:solidFill>
                  <a:srgbClr val="4A5C6E"/>
                </a:solidFill>
              </a:defRPr>
            </a:lvl4pPr>
            <a:lvl5pPr>
              <a:defRPr>
                <a:solidFill>
                  <a:srgbClr val="4A5C6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9013-2D22-D647-8AC8-9B2AE0CD9EE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92495" y="86702"/>
            <a:ext cx="10972800" cy="687252"/>
          </a:xfrm>
        </p:spPr>
        <p:txBody>
          <a:bodyPr/>
          <a:lstStyle>
            <a:lvl1pPr marL="0" indent="0" algn="l" defTabSz="548640" rtl="0" eaLnBrk="1" latinLnBrk="0" hangingPunct="1">
              <a:buNone/>
              <a:defRPr lang="en-US" sz="3360" b="1" kern="1200" dirty="0" smtClean="0">
                <a:solidFill>
                  <a:srgbClr val="000000"/>
                </a:solidFill>
                <a:latin typeface="Century Gothic"/>
                <a:ea typeface="微软雅黑" charset="0"/>
                <a:cs typeface="Century Gothic"/>
              </a:defRPr>
            </a:lvl1pPr>
            <a:lvl2pPr>
              <a:defRPr>
                <a:solidFill>
                  <a:srgbClr val="4A5C6E"/>
                </a:solidFill>
              </a:defRPr>
            </a:lvl2pPr>
            <a:lvl3pPr>
              <a:defRPr>
                <a:solidFill>
                  <a:srgbClr val="4A5C6E"/>
                </a:solidFill>
              </a:defRPr>
            </a:lvl3pPr>
            <a:lvl4pPr>
              <a:defRPr>
                <a:solidFill>
                  <a:srgbClr val="4A5C6E"/>
                </a:solidFill>
              </a:defRPr>
            </a:lvl4pPr>
            <a:lvl5pPr>
              <a:defRPr>
                <a:solidFill>
                  <a:srgbClr val="4A5C6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9540" y="1781292"/>
            <a:ext cx="5959123" cy="820737"/>
          </a:xfrm>
          <a:noFill/>
          <a:ln>
            <a:noFill/>
          </a:ln>
        </p:spPr>
        <p:txBody>
          <a:bodyPr vert="horz" wrap="none" lIns="121917" tIns="60958" rIns="121917" bIns="60958" rtlCol="0">
            <a:spAutoFit/>
          </a:bodyPr>
          <a:lstStyle>
            <a:lvl1pPr>
              <a:defRPr lang="en-US" sz="3200">
                <a:solidFill>
                  <a:srgbClr val="5B6C7B"/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pPr marL="0" lvl="0" indent="0" algn="l" defTabSz="913765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Clr>
                <a:srgbClr val="11BF4F"/>
              </a:buClr>
              <a:buSzPct val="50000"/>
              <a:buFont typeface="Arial"/>
            </a:pPr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97106DDD-60C7-CA4A-9021-8853A5CF660A}" type="datetimeFigureOut">
              <a:rPr lang="en-US" smtClean="0">
                <a:solidFill>
                  <a:prstClr val="black"/>
                </a:solidFill>
                <a:latin typeface="Calibri"/>
              </a:rPr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274639"/>
            <a:ext cx="2844800" cy="365125"/>
          </a:xfrm>
          <a:prstGeom prst="rect">
            <a:avLst/>
          </a:prstGeom>
        </p:spPr>
        <p:txBody>
          <a:bodyPr/>
          <a:lstStyle/>
          <a:p>
            <a:fld id="{7578EF29-CD9D-5C45-88CD-96B30ACF56B1}" type="slidenum">
              <a:rPr lang="en-US" smtClean="0">
                <a:solidFill>
                  <a:prstClr val="black"/>
                </a:solidFill>
                <a:latin typeface="Calibri"/>
              </a:rPr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BE0ACD47-4498-49C2-B039-606104318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BE0ACD47-4498-49C2-B039-606104318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1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199765" indent="0">
              <a:buNone/>
              <a:defRPr sz="1500" b="1"/>
            </a:lvl8pPr>
            <a:lvl9pPr marL="3656965" indent="0">
              <a:buNone/>
              <a:defRPr sz="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1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199765" indent="0">
              <a:buNone/>
              <a:defRPr sz="1500" b="1"/>
            </a:lvl8pPr>
            <a:lvl9pPr marL="3656965" indent="0">
              <a:buNone/>
              <a:defRPr sz="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7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BE0ACD47-4498-49C2-B039-606104318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BE0ACD47-4498-49C2-B039-606104318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BE0ACD47-4498-49C2-B039-606104318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1200"/>
            </a:lvl6pPr>
            <a:lvl7pPr marL="2743200" indent="0">
              <a:buNone/>
              <a:defRPr sz="1200"/>
            </a:lvl7pPr>
            <a:lvl8pPr marL="3199765" indent="0">
              <a:buNone/>
              <a:defRPr sz="1200"/>
            </a:lvl8pPr>
            <a:lvl9pPr marL="365696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BE0ACD47-4498-49C2-B039-606104318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100"/>
            </a:lvl4pPr>
            <a:lvl5pPr marL="1828800" indent="0">
              <a:buNone/>
              <a:defRPr sz="2100"/>
            </a:lvl5pPr>
            <a:lvl6pPr marL="2286000" indent="0">
              <a:buNone/>
              <a:defRPr sz="2100"/>
            </a:lvl6pPr>
            <a:lvl7pPr marL="2743200" indent="0">
              <a:buNone/>
              <a:defRPr sz="2100"/>
            </a:lvl7pPr>
            <a:lvl8pPr marL="3199765" indent="0">
              <a:buNone/>
              <a:defRPr sz="2100"/>
            </a:lvl8pPr>
            <a:lvl9pPr marL="3656965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1200"/>
            </a:lvl6pPr>
            <a:lvl7pPr marL="2743200" indent="0">
              <a:buNone/>
              <a:defRPr sz="1200"/>
            </a:lvl7pPr>
            <a:lvl8pPr marL="3199765" indent="0">
              <a:buNone/>
              <a:defRPr sz="1200"/>
            </a:lvl8pPr>
            <a:lvl9pPr marL="365696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BE0ACD47-4498-49C2-B039-606104318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7" name="图片 6" descr="logo.png"/>
          <p:cNvPicPr>
            <a:picLocks noChangeAspect="1"/>
          </p:cNvPicPr>
          <p:nvPr userDrawn="1"/>
        </p:nvPicPr>
        <p:blipFill>
          <a:blip r:embed="rId16" cstate="screen"/>
          <a:stretch>
            <a:fillRect/>
          </a:stretch>
        </p:blipFill>
        <p:spPr>
          <a:xfrm>
            <a:off x="10519412" y="6438388"/>
            <a:ext cx="1266516" cy="344162"/>
          </a:xfrm>
          <a:prstGeom prst="rect">
            <a:avLst/>
          </a:prstGeom>
        </p:spPr>
      </p:pic>
      <p:sp>
        <p:nvSpPr>
          <p:cNvPr id="8" name="幻灯片编号占位符 7"/>
          <p:cNvSpPr>
            <a:spLocks noGrp="1"/>
          </p:cNvSpPr>
          <p:nvPr>
            <p:ph type="sldNum" sz="quarter" idx="4"/>
          </p:nvPr>
        </p:nvSpPr>
        <p:spPr>
          <a:xfrm>
            <a:off x="0" y="64425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C9E04-8A89-F748-BB91-BD258015FC6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  <a:cs typeface="微软雅黑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1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mailto:support@tendcloud.com" TargetMode="Externa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07423" y="0"/>
            <a:ext cx="10284577" cy="6858000"/>
          </a:xfrm>
          <a:prstGeom prst="rect">
            <a:avLst/>
          </a:prstGeom>
        </p:spPr>
      </p:pic>
      <p:pic>
        <p:nvPicPr>
          <p:cNvPr id="3" name="图片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904" y="6178517"/>
            <a:ext cx="1905000" cy="5176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4480" y="2750599"/>
            <a:ext cx="8559012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让数据说话</a:t>
            </a:r>
            <a:endParaRPr kumimoji="1" lang="zh-CN" altLang="en-US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7830" y="5180078"/>
            <a:ext cx="2736215" cy="84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阎志涛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TalkingData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研发副总裁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86878" y="3732530"/>
            <a:ext cx="3245485" cy="401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kumimoji="1"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-Spark</a:t>
            </a:r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kumimoji="1"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TalkingData</a:t>
            </a:r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的应用</a:t>
            </a:r>
            <a:endParaRPr kumimoji="1" lang="zh-CN" altLang="en-US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关于</a:t>
            </a:r>
            <a:r>
              <a:rPr lang="en-US" altLang="zh-CN">
                <a:solidFill>
                  <a:schemeClr val="tx1"/>
                </a:solidFill>
              </a:rPr>
              <a:t>DMP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49275" y="718820"/>
            <a:ext cx="7934325" cy="4674870"/>
          </a:xfrm>
        </p:spPr>
        <p:txBody>
          <a:bodyPr/>
          <a:p>
            <a:pPr marL="285750" indent="-285750"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</a:rPr>
              <a:t>关键技术</a:t>
            </a:r>
            <a:endParaRPr lang="zh-CN" altLang="en-US" sz="2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40000"/>
              </a:lnSpc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支持不稳定网络的分布式数据收集器</a:t>
            </a:r>
            <a:endParaRPr lang="zh-CN" altLang="en-US" sz="2000">
              <a:solidFill>
                <a:schemeClr val="tx1"/>
              </a:solidFill>
            </a:endParaRPr>
          </a:p>
          <a:p>
            <a:pPr marL="742950" lvl="1" indent="-285750">
              <a:lnSpc>
                <a:spcPct val="140000"/>
              </a:lnSpc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支持数据世代和基因图谱的数据血缘系统</a:t>
            </a:r>
            <a:endParaRPr lang="zh-CN" altLang="en-US" sz="2000">
              <a:solidFill>
                <a:schemeClr val="tx1"/>
              </a:solidFill>
            </a:endParaRPr>
          </a:p>
          <a:p>
            <a:pPr marL="742950" lvl="1" indent="-285750">
              <a:lnSpc>
                <a:spcPct val="140000"/>
              </a:lnSpc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支持利用</a:t>
            </a:r>
            <a:r>
              <a:rPr lang="en-US" altLang="zh-CN" sz="2000">
                <a:solidFill>
                  <a:schemeClr val="tx1"/>
                </a:solidFill>
              </a:rPr>
              <a:t>SQL</a:t>
            </a:r>
            <a:r>
              <a:rPr lang="zh-CN" altLang="en-US" sz="2000">
                <a:solidFill>
                  <a:schemeClr val="tx1"/>
                </a:solidFill>
              </a:rPr>
              <a:t>进行数据加工和分布式流程编织的数据加工系统</a:t>
            </a:r>
            <a:endParaRPr lang="zh-CN" altLang="en-US" sz="2000">
              <a:solidFill>
                <a:schemeClr val="tx1"/>
              </a:solidFill>
            </a:endParaRPr>
          </a:p>
          <a:p>
            <a:pPr marL="742950" lvl="1" indent="-285750">
              <a:lnSpc>
                <a:spcPct val="140000"/>
              </a:lnSpc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支持</a:t>
            </a:r>
            <a:r>
              <a:rPr lang="en-US" altLang="zh-CN" sz="2000">
                <a:solidFill>
                  <a:schemeClr val="tx1"/>
                </a:solidFill>
              </a:rPr>
              <a:t>Python, Scala</a:t>
            </a:r>
            <a:r>
              <a:rPr lang="zh-CN" altLang="en-US" sz="2000">
                <a:solidFill>
                  <a:schemeClr val="tx1"/>
                </a:solidFill>
              </a:rPr>
              <a:t>的交互式数据探索系统</a:t>
            </a:r>
            <a:endParaRPr lang="zh-CN" altLang="en-US" sz="2000">
              <a:solidFill>
                <a:schemeClr val="tx1"/>
              </a:solidFill>
            </a:endParaRPr>
          </a:p>
          <a:p>
            <a:pPr marL="742950" lvl="1" indent="-285750">
              <a:lnSpc>
                <a:spcPct val="140000"/>
              </a:lnSpc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基于</a:t>
            </a:r>
            <a:r>
              <a:rPr lang="en-US" altLang="zh-CN" sz="2000">
                <a:solidFill>
                  <a:schemeClr val="tx1"/>
                </a:solidFill>
              </a:rPr>
              <a:t>Bitmap</a:t>
            </a:r>
            <a:r>
              <a:rPr lang="zh-CN" altLang="en-US" sz="2000">
                <a:solidFill>
                  <a:schemeClr val="tx1"/>
                </a:solidFill>
              </a:rPr>
              <a:t>的多维度分析引擎</a:t>
            </a:r>
            <a:r>
              <a:rPr lang="en-US" altLang="zh-CN" sz="2000">
                <a:solidFill>
                  <a:schemeClr val="tx1"/>
                </a:solidFill>
              </a:rPr>
              <a:t>Atom Cube</a:t>
            </a:r>
            <a:endParaRPr lang="en-US" altLang="zh-CN" sz="2000">
              <a:solidFill>
                <a:schemeClr val="tx1"/>
              </a:solidFill>
            </a:endParaRPr>
          </a:p>
          <a:p>
            <a:pPr marL="742950" lvl="1" indent="-285750">
              <a:lnSpc>
                <a:spcPct val="140000"/>
              </a:lnSpc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高效的并行机器学习算法库</a:t>
            </a:r>
            <a:endParaRPr lang="zh-CN" altLang="en-US" sz="2000">
              <a:solidFill>
                <a:schemeClr val="tx1"/>
              </a:solidFill>
            </a:endParaRPr>
          </a:p>
          <a:p>
            <a:pPr marL="742950" lvl="1" indent="-285750">
              <a:lnSpc>
                <a:spcPct val="140000"/>
              </a:lnSpc>
              <a:buFont typeface="Arial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自主开源的运维监控系统</a:t>
            </a:r>
            <a:r>
              <a:rPr lang="en-US" altLang="zh-CN" sz="2000">
                <a:solidFill>
                  <a:schemeClr val="tx1"/>
                </a:solidFill>
              </a:rPr>
              <a:t>OWL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关于</a:t>
            </a:r>
            <a:r>
              <a:rPr lang="en-US" altLang="zh-CN">
                <a:solidFill>
                  <a:schemeClr val="tx1"/>
                </a:solidFill>
              </a:rPr>
              <a:t>DMP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p>
            <a:pPr marL="285750" indent="-285750"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支持不稳定网络的分布式数据收集器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6900" y="1395095"/>
            <a:ext cx="4415155" cy="2138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buFont typeface="Arial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sym typeface="Microsoft YaHei" charset="-122"/>
              </a:rPr>
              <a:t>Nginx plugin,</a:t>
            </a:r>
            <a:r>
              <a:rPr lang="en-US" altLang="x-none" dirty="0">
                <a:solidFill>
                  <a:schemeClr val="tx1"/>
                </a:solidFill>
                <a:latin typeface="Microsoft YaHei" charset="-122"/>
                <a:ea typeface="Microsoft YaHei" charset="-122"/>
                <a:sym typeface="Microsoft YaHei" charset="-122"/>
              </a:rPr>
              <a:t>C++,Node.js,</a:t>
            </a: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基于</a:t>
            </a:r>
            <a:r>
              <a:rPr lang="en-US" altLang="x-none" dirty="0">
                <a:solidFill>
                  <a:schemeClr val="tx1"/>
                </a:solidFill>
                <a:latin typeface="Microsoft YaHei" charset="-122"/>
                <a:ea typeface="Microsoft YaHei" charset="-122"/>
                <a:sym typeface="Microsoft YaHei" charset="-122"/>
              </a:rPr>
              <a:t>lmdb</a:t>
            </a: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的内存队列</a:t>
            </a:r>
            <a:endParaRPr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利用</a:t>
            </a: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sym typeface="Microsoft YaHei" charset="-122"/>
              </a:rPr>
              <a:t>KCP</a:t>
            </a: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协议保证可靠传输</a:t>
            </a:r>
            <a:endParaRPr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支持分布式部署</a:t>
            </a:r>
            <a:endParaRPr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数据收集系统支持存储转发</a:t>
            </a:r>
            <a:endParaRPr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分布式收集节点和中心节点数据传输高压缩比</a:t>
            </a:r>
            <a:endParaRPr kumimoji="1" lang="zh-CN" altLang="en-US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Microsoft YaHei" charset="-122"/>
            </a:endParaRPr>
          </a:p>
        </p:txBody>
      </p:sp>
      <p:pic>
        <p:nvPicPr>
          <p:cNvPr id="6" name="内容占位符 3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5640" y="1366203"/>
            <a:ext cx="5089525" cy="33797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关于</a:t>
            </a:r>
            <a:r>
              <a:rPr lang="en-US" altLang="zh-CN">
                <a:solidFill>
                  <a:schemeClr val="tx1"/>
                </a:solidFill>
              </a:rPr>
              <a:t>DMP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p>
            <a:pPr marL="285750" indent="-285750"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数据世代和基因图谱的数据血缘系统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3525" y="1574165"/>
            <a:ext cx="6887210" cy="40570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关于</a:t>
            </a:r>
            <a:r>
              <a:rPr lang="en-US" altLang="zh-CN">
                <a:solidFill>
                  <a:schemeClr val="tx1"/>
                </a:solidFill>
              </a:rPr>
              <a:t>DMP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49275" y="718820"/>
            <a:ext cx="9076690" cy="466090"/>
          </a:xfrm>
        </p:spPr>
        <p:txBody>
          <a:bodyPr>
            <a:noAutofit/>
          </a:bodyPr>
          <a:p>
            <a:pPr marL="285750" indent="-285750"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支持利用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进行数据加工和分布式流程编织的数据加工系统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1435100"/>
            <a:ext cx="6050280" cy="49472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关于</a:t>
            </a:r>
            <a:r>
              <a:rPr lang="en-US" altLang="zh-CN">
                <a:solidFill>
                  <a:schemeClr val="tx1"/>
                </a:solidFill>
              </a:rPr>
              <a:t>DMP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p>
            <a:pPr marL="342900" indent="-342900">
              <a:buFont typeface="Arial" charset="0"/>
              <a:buChar char="•"/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支持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Python, Scala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的交互式数据探索系统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1890" y="1470660"/>
            <a:ext cx="4948555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charset="0"/>
              <a:buChar char="•"/>
            </a:pPr>
            <a:r>
              <a:rPr kumimoji="1" lang="zh-CN" altLang="en-US" sz="20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基于开源的</a:t>
            </a:r>
            <a:r>
              <a:rPr kumimoji="1" lang="en-US" altLang="zh-CN" sz="20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Zeppelin</a:t>
            </a:r>
            <a:r>
              <a:rPr kumimoji="1" lang="zh-CN" altLang="en-US" sz="20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二次开发</a:t>
            </a:r>
            <a:endParaRPr kumimoji="1" lang="zh-CN" altLang="en-US" sz="200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sz="20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增加用户管理功能</a:t>
            </a:r>
            <a:endParaRPr kumimoji="1" lang="zh-CN" altLang="en-US" sz="200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sz="20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支持日志和归档</a:t>
            </a:r>
            <a:endParaRPr kumimoji="1" lang="zh-CN" altLang="en-US" sz="200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关于</a:t>
            </a:r>
            <a:r>
              <a:rPr lang="en-US" altLang="zh-CN">
                <a:solidFill>
                  <a:schemeClr val="tx1"/>
                </a:solidFill>
              </a:rPr>
              <a:t>DMP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5" name="组 4"/>
          <p:cNvGrpSpPr/>
          <p:nvPr/>
        </p:nvGrpSpPr>
        <p:grpSpPr>
          <a:xfrm>
            <a:off x="365979" y="1352671"/>
            <a:ext cx="11469002" cy="4630598"/>
            <a:chOff x="400269" y="1729861"/>
            <a:chExt cx="11469002" cy="4630598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8202706" y="4329268"/>
              <a:ext cx="3666565" cy="20311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2" cstate="screen">
              <a:clrChange>
                <a:clrFrom>
                  <a:srgbClr val="F5F6F9"/>
                </a:clrFrom>
                <a:clrTo>
                  <a:srgbClr val="F5F6F9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999003" y="1848467"/>
              <a:ext cx="2440381" cy="18955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内容占位符 2"/>
            <p:cNvSpPr txBox="1"/>
            <p:nvPr/>
          </p:nvSpPr>
          <p:spPr>
            <a:xfrm>
              <a:off x="400269" y="1729861"/>
              <a:ext cx="6901648" cy="4401997"/>
            </a:xfrm>
            <a:prstGeom prst="rect">
              <a:avLst/>
            </a:prstGeom>
          </p:spPr>
          <p:txBody>
            <a:bodyPr lIns="91436" tIns="45718" rIns="91436" bIns="45718" rtlCol="0">
              <a:noAutofit/>
            </a:bodyPr>
            <a:lstStyle>
              <a:lvl1pPr marL="304800" indent="-304800" algn="l" defTabSz="1218565" rtl="0" eaLnBrk="1" latinLnBrk="0" hangingPunct="1">
                <a:lnSpc>
                  <a:spcPct val="90000"/>
                </a:lnSpc>
                <a:spcBef>
                  <a:spcPts val="1335"/>
                </a:spcBef>
                <a:buFont typeface="Arial" pitchFamily="34" charset="0"/>
                <a:buChar char="•"/>
                <a:defRPr sz="3735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1pPr>
              <a:lvl2pPr marL="914400" indent="-304800" algn="l" defTabSz="1218565" rtl="0" eaLnBrk="1" latinLnBrk="0" hangingPunct="1">
                <a:lnSpc>
                  <a:spcPct val="90000"/>
                </a:lnSpc>
                <a:spcBef>
                  <a:spcPts val="665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2pPr>
              <a:lvl3pPr marL="1524000" indent="-304800" algn="l" defTabSz="1218565" rtl="0" eaLnBrk="1" latinLnBrk="0" hangingPunct="1">
                <a:lnSpc>
                  <a:spcPct val="90000"/>
                </a:lnSpc>
                <a:spcBef>
                  <a:spcPts val="665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3pPr>
              <a:lvl4pPr marL="2133600" indent="-304800" algn="l" defTabSz="1218565" rtl="0" eaLnBrk="1" latinLnBrk="0" hangingPunct="1">
                <a:lnSpc>
                  <a:spcPct val="90000"/>
                </a:lnSpc>
                <a:spcBef>
                  <a:spcPts val="665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4pPr>
              <a:lvl5pPr marL="2743200" indent="-304800" algn="l" defTabSz="1218565" rtl="0" eaLnBrk="1" latinLnBrk="0" hangingPunct="1">
                <a:lnSpc>
                  <a:spcPct val="90000"/>
                </a:lnSpc>
                <a:spcBef>
                  <a:spcPts val="665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defRPr>
              </a:lvl5pPr>
              <a:lvl6pPr marL="3352800" indent="-304800" algn="l" defTabSz="1218565" rtl="0" eaLnBrk="1" latinLnBrk="0" hangingPunct="1">
                <a:lnSpc>
                  <a:spcPct val="90000"/>
                </a:lnSpc>
                <a:spcBef>
                  <a:spcPts val="665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8565" rtl="0" eaLnBrk="1" latinLnBrk="0" hangingPunct="1">
                <a:lnSpc>
                  <a:spcPct val="90000"/>
                </a:lnSpc>
                <a:spcBef>
                  <a:spcPts val="665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8565" rtl="0" eaLnBrk="1" latinLnBrk="0" hangingPunct="1">
                <a:lnSpc>
                  <a:spcPct val="90000"/>
                </a:lnSpc>
                <a:spcBef>
                  <a:spcPts val="665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8565" rtl="0" eaLnBrk="1" latinLnBrk="0" hangingPunct="1">
                <a:lnSpc>
                  <a:spcPct val="90000"/>
                </a:lnSpc>
                <a:spcBef>
                  <a:spcPts val="665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2"/>
                <a:buChar char="l"/>
                <a:defRPr/>
              </a:pPr>
              <a:r>
                <a:rPr lang="zh-CN" altLang="en-US" sz="1900" dirty="0"/>
                <a:t>以</a:t>
              </a:r>
              <a:r>
                <a:rPr lang="en-US" altLang="zh-CN" sz="1900" dirty="0"/>
                <a:t>Bitmap</a:t>
              </a:r>
              <a:r>
                <a:rPr lang="zh-CN" altLang="en-US" sz="1900" dirty="0"/>
                <a:t>计算替换原始日志扫描</a:t>
              </a:r>
              <a:endParaRPr lang="zh-CN" altLang="en-US" sz="1900" dirty="0"/>
            </a:p>
            <a:p>
              <a:pPr>
                <a:buFont typeface="Arial"/>
                <a:buNone/>
                <a:defRPr/>
              </a:pPr>
              <a:r>
                <a:rPr lang="zh-CN" altLang="en-US" sz="1900" dirty="0"/>
                <a:t>	优化存储，降低成本</a:t>
              </a:r>
              <a:endParaRPr lang="zh-CN" altLang="en-US" sz="1900" dirty="0"/>
            </a:p>
            <a:p>
              <a:pPr>
                <a:buFont typeface="Arial"/>
                <a:buNone/>
                <a:defRPr/>
              </a:pPr>
              <a:endParaRPr lang="zh-CN" altLang="en-US" sz="1900" dirty="0"/>
            </a:p>
            <a:p>
              <a:pPr>
                <a:buFont typeface="Wingdings" charset="2"/>
                <a:buChar char="l"/>
                <a:defRPr/>
              </a:pPr>
              <a:r>
                <a:rPr lang="zh-CN" altLang="en-US" sz="1900" dirty="0"/>
                <a:t>高效的内存计算</a:t>
              </a:r>
              <a:endParaRPr lang="zh-CN" altLang="en-US" sz="1900" dirty="0"/>
            </a:p>
            <a:p>
              <a:pPr>
                <a:buFont typeface="Arial"/>
                <a:buNone/>
                <a:defRPr/>
              </a:pPr>
              <a:r>
                <a:rPr lang="zh-CN" altLang="en-US" sz="1900" dirty="0"/>
                <a:t>	优化速度，优化功能</a:t>
              </a:r>
              <a:endParaRPr lang="zh-CN" altLang="en-US" sz="1900" dirty="0"/>
            </a:p>
            <a:p>
              <a:pPr>
                <a:buFont typeface="Arial"/>
                <a:buNone/>
                <a:defRPr/>
              </a:pPr>
              <a:endParaRPr lang="zh-CN" altLang="en-US" sz="1900" dirty="0"/>
            </a:p>
            <a:p>
              <a:pPr>
                <a:buFont typeface="Wingdings" charset="2"/>
                <a:buChar char="l"/>
                <a:defRPr/>
              </a:pPr>
              <a:r>
                <a:rPr lang="zh-CN" altLang="en-US" sz="1900" dirty="0"/>
                <a:t>优化</a:t>
              </a:r>
              <a:endParaRPr lang="zh-CN" altLang="en-US" sz="1900" dirty="0"/>
            </a:p>
            <a:p>
              <a:pPr>
                <a:buFont typeface="Arial"/>
                <a:buNone/>
                <a:defRPr/>
              </a:pPr>
              <a:r>
                <a:rPr lang="zh-CN" altLang="en-US" sz="1900" dirty="0"/>
                <a:t>	逻辑计算等价</a:t>
              </a:r>
              <a:endParaRPr lang="zh-CN" altLang="en-US" sz="1900" dirty="0"/>
            </a:p>
            <a:p>
              <a:pPr>
                <a:buFont typeface="Arial"/>
                <a:buNone/>
                <a:defRPr/>
              </a:pPr>
              <a:r>
                <a:rPr lang="zh-CN" altLang="en-US" sz="1900" dirty="0"/>
                <a:t>	串行改并行</a:t>
              </a:r>
              <a:endParaRPr lang="zh-CN" altLang="en-US" sz="1900" dirty="0"/>
            </a:p>
          </p:txBody>
        </p:sp>
        <p:grpSp>
          <p:nvGrpSpPr>
            <p:cNvPr id="30" name="组 29"/>
            <p:cNvGrpSpPr/>
            <p:nvPr/>
          </p:nvGrpSpPr>
          <p:grpSpPr>
            <a:xfrm>
              <a:off x="2302138" y="4343134"/>
              <a:ext cx="4245865" cy="1826676"/>
              <a:chOff x="3108961" y="3334604"/>
              <a:chExt cx="4245865" cy="1826676"/>
            </a:xfrm>
          </p:grpSpPr>
          <p:grpSp>
            <p:nvGrpSpPr>
              <p:cNvPr id="31" name="Group 16"/>
              <p:cNvGrpSpPr/>
              <p:nvPr/>
            </p:nvGrpSpPr>
            <p:grpSpPr>
              <a:xfrm>
                <a:off x="4343722" y="3334604"/>
                <a:ext cx="1493520" cy="731520"/>
                <a:chOff x="6268720" y="1107440"/>
                <a:chExt cx="1493520" cy="731520"/>
              </a:xfrm>
            </p:grpSpPr>
            <p:sp>
              <p:nvSpPr>
                <p:cNvPr id="36" name="Oval 17"/>
                <p:cNvSpPr/>
                <p:nvPr/>
              </p:nvSpPr>
              <p:spPr>
                <a:xfrm>
                  <a:off x="6604000" y="1107440"/>
                  <a:ext cx="1158240" cy="355600"/>
                </a:xfrm>
                <a:prstGeom prst="ellipse">
                  <a:avLst/>
                </a:prstGeom>
                <a:solidFill>
                  <a:schemeClr val="tx1">
                    <a:lumMod val="75000"/>
                  </a:schemeClr>
                </a:solidFill>
                <a:ln w="12700" cmpd="sng">
                  <a:solidFill>
                    <a:schemeClr val="bg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Hash join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Oval 18"/>
                <p:cNvSpPr/>
                <p:nvPr/>
              </p:nvSpPr>
              <p:spPr>
                <a:xfrm>
                  <a:off x="6268720" y="1203263"/>
                  <a:ext cx="635697" cy="635697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12700" cmpd="sng">
                  <a:solidFill>
                    <a:schemeClr val="bg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TextBox 19"/>
                <p:cNvSpPr txBox="1"/>
                <p:nvPr/>
              </p:nvSpPr>
              <p:spPr>
                <a:xfrm>
                  <a:off x="6315776" y="1290279"/>
                  <a:ext cx="5415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hash</a:t>
                  </a:r>
                  <a:endParaRPr lang="en-US" sz="1200" dirty="0"/>
                </a:p>
                <a:p>
                  <a:pPr algn="ctr"/>
                  <a:r>
                    <a:rPr lang="en-US" sz="1200" dirty="0" smtClean="0"/>
                    <a:t>table</a:t>
                  </a:r>
                  <a:endParaRPr lang="en-US" sz="1200" dirty="0"/>
                </a:p>
              </p:txBody>
            </p:sp>
          </p:grpSp>
          <p:sp>
            <p:nvSpPr>
              <p:cNvPr id="32" name="Oval 7"/>
              <p:cNvSpPr/>
              <p:nvPr/>
            </p:nvSpPr>
            <p:spPr>
              <a:xfrm>
                <a:off x="3108961" y="4521200"/>
                <a:ext cx="1564640" cy="640080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L</a:t>
                </a:r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Location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3" name="Straight Arrow Connector 23"/>
              <p:cNvCxnSpPr/>
              <p:nvPr/>
            </p:nvCxnSpPr>
            <p:spPr>
              <a:xfrm flipV="1">
                <a:off x="4111499" y="4038351"/>
                <a:ext cx="352807" cy="482849"/>
              </a:xfrm>
              <a:prstGeom prst="straightConnector1">
                <a:avLst/>
              </a:prstGeom>
              <a:ln>
                <a:solidFill>
                  <a:srgbClr val="262626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25"/>
              <p:cNvCxnSpPr/>
              <p:nvPr/>
            </p:nvCxnSpPr>
            <p:spPr>
              <a:xfrm flipH="1" flipV="1">
                <a:off x="5178114" y="3833899"/>
                <a:ext cx="659128" cy="687301"/>
              </a:xfrm>
              <a:prstGeom prst="straightConnector1">
                <a:avLst/>
              </a:prstGeom>
              <a:ln>
                <a:solidFill>
                  <a:srgbClr val="262626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Oval 26"/>
              <p:cNvSpPr/>
              <p:nvPr/>
            </p:nvSpPr>
            <p:spPr>
              <a:xfrm>
                <a:off x="5790186" y="4429257"/>
                <a:ext cx="1564640" cy="640080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S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Location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组 38"/>
            <p:cNvGrpSpPr/>
            <p:nvPr/>
          </p:nvGrpSpPr>
          <p:grpSpPr>
            <a:xfrm>
              <a:off x="4655074" y="2115970"/>
              <a:ext cx="3477889" cy="2140714"/>
              <a:chOff x="5461897" y="1107440"/>
              <a:chExt cx="3477889" cy="2140714"/>
            </a:xfrm>
          </p:grpSpPr>
          <p:grpSp>
            <p:nvGrpSpPr>
              <p:cNvPr id="40" name="Group 6"/>
              <p:cNvGrpSpPr/>
              <p:nvPr/>
            </p:nvGrpSpPr>
            <p:grpSpPr>
              <a:xfrm>
                <a:off x="6268720" y="1107440"/>
                <a:ext cx="1493520" cy="731520"/>
                <a:chOff x="6268720" y="1107440"/>
                <a:chExt cx="1493520" cy="731520"/>
              </a:xfrm>
            </p:grpSpPr>
            <p:sp>
              <p:nvSpPr>
                <p:cNvPr id="44" name="Oval 1"/>
                <p:cNvSpPr/>
                <p:nvPr/>
              </p:nvSpPr>
              <p:spPr>
                <a:xfrm>
                  <a:off x="6604000" y="1107440"/>
                  <a:ext cx="1158240" cy="355600"/>
                </a:xfrm>
                <a:prstGeom prst="ellipse">
                  <a:avLst/>
                </a:prstGeom>
                <a:solidFill>
                  <a:schemeClr val="tx1">
                    <a:lumMod val="75000"/>
                  </a:schemeClr>
                </a:solidFill>
                <a:ln w="12700" cmpd="sng">
                  <a:solidFill>
                    <a:schemeClr val="bg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Hash join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Oval 2"/>
                <p:cNvSpPr/>
                <p:nvPr/>
              </p:nvSpPr>
              <p:spPr>
                <a:xfrm>
                  <a:off x="6268720" y="1203263"/>
                  <a:ext cx="635697" cy="635697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12700" cmpd="sng">
                  <a:solidFill>
                    <a:schemeClr val="bg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TextBox 3"/>
                <p:cNvSpPr txBox="1"/>
                <p:nvPr/>
              </p:nvSpPr>
              <p:spPr>
                <a:xfrm>
                  <a:off x="6315776" y="1290279"/>
                  <a:ext cx="5415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hash</a:t>
                  </a:r>
                  <a:endParaRPr lang="en-US" sz="1200" dirty="0"/>
                </a:p>
                <a:p>
                  <a:pPr algn="ctr"/>
                  <a:r>
                    <a:rPr lang="en-US" sz="1200" dirty="0" smtClean="0"/>
                    <a:t>table</a:t>
                  </a:r>
                  <a:endParaRPr lang="en-US" sz="1200" dirty="0"/>
                </a:p>
              </p:txBody>
            </p:sp>
          </p:grpSp>
          <p:cxnSp>
            <p:nvCxnSpPr>
              <p:cNvPr id="41" name="Straight Arrow Connector 5"/>
              <p:cNvCxnSpPr/>
              <p:nvPr/>
            </p:nvCxnSpPr>
            <p:spPr>
              <a:xfrm flipV="1">
                <a:off x="5461897" y="2847490"/>
                <a:ext cx="317849" cy="400664"/>
              </a:xfrm>
              <a:prstGeom prst="straightConnector1">
                <a:avLst/>
              </a:prstGeom>
              <a:ln>
                <a:solidFill>
                  <a:srgbClr val="262626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Oval 32"/>
              <p:cNvSpPr/>
              <p:nvPr/>
            </p:nvSpPr>
            <p:spPr>
              <a:xfrm>
                <a:off x="7375146" y="2076326"/>
                <a:ext cx="1564640" cy="640080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A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Agent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3" name="Straight Arrow Connector 33"/>
              <p:cNvCxnSpPr/>
              <p:nvPr/>
            </p:nvCxnSpPr>
            <p:spPr>
              <a:xfrm flipH="1" flipV="1">
                <a:off x="7354826" y="1588646"/>
                <a:ext cx="549654" cy="487680"/>
              </a:xfrm>
              <a:prstGeom prst="straightConnector1">
                <a:avLst/>
              </a:prstGeom>
              <a:ln>
                <a:solidFill>
                  <a:srgbClr val="262626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 46"/>
            <p:cNvGrpSpPr/>
            <p:nvPr/>
          </p:nvGrpSpPr>
          <p:grpSpPr>
            <a:xfrm>
              <a:off x="3636280" y="3222057"/>
              <a:ext cx="3766177" cy="2140714"/>
              <a:chOff x="4443103" y="2213527"/>
              <a:chExt cx="3766177" cy="2140714"/>
            </a:xfrm>
          </p:grpSpPr>
          <p:grpSp>
            <p:nvGrpSpPr>
              <p:cNvPr id="48" name="Group 12"/>
              <p:cNvGrpSpPr/>
              <p:nvPr/>
            </p:nvGrpSpPr>
            <p:grpSpPr>
              <a:xfrm>
                <a:off x="5569016" y="2213527"/>
                <a:ext cx="1493520" cy="731520"/>
                <a:chOff x="6268720" y="1107440"/>
                <a:chExt cx="1493520" cy="731520"/>
              </a:xfrm>
            </p:grpSpPr>
            <p:sp>
              <p:nvSpPr>
                <p:cNvPr id="52" name="Oval 13"/>
                <p:cNvSpPr/>
                <p:nvPr/>
              </p:nvSpPr>
              <p:spPr>
                <a:xfrm>
                  <a:off x="6604000" y="1107440"/>
                  <a:ext cx="1158240" cy="355600"/>
                </a:xfrm>
                <a:prstGeom prst="ellipse">
                  <a:avLst/>
                </a:prstGeom>
                <a:solidFill>
                  <a:schemeClr val="tx1">
                    <a:lumMod val="75000"/>
                  </a:schemeClr>
                </a:solidFill>
                <a:ln w="12700" cmpd="sng">
                  <a:solidFill>
                    <a:schemeClr val="bg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Hash join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6268720" y="1203263"/>
                  <a:ext cx="635697" cy="635697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12700" cmpd="sng">
                  <a:solidFill>
                    <a:schemeClr val="bg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TextBox 15"/>
                <p:cNvSpPr txBox="1"/>
                <p:nvPr/>
              </p:nvSpPr>
              <p:spPr>
                <a:xfrm>
                  <a:off x="6315776" y="1290279"/>
                  <a:ext cx="5415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hash</a:t>
                  </a:r>
                  <a:endParaRPr lang="en-US" sz="1200" dirty="0"/>
                </a:p>
                <a:p>
                  <a:pPr algn="ctr"/>
                  <a:r>
                    <a:rPr lang="en-US" sz="1200" dirty="0" smtClean="0"/>
                    <a:t>table</a:t>
                  </a:r>
                  <a:endParaRPr lang="en-US" sz="1200" dirty="0"/>
                </a:p>
              </p:txBody>
            </p:sp>
          </p:grpSp>
          <p:cxnSp>
            <p:nvCxnSpPr>
              <p:cNvPr id="49" name="Straight Arrow Connector 20"/>
              <p:cNvCxnSpPr>
                <a:endCxn id="41" idx="3"/>
              </p:cNvCxnSpPr>
              <p:nvPr/>
            </p:nvCxnSpPr>
            <p:spPr>
              <a:xfrm flipV="1">
                <a:off x="4443103" y="3860481"/>
                <a:ext cx="412186" cy="493760"/>
              </a:xfrm>
              <a:prstGeom prst="straightConnector1">
                <a:avLst/>
              </a:prstGeom>
              <a:ln>
                <a:solidFill>
                  <a:srgbClr val="262626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Oval 31"/>
              <p:cNvSpPr/>
              <p:nvPr/>
            </p:nvSpPr>
            <p:spPr>
              <a:xfrm>
                <a:off x="6644640" y="3345710"/>
                <a:ext cx="1564640" cy="640080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Customer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1" name="Straight Arrow Connector 34"/>
              <p:cNvCxnSpPr/>
              <p:nvPr/>
            </p:nvCxnSpPr>
            <p:spPr>
              <a:xfrm flipH="1" flipV="1">
                <a:off x="6315776" y="2716406"/>
                <a:ext cx="746760" cy="629304"/>
              </a:xfrm>
              <a:prstGeom prst="straightConnector1">
                <a:avLst/>
              </a:prstGeom>
              <a:ln>
                <a:solidFill>
                  <a:srgbClr val="262626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 54"/>
            <p:cNvGrpSpPr/>
            <p:nvPr/>
          </p:nvGrpSpPr>
          <p:grpSpPr>
            <a:xfrm>
              <a:off x="2963493" y="2651822"/>
              <a:ext cx="4473338" cy="2763765"/>
              <a:chOff x="3770316" y="1643292"/>
              <a:chExt cx="4473338" cy="2763765"/>
            </a:xfrm>
          </p:grpSpPr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3" cstate="screen"/>
              <a:stretch>
                <a:fillRect/>
              </a:stretch>
            </p:blipFill>
            <p:spPr>
              <a:xfrm>
                <a:off x="3770316" y="4065874"/>
                <a:ext cx="341183" cy="341183"/>
              </a:xfrm>
              <a:prstGeom prst="rect">
                <a:avLst/>
              </a:prstGeom>
            </p:spPr>
          </p:pic>
          <p:pic>
            <p:nvPicPr>
              <p:cNvPr id="57" name="图片 56"/>
              <p:cNvPicPr>
                <a:picLocks noChangeAspect="1"/>
              </p:cNvPicPr>
              <p:nvPr/>
            </p:nvPicPr>
            <p:blipFill>
              <a:blip r:embed="rId3" cstate="screen"/>
              <a:stretch>
                <a:fillRect/>
              </a:stretch>
            </p:blipFill>
            <p:spPr>
              <a:xfrm>
                <a:off x="5863530" y="4065874"/>
                <a:ext cx="341183" cy="341183"/>
              </a:xfrm>
              <a:prstGeom prst="rect">
                <a:avLst/>
              </a:prstGeom>
            </p:spPr>
          </p:pic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3" cstate="screen"/>
              <a:stretch>
                <a:fillRect/>
              </a:stretch>
            </p:blipFill>
            <p:spPr>
              <a:xfrm>
                <a:off x="7062536" y="2945047"/>
                <a:ext cx="341183" cy="341183"/>
              </a:xfrm>
              <a:prstGeom prst="rect">
                <a:avLst/>
              </a:prstGeom>
            </p:spPr>
          </p:pic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3" cstate="screen"/>
              <a:stretch>
                <a:fillRect/>
              </a:stretch>
            </p:blipFill>
            <p:spPr>
              <a:xfrm>
                <a:off x="7902471" y="1643292"/>
                <a:ext cx="341183" cy="341183"/>
              </a:xfrm>
              <a:prstGeom prst="rect">
                <a:avLst/>
              </a:prstGeom>
            </p:spPr>
          </p:pic>
        </p:grpSp>
      </p:grpSp>
      <p:sp>
        <p:nvSpPr>
          <p:cNvPr id="62" name="标题 1"/>
          <p:cNvSpPr txBox="1"/>
          <p:nvPr/>
        </p:nvSpPr>
        <p:spPr>
          <a:xfrm>
            <a:off x="85090" y="554990"/>
            <a:ext cx="10472420" cy="739775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marL="342900" indent="-342900">
              <a:buFont typeface="Arial" charset="0"/>
              <a:buChar char="•"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OLAP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引擎：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Atom Cube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关于</a:t>
            </a:r>
            <a:r>
              <a:rPr lang="en-US" altLang="zh-CN">
                <a:solidFill>
                  <a:schemeClr val="tx1"/>
                </a:solidFill>
              </a:rPr>
              <a:t>DMP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-514429" y="1480836"/>
            <a:ext cx="100263" cy="100263"/>
          </a:xfrm>
          <a:prstGeom prst="ellipse">
            <a:avLst/>
          </a:prstGeom>
          <a:solidFill>
            <a:srgbClr val="A6C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标题 1"/>
          <p:cNvSpPr txBox="1"/>
          <p:nvPr/>
        </p:nvSpPr>
        <p:spPr>
          <a:xfrm>
            <a:off x="74295" y="708025"/>
            <a:ext cx="9983470" cy="662940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TD Atom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Cube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引擎优势比较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0" name="内容占位符 2"/>
          <p:cNvSpPr txBox="1"/>
          <p:nvPr/>
        </p:nvSpPr>
        <p:spPr>
          <a:xfrm>
            <a:off x="983199" y="1466971"/>
            <a:ext cx="4057431" cy="4401997"/>
          </a:xfrm>
          <a:prstGeom prst="rect">
            <a:avLst/>
          </a:prstGeom>
        </p:spPr>
        <p:txBody>
          <a:bodyPr lIns="91436" tIns="45718" rIns="91436" bIns="45718" rtlCol="0">
            <a:noAutofit/>
          </a:bodyPr>
          <a:lstStyle>
            <a:lvl1pPr marL="304800" indent="-304800" algn="l" defTabSz="1218565" rtl="0" eaLnBrk="1" latinLnBrk="0" hangingPunct="1">
              <a:lnSpc>
                <a:spcPct val="90000"/>
              </a:lnSpc>
              <a:spcBef>
                <a:spcPts val="1335"/>
              </a:spcBef>
              <a:buFont typeface="Arial" pitchFamily="34" charset="0"/>
              <a:buChar char="•"/>
              <a:defRPr sz="3735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914400" indent="-304800" algn="l" defTabSz="1218565" rtl="0" eaLnBrk="1" latinLnBrk="0" hangingPunct="1">
              <a:lnSpc>
                <a:spcPct val="90000"/>
              </a:lnSpc>
              <a:spcBef>
                <a:spcPts val="665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524000" indent="-304800" algn="l" defTabSz="1218565" rtl="0" eaLnBrk="1" latinLnBrk="0" hangingPunct="1">
              <a:lnSpc>
                <a:spcPct val="90000"/>
              </a:lnSpc>
              <a:spcBef>
                <a:spcPts val="665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2133600" indent="-304800" algn="l" defTabSz="1218565" rtl="0" eaLnBrk="1" latinLnBrk="0" hangingPunct="1">
              <a:lnSpc>
                <a:spcPct val="90000"/>
              </a:lnSpc>
              <a:spcBef>
                <a:spcPts val="665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743200" indent="-304800" algn="l" defTabSz="1218565" rtl="0" eaLnBrk="1" latinLnBrk="0" hangingPunct="1">
              <a:lnSpc>
                <a:spcPct val="90000"/>
              </a:lnSpc>
              <a:spcBef>
                <a:spcPts val="665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3352800" indent="-304800" algn="l" defTabSz="1218565" rtl="0" eaLnBrk="1" latinLnBrk="0" hangingPunct="1">
              <a:lnSpc>
                <a:spcPct val="90000"/>
              </a:lnSpc>
              <a:spcBef>
                <a:spcPts val="665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lnSpc>
                <a:spcPct val="90000"/>
              </a:lnSpc>
              <a:spcBef>
                <a:spcPts val="665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lnSpc>
                <a:spcPct val="90000"/>
              </a:lnSpc>
              <a:spcBef>
                <a:spcPts val="665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lnSpc>
                <a:spcPct val="90000"/>
              </a:lnSpc>
              <a:spcBef>
                <a:spcPts val="665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1600" dirty="0"/>
              <a:t>存储性能：</a:t>
            </a:r>
            <a:r>
              <a:rPr lang="en-US" altLang="zh-CN" sz="1600" dirty="0"/>
              <a:t>100T</a:t>
            </a:r>
            <a:r>
              <a:rPr lang="zh-CN" altLang="en-US" sz="1600" dirty="0"/>
              <a:t>的原始数据使用</a:t>
            </a:r>
            <a:r>
              <a:rPr lang="en-US" altLang="zh-CN" sz="1600" dirty="0"/>
              <a:t>bitmap</a:t>
            </a:r>
            <a:r>
              <a:rPr lang="zh-CN" altLang="en-US" sz="1600" dirty="0"/>
              <a:t>进行存储只需要</a:t>
            </a:r>
            <a:r>
              <a:rPr lang="en-US" altLang="zh-CN" sz="1600" dirty="0"/>
              <a:t>1T</a:t>
            </a:r>
            <a:r>
              <a:rPr lang="zh-CN" altLang="en-US" sz="1600" dirty="0"/>
              <a:t>，存储优化超过</a:t>
            </a:r>
            <a:r>
              <a:rPr lang="en-US" altLang="zh-CN" sz="1600" dirty="0"/>
              <a:t>2</a:t>
            </a:r>
            <a:r>
              <a:rPr lang="zh-CN" altLang="en-US" sz="1600" dirty="0"/>
              <a:t>个数量级</a:t>
            </a:r>
            <a:endParaRPr lang="zh-CN" altLang="en-US" sz="1600" dirty="0"/>
          </a:p>
          <a:p>
            <a:pPr>
              <a:lnSpc>
                <a:spcPct val="140000"/>
              </a:lnSpc>
            </a:pPr>
            <a:r>
              <a:rPr lang="zh-CN" altLang="en-US" sz="1600" dirty="0" smtClean="0"/>
              <a:t>计算性</a:t>
            </a:r>
            <a:r>
              <a:rPr lang="zh-CN" altLang="en-US" sz="1600" dirty="0"/>
              <a:t>能：</a:t>
            </a:r>
            <a:r>
              <a:rPr lang="en-US" altLang="zh-CN" sz="1600" dirty="0"/>
              <a:t>TD atom cube</a:t>
            </a:r>
            <a:r>
              <a:rPr lang="zh-CN" altLang="en-US" sz="1600" dirty="0"/>
              <a:t>使用</a:t>
            </a:r>
            <a:r>
              <a:rPr lang="en-US" altLang="zh-CN" sz="1600" dirty="0" err="1"/>
              <a:t>ConciseSet</a:t>
            </a:r>
            <a:r>
              <a:rPr lang="zh-CN" altLang="en-US" sz="1600" dirty="0"/>
              <a:t>作为底层的基础技术（基数算法），和传统的基数算法相比，综合性能更优</a:t>
            </a:r>
            <a:r>
              <a:rPr lang="zh-CN" altLang="en-US" sz="1600" dirty="0" smtClean="0"/>
              <a:t>。右边是</a:t>
            </a:r>
            <a:r>
              <a:rPr lang="en-US" altLang="zh-CN" sz="1600" dirty="0"/>
              <a:t>1000</a:t>
            </a:r>
            <a:r>
              <a:rPr lang="zh-CN" altLang="en-US" sz="1600" dirty="0"/>
              <a:t>万条（包含重复数据）数据的测试</a:t>
            </a:r>
            <a:r>
              <a:rPr lang="zh-CN" altLang="en-US" sz="1600" dirty="0" smtClean="0"/>
              <a:t>结果。</a:t>
            </a:r>
            <a:endParaRPr lang="en-US" altLang="zh-CN" sz="1600" dirty="0" smtClean="0"/>
          </a:p>
          <a:p>
            <a:pPr>
              <a:lnSpc>
                <a:spcPct val="140000"/>
              </a:lnSpc>
            </a:pPr>
            <a:r>
              <a:rPr lang="zh-CN" altLang="en-US" sz="1600" dirty="0"/>
              <a:t>结论：在大数据集使用场景下，综合考虑计算性能和精度，以及内存使用因素，</a:t>
            </a:r>
            <a:r>
              <a:rPr lang="en-US" altLang="zh-CN" sz="1600" dirty="0" err="1"/>
              <a:t>ConciseSet</a:t>
            </a:r>
            <a:r>
              <a:rPr lang="zh-CN" altLang="en-US" sz="1600" dirty="0"/>
              <a:t>是最佳技术。</a:t>
            </a:r>
            <a:endParaRPr lang="zh-CN" altLang="en-US" sz="1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852158" y="2330447"/>
          <a:ext cx="5450844" cy="2675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022"/>
                <a:gridCol w="880110"/>
                <a:gridCol w="811530"/>
                <a:gridCol w="822960"/>
                <a:gridCol w="971550"/>
                <a:gridCol w="661672"/>
              </a:tblGrid>
              <a:tr h="566024">
                <a:tc>
                  <a:txBody>
                    <a:bodyPr/>
                    <a:lstStyle/>
                    <a:p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加载时间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</a:t>
                      </a:r>
                      <a:r>
                        <a:rPr lang="en-US" altLang="zh-CN" sz="1200" dirty="0" err="1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ms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)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计算时间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</a:t>
                      </a:r>
                      <a:r>
                        <a:rPr lang="en-US" altLang="zh-CN" sz="1200" dirty="0" err="1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ms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)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占用内存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基数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误差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56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HashSet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8160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200" kern="1200" dirty="0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120933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200" kern="1200" dirty="0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500M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200" kern="1200" dirty="0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9750127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0%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56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ConciseSet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200" kern="1200" dirty="0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10718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200" kern="1200" dirty="0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4352694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200" kern="1200" dirty="0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4.5M</a:t>
                      </a:r>
                      <a:endParaRPr lang="hr-HR" altLang="zh-CN" sz="1200" kern="1200" dirty="0" smtClean="0">
                        <a:solidFill>
                          <a:schemeClr val="dk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200" kern="1200" dirty="0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9750127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0%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976973">
                <a:tc>
                  <a:txBody>
                    <a:bodyPr/>
                    <a:lstStyle/>
                    <a:p>
                      <a:pPr algn="ctr"/>
                      <a:r>
                        <a:rPr lang="hr-HR" altLang="zh-CN" sz="1200" kern="1200" dirty="0" err="1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Hyperloglog</a:t>
                      </a:r>
                      <a:r>
                        <a:rPr lang="zh-CN" altLang="hr-HR" sz="1200" kern="1200" dirty="0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（</a:t>
                      </a:r>
                      <a:r>
                        <a:rPr lang="hr-HR" altLang="zh-CN" sz="1200" kern="1200" dirty="0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1024</a:t>
                      </a:r>
                      <a:r>
                        <a:rPr lang="zh-CN" altLang="hr-HR" sz="1200" kern="1200" dirty="0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个</a:t>
                      </a:r>
                      <a:r>
                        <a:rPr lang="hr-HR" altLang="zh-CN" sz="1200" kern="1200" dirty="0" err="1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bucket</a:t>
                      </a:r>
                      <a:r>
                        <a:rPr lang="zh-CN" altLang="hr-HR" sz="1200" kern="1200" dirty="0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）</a:t>
                      </a:r>
                      <a:r>
                        <a:rPr lang="hr-HR" altLang="zh-CN" sz="1200" kern="1200" dirty="0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	</a:t>
                      </a:r>
                      <a:endParaRPr lang="hr-HR" altLang="zh-CN" sz="1200" kern="1200" dirty="0" smtClean="0">
                        <a:solidFill>
                          <a:schemeClr val="dk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200" kern="1200" dirty="0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3644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200" kern="1200" dirty="0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42840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1K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altLang="zh-CN" sz="1200" kern="1200" dirty="0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10222033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r-HR" altLang="zh-CN" sz="1200" kern="1200" dirty="0" smtClean="0">
                          <a:solidFill>
                            <a:schemeClr val="dk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4.84%</a:t>
                      </a:r>
                      <a:endParaRPr lang="hr-HR" altLang="zh-CN" sz="1200" kern="1200" dirty="0" smtClean="0">
                        <a:solidFill>
                          <a:schemeClr val="dk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关于</a:t>
            </a:r>
            <a:r>
              <a:rPr lang="en-US" altLang="zh-CN">
                <a:solidFill>
                  <a:schemeClr val="tx1"/>
                </a:solidFill>
              </a:rPr>
              <a:t>DMP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1185962" y="1565064"/>
            <a:ext cx="9825288" cy="4497150"/>
            <a:chOff x="1287562" y="1646344"/>
            <a:chExt cx="7943564" cy="3410139"/>
          </a:xfrm>
        </p:grpSpPr>
        <p:sp>
          <p:nvSpPr>
            <p:cNvPr id="68" name="矩形 67"/>
            <p:cNvSpPr/>
            <p:nvPr/>
          </p:nvSpPr>
          <p:spPr>
            <a:xfrm>
              <a:off x="2985181" y="3030470"/>
              <a:ext cx="5281919" cy="5181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 dirty="0" smtClean="0">
                  <a:solidFill>
                    <a:srgbClr val="41C6E0"/>
                  </a:solidFill>
                  <a:latin typeface="微软雅黑"/>
                  <a:ea typeface="微软雅黑"/>
                  <a:cs typeface="微软雅黑"/>
                </a:rPr>
                <a:t>基于</a:t>
              </a:r>
              <a:r>
                <a:rPr kumimoji="1" lang="en-US" altLang="zh-CN" sz="3200" b="1" dirty="0" smtClean="0">
                  <a:solidFill>
                    <a:srgbClr val="41C6E0"/>
                  </a:solidFill>
                  <a:latin typeface="微软雅黑"/>
                  <a:ea typeface="微软雅黑"/>
                  <a:cs typeface="微软雅黑"/>
                </a:rPr>
                <a:t>SPARK</a:t>
              </a:r>
              <a:r>
                <a:rPr kumimoji="1" lang="zh-CN" altLang="en-US" sz="3200" b="1" dirty="0" smtClean="0">
                  <a:solidFill>
                    <a:srgbClr val="41C6E0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3200" b="1" dirty="0" err="1" smtClean="0">
                  <a:solidFill>
                    <a:srgbClr val="41C6E0"/>
                  </a:solidFill>
                  <a:latin typeface="微软雅黑"/>
                  <a:ea typeface="微软雅黑"/>
                  <a:cs typeface="微软雅黑"/>
                </a:rPr>
                <a:t>MLlib</a:t>
              </a:r>
              <a:r>
                <a:rPr kumimoji="1" lang="zh-CN" altLang="en-US" sz="3200" b="1" dirty="0" smtClean="0">
                  <a:solidFill>
                    <a:srgbClr val="41C6E0"/>
                  </a:solidFill>
                  <a:latin typeface="微软雅黑"/>
                  <a:ea typeface="微软雅黑"/>
                  <a:cs typeface="微软雅黑"/>
                </a:rPr>
                <a:t>的多种并行算法</a:t>
              </a:r>
              <a:endParaRPr kumimoji="1" lang="zh-CN" altLang="en-US" sz="3200" b="1" dirty="0">
                <a:solidFill>
                  <a:srgbClr val="41C6E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732383" y="2090678"/>
              <a:ext cx="895794" cy="322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b="1" dirty="0">
                  <a:solidFill>
                    <a:schemeClr val="accent3"/>
                  </a:solidFill>
                  <a:latin typeface="微软雅黑"/>
                  <a:ea typeface="微软雅黑"/>
                  <a:cs typeface="微软雅黑"/>
                </a:rPr>
                <a:t>分类算法</a:t>
              </a:r>
              <a:endParaRPr kumimoji="1" lang="zh-CN" altLang="en-US" sz="1800" b="1" dirty="0">
                <a:solidFill>
                  <a:schemeClr val="accent3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287562" y="3742781"/>
              <a:ext cx="895794" cy="322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b="1" dirty="0">
                  <a:solidFill>
                    <a:srgbClr val="FFC000"/>
                  </a:solidFill>
                  <a:latin typeface="微软雅黑"/>
                  <a:ea typeface="微软雅黑"/>
                  <a:cs typeface="微软雅黑"/>
                </a:rPr>
                <a:t>聚类算法</a:t>
              </a:r>
              <a:endParaRPr kumimoji="1" lang="zh-CN" altLang="en-US" sz="1800" b="1" dirty="0">
                <a:solidFill>
                  <a:srgbClr val="FFC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082830" y="4130604"/>
              <a:ext cx="895794" cy="322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b="1" dirty="0" smtClean="0">
                  <a:solidFill>
                    <a:srgbClr val="FFC000"/>
                  </a:solidFill>
                  <a:latin typeface="微软雅黑"/>
                  <a:ea typeface="微软雅黑"/>
                  <a:cs typeface="微软雅黑"/>
                </a:rPr>
                <a:t>回归算法</a:t>
              </a:r>
              <a:endParaRPr kumimoji="1" lang="zh-CN" altLang="en-US" sz="1800" b="1" dirty="0">
                <a:solidFill>
                  <a:srgbClr val="FFC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876648" y="2107719"/>
              <a:ext cx="895794" cy="322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b="1" dirty="0">
                  <a:solidFill>
                    <a:srgbClr val="FFC000"/>
                  </a:solidFill>
                  <a:latin typeface="微软雅黑"/>
                  <a:ea typeface="微软雅黑"/>
                  <a:cs typeface="微软雅黑"/>
                </a:rPr>
                <a:t>推荐算法</a:t>
              </a:r>
              <a:endParaRPr kumimoji="1" lang="zh-CN" altLang="en-US" sz="1800" b="1" dirty="0">
                <a:solidFill>
                  <a:srgbClr val="FFC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524720" y="3689093"/>
              <a:ext cx="906162" cy="322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 b="1" dirty="0">
                  <a:solidFill>
                    <a:srgbClr val="FFC000"/>
                  </a:solidFill>
                  <a:latin typeface="微软雅黑"/>
                  <a:ea typeface="微软雅黑"/>
                  <a:cs typeface="微软雅黑"/>
                </a:rPr>
                <a:t>NLP</a:t>
              </a:r>
              <a:r>
                <a:rPr kumimoji="1" lang="zh-CN" altLang="en-US" sz="1800" b="1" dirty="0">
                  <a:solidFill>
                    <a:srgbClr val="FFC000"/>
                  </a:solidFill>
                  <a:latin typeface="微软雅黑"/>
                  <a:ea typeface="微软雅黑"/>
                  <a:cs typeface="微软雅黑"/>
                </a:rPr>
                <a:t>算法</a:t>
              </a:r>
              <a:endParaRPr kumimoji="1" lang="zh-CN" altLang="en-US" sz="1800" b="1" dirty="0">
                <a:solidFill>
                  <a:srgbClr val="FFC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682644" y="4058439"/>
              <a:ext cx="1269041" cy="322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b="1" dirty="0">
                  <a:solidFill>
                    <a:srgbClr val="FFC000"/>
                  </a:solidFill>
                  <a:latin typeface="微软雅黑"/>
                  <a:ea typeface="微软雅黑"/>
                  <a:cs typeface="微软雅黑"/>
                </a:rPr>
                <a:t>时间序列算法</a:t>
              </a:r>
              <a:endParaRPr kumimoji="1" lang="zh-CN" altLang="en-US" sz="1800" b="1" dirty="0">
                <a:solidFill>
                  <a:srgbClr val="FFC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506054" y="4483171"/>
              <a:ext cx="895794" cy="322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b="1" dirty="0">
                  <a:solidFill>
                    <a:schemeClr val="accent6"/>
                  </a:solidFill>
                  <a:latin typeface="微软雅黑"/>
                  <a:ea typeface="微软雅黑"/>
                  <a:cs typeface="微软雅黑"/>
                </a:rPr>
                <a:t>抽样算法</a:t>
              </a:r>
              <a:endParaRPr kumimoji="1" lang="zh-CN" altLang="en-US" sz="1800" b="1" dirty="0">
                <a:solidFill>
                  <a:schemeClr val="accent6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97730" y="2782572"/>
              <a:ext cx="1082418" cy="322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b="1" dirty="0">
                  <a:solidFill>
                    <a:schemeClr val="accent6"/>
                  </a:solidFill>
                  <a:latin typeface="微软雅黑"/>
                  <a:ea typeface="微软雅黑"/>
                  <a:cs typeface="微软雅黑"/>
                </a:rPr>
                <a:t>离散化算法</a:t>
              </a:r>
              <a:endParaRPr kumimoji="1" lang="zh-CN" altLang="en-US" sz="1800" b="1" dirty="0">
                <a:solidFill>
                  <a:schemeClr val="accent6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602643" y="1646344"/>
              <a:ext cx="1269041" cy="322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b="1" dirty="0">
                  <a:solidFill>
                    <a:schemeClr val="accent6"/>
                  </a:solidFill>
                  <a:latin typeface="微软雅黑"/>
                  <a:ea typeface="微软雅黑"/>
                  <a:cs typeface="微软雅黑"/>
                </a:rPr>
                <a:t>特征提取算法</a:t>
              </a:r>
              <a:endParaRPr kumimoji="1" lang="zh-CN" altLang="en-US" sz="1800" b="1" dirty="0">
                <a:solidFill>
                  <a:schemeClr val="accent6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8148708" y="2643774"/>
              <a:ext cx="1082418" cy="322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b="1" dirty="0">
                  <a:solidFill>
                    <a:schemeClr val="accent6"/>
                  </a:solidFill>
                  <a:latin typeface="微软雅黑"/>
                  <a:ea typeface="微软雅黑"/>
                  <a:cs typeface="微软雅黑"/>
                </a:rPr>
                <a:t>归一化算法</a:t>
              </a:r>
              <a:endParaRPr kumimoji="1" lang="zh-CN" altLang="en-US" sz="1800" b="1" dirty="0">
                <a:solidFill>
                  <a:schemeClr val="accent6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252304" y="2347406"/>
              <a:ext cx="1455665" cy="322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b="1" dirty="0" smtClean="0">
                  <a:solidFill>
                    <a:schemeClr val="accent6"/>
                  </a:solidFill>
                  <a:latin typeface="微软雅黑"/>
                  <a:ea typeface="微软雅黑"/>
                  <a:cs typeface="微软雅黑"/>
                </a:rPr>
                <a:t>缺失值处理算法</a:t>
              </a:r>
              <a:endParaRPr kumimoji="1" lang="zh-CN" altLang="en-US" sz="1800" b="1" dirty="0">
                <a:solidFill>
                  <a:schemeClr val="accent6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236899" y="4734413"/>
              <a:ext cx="1082418" cy="322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b="1" dirty="0">
                  <a:solidFill>
                    <a:schemeClr val="accent6"/>
                  </a:solidFill>
                  <a:latin typeface="微软雅黑"/>
                  <a:ea typeface="微软雅黑"/>
                  <a:cs typeface="微软雅黑"/>
                </a:rPr>
                <a:t>向量化算法</a:t>
              </a:r>
              <a:endParaRPr kumimoji="1" lang="zh-CN" altLang="en-US" sz="1800" b="1" dirty="0">
                <a:solidFill>
                  <a:schemeClr val="accent6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3405" y="894080"/>
            <a:ext cx="14401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ctr">
              <a:buFont typeface="Arial" charset="0"/>
              <a:buChar char="•"/>
            </a:pPr>
            <a:r>
              <a:rPr kumimoji="1" lang="zh-CN" altLang="en-US" sz="2400" smtClean="0">
                <a:latin typeface="Microsoft YaHei" charset="-122"/>
                <a:ea typeface="Microsoft YaHei" charset="-122"/>
                <a:cs typeface="Microsoft YaHei" charset="-122"/>
              </a:rPr>
              <a:t>算法库</a:t>
            </a:r>
            <a:endParaRPr kumimoji="1" lang="zh-CN" altLang="en-US" sz="240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关于</a:t>
            </a:r>
            <a:r>
              <a:rPr lang="en-US" altLang="zh-CN">
                <a:solidFill>
                  <a:schemeClr val="tx1"/>
                </a:solidFill>
              </a:rPr>
              <a:t>DMP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850288" y="1074419"/>
            <a:ext cx="10490881" cy="5298729"/>
            <a:chOff x="804568" y="643093"/>
            <a:chExt cx="10490881" cy="5730056"/>
          </a:xfrm>
        </p:grpSpPr>
        <p:sp>
          <p:nvSpPr>
            <p:cNvPr id="83" name="矩形 82"/>
            <p:cNvSpPr/>
            <p:nvPr/>
          </p:nvSpPr>
          <p:spPr>
            <a:xfrm>
              <a:off x="812140" y="3775833"/>
              <a:ext cx="10483309" cy="25973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04568" y="643093"/>
              <a:ext cx="10483309" cy="30297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924208" y="687184"/>
              <a:ext cx="10249528" cy="2867930"/>
              <a:chOff x="297890" y="776168"/>
              <a:chExt cx="7823022" cy="3341474"/>
            </a:xfrm>
          </p:grpSpPr>
          <p:grpSp>
            <p:nvGrpSpPr>
              <p:cNvPr id="10" name="组 9"/>
              <p:cNvGrpSpPr/>
              <p:nvPr/>
            </p:nvGrpSpPr>
            <p:grpSpPr>
              <a:xfrm>
                <a:off x="7446657" y="776168"/>
                <a:ext cx="674255" cy="742251"/>
                <a:chOff x="25615758" y="-2961372"/>
                <a:chExt cx="1519791" cy="920576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25615758" y="-2961372"/>
                  <a:ext cx="1519789" cy="28908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noFill/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训练时间</a:t>
                  </a:r>
                  <a:endParaRPr lang="zh-CN" altLang="en-US" sz="7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5615760" y="-2654784"/>
                  <a:ext cx="1519789" cy="28908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noFill/>
                  <a:prstDash val="dash"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sz="140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r>
                    <a:rPr lang="zh-CN" altLang="en-US" sz="700" dirty="0"/>
                    <a:t>处理问题</a:t>
                  </a:r>
                  <a:endParaRPr lang="zh-CN" altLang="en-US" sz="7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5615760" y="-2329883"/>
                  <a:ext cx="1519789" cy="28908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25400">
                  <a:noFill/>
                  <a:prstDash val="dash"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sz="140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r>
                    <a:rPr lang="zh-CN" altLang="en-US" sz="700" dirty="0"/>
                    <a:t>特性</a:t>
                  </a:r>
                  <a:endParaRPr lang="zh-CN" altLang="en-US" sz="700" dirty="0"/>
                </a:p>
              </p:txBody>
            </p:sp>
          </p:grpSp>
          <p:grpSp>
            <p:nvGrpSpPr>
              <p:cNvPr id="9" name="组 8"/>
              <p:cNvGrpSpPr/>
              <p:nvPr/>
            </p:nvGrpSpPr>
            <p:grpSpPr>
              <a:xfrm>
                <a:off x="297890" y="955663"/>
                <a:ext cx="7578518" cy="3161979"/>
                <a:chOff x="1256619" y="1508858"/>
                <a:chExt cx="9721590" cy="4196533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7086927" y="2198632"/>
                  <a:ext cx="1519790" cy="1063118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zh-CN" sz="105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Helvetica CE CondBold"/>
                    </a:rPr>
                    <a:t>Batch LR</a:t>
                  </a:r>
                  <a:endParaRPr lang="en-US" altLang="zh-CN" sz="105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Helvetica CE CondBold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3628905" y="3886546"/>
                  <a:ext cx="1519790" cy="107018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zh-CN" sz="105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Helvetica CE CondBold"/>
                    </a:rPr>
                    <a:t>Simple Regression</a:t>
                  </a:r>
                  <a:endParaRPr lang="en-US" altLang="zh-CN" sz="105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Helvetica CE CondBold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7086927" y="3894545"/>
                  <a:ext cx="1519790" cy="107018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zh-CN" sz="105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Helvetica CE CondBold"/>
                    </a:rPr>
                    <a:t>Logistic Regression</a:t>
                  </a:r>
                  <a:endParaRPr lang="en-US" altLang="zh-CN" sz="105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Helvetica CE CondBold"/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3631680" y="2196130"/>
                  <a:ext cx="1519790" cy="1063118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zh-CN" sz="105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Helvetica CE CondBold"/>
                    </a:rPr>
                    <a:t>Random Decision</a:t>
                  </a:r>
                  <a:endParaRPr lang="en-US" altLang="zh-CN" sz="105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Helvetica CE CondBold"/>
                  </a:endParaRPr>
                </a:p>
                <a:p>
                  <a:pPr algn="ctr"/>
                  <a:r>
                    <a:rPr lang="en-US" altLang="zh-CN" sz="105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Helvetica CE CondBold"/>
                    </a:rPr>
                    <a:t> Trees</a:t>
                  </a:r>
                  <a:endParaRPr lang="en-US" altLang="zh-CN" sz="105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Helvetica CE CondBold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7086927" y="5300856"/>
                  <a:ext cx="1519791" cy="40453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noFill/>
                  <a:prstDash val="dash"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r>
                    <a:rPr lang="en-US" altLang="zh-CN" sz="1050" dirty="0"/>
                    <a:t>10 </a:t>
                  </a:r>
                  <a:r>
                    <a:rPr lang="zh-CN" altLang="en-US" sz="1050" dirty="0"/>
                    <a:t>分钟</a:t>
                  </a:r>
                  <a:r>
                    <a:rPr lang="en-US" altLang="zh-CN" sz="1050" dirty="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7086927" y="1508860"/>
                  <a:ext cx="1519791" cy="40453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noFill/>
                  <a:prstDash val="dash"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r>
                    <a:rPr lang="en-US" altLang="zh-CN" sz="1050" dirty="0"/>
                    <a:t>10</a:t>
                  </a:r>
                  <a:r>
                    <a:rPr lang="zh-CN" altLang="en-US" sz="1050" dirty="0"/>
                    <a:t>秒</a:t>
                  </a:r>
                  <a:r>
                    <a:rPr lang="en-US" altLang="zh-CN" sz="1050" dirty="0"/>
                    <a:t>/LR</a:t>
                  </a:r>
                  <a:endParaRPr lang="zh-CN" altLang="en-US" sz="105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256619" y="2399740"/>
                  <a:ext cx="1519791" cy="40453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noFill/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多标签分类</a:t>
                  </a:r>
                  <a:endParaRPr lang="zh-CN" altLang="en-US" sz="105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256619" y="3402551"/>
                  <a:ext cx="1519791" cy="40453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noFill/>
                  <a:prstDash val="dash"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sz="140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r>
                    <a:rPr lang="zh-CN" altLang="en-US" sz="1050" dirty="0"/>
                    <a:t>回归</a:t>
                  </a:r>
                  <a:endParaRPr lang="zh-CN" altLang="en-US" sz="105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256619" y="2922869"/>
                  <a:ext cx="1519791" cy="40453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noFill/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多目标回归</a:t>
                  </a:r>
                  <a:endParaRPr lang="zh-CN" altLang="en-US" sz="105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256619" y="1835721"/>
                  <a:ext cx="1519791" cy="40453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noFill/>
                  <a:prstDash val="dash"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sz="140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r>
                    <a:rPr lang="zh-CN" altLang="en-US" sz="1050" dirty="0"/>
                    <a:t>多分类</a:t>
                  </a:r>
                  <a:endParaRPr lang="zh-CN" altLang="en-US" sz="105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631680" y="1512410"/>
                  <a:ext cx="1519791" cy="40453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noFill/>
                  <a:prstDash val="dash"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r>
                    <a:rPr lang="en-US" altLang="zh-CN" sz="1050" dirty="0"/>
                    <a:t>30 </a:t>
                  </a:r>
                  <a:r>
                    <a:rPr lang="zh-CN" altLang="en-US" sz="1050" dirty="0"/>
                    <a:t>分钟</a:t>
                  </a:r>
                  <a:r>
                    <a:rPr lang="en-US" altLang="zh-CN" sz="1050" dirty="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631680" y="5274092"/>
                  <a:ext cx="1519791" cy="40453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noFill/>
                  <a:prstDash val="dash"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r>
                    <a:rPr lang="en-US" altLang="zh-CN" sz="1050" dirty="0"/>
                    <a:t>10 </a:t>
                  </a:r>
                  <a:r>
                    <a:rPr lang="zh-CN" altLang="en-US" sz="1050" dirty="0"/>
                    <a:t>分钟</a:t>
                  </a:r>
                  <a:r>
                    <a:rPr lang="en-US" altLang="zh-CN" sz="1050" dirty="0"/>
                    <a:t> </a:t>
                  </a:r>
                  <a:endParaRPr lang="zh-CN" altLang="en-US" sz="1050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9458418" y="2418477"/>
                  <a:ext cx="1519791" cy="66629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25400">
                  <a:noFill/>
                  <a:prstDash val="dash"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sz="140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r>
                    <a:rPr lang="zh-CN" altLang="en-US" sz="1050" dirty="0"/>
                    <a:t>一次训练上千个</a:t>
                  </a:r>
                  <a:r>
                    <a:rPr lang="en-US" altLang="zh-CN" sz="1050" dirty="0"/>
                    <a:t>LR</a:t>
                  </a:r>
                  <a:r>
                    <a:rPr lang="zh-CN" altLang="en-US" sz="1050" dirty="0"/>
                    <a:t>模型</a:t>
                  </a:r>
                  <a:endParaRPr lang="zh-CN" altLang="en-US" sz="105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9458418" y="3162047"/>
                  <a:ext cx="1519791" cy="114221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25400">
                  <a:noFill/>
                  <a:prstDash val="dash"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sz="140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r>
                    <a:rPr lang="zh-CN" altLang="en-US" sz="1050" dirty="0"/>
                    <a:t>能处理十万分之一级别的类别不平衡问题</a:t>
                  </a:r>
                  <a:endParaRPr lang="zh-CN" altLang="en-US" sz="1050" dirty="0"/>
                </a:p>
              </p:txBody>
            </p:sp>
            <p:cxnSp>
              <p:nvCxnSpPr>
                <p:cNvPr id="38" name="肘形连接符 37"/>
                <p:cNvCxnSpPr>
                  <a:stCxn id="7" idx="3"/>
                  <a:endCxn id="72" idx="0"/>
                </p:cNvCxnSpPr>
                <p:nvPr/>
              </p:nvCxnSpPr>
              <p:spPr>
                <a:xfrm>
                  <a:off x="5151471" y="2727689"/>
                  <a:ext cx="931149" cy="657945"/>
                </a:xfrm>
                <a:prstGeom prst="bentConnector2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肘形连接符 38"/>
                <p:cNvCxnSpPr>
                  <a:stCxn id="4" idx="1"/>
                  <a:endCxn id="72" idx="0"/>
                </p:cNvCxnSpPr>
                <p:nvPr/>
              </p:nvCxnSpPr>
              <p:spPr>
                <a:xfrm rot="10800000" flipV="1">
                  <a:off x="6082621" y="2730189"/>
                  <a:ext cx="1004307" cy="655443"/>
                </a:xfrm>
                <a:prstGeom prst="bentConnector2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肘形连接符 41"/>
                <p:cNvCxnSpPr>
                  <a:stCxn id="6" idx="1"/>
                  <a:endCxn id="72" idx="2"/>
                </p:cNvCxnSpPr>
                <p:nvPr/>
              </p:nvCxnSpPr>
              <p:spPr>
                <a:xfrm rot="10800000">
                  <a:off x="6082621" y="3790169"/>
                  <a:ext cx="1004307" cy="639468"/>
                </a:xfrm>
                <a:prstGeom prst="bentConnector2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肘形连接符 44"/>
                <p:cNvCxnSpPr>
                  <a:stCxn id="7" idx="1"/>
                  <a:endCxn id="30" idx="3"/>
                </p:cNvCxnSpPr>
                <p:nvPr/>
              </p:nvCxnSpPr>
              <p:spPr>
                <a:xfrm rot="10800000">
                  <a:off x="2776411" y="2037990"/>
                  <a:ext cx="855270" cy="689701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肘形连接符 47"/>
                <p:cNvCxnSpPr>
                  <a:stCxn id="7" idx="1"/>
                  <a:endCxn id="26" idx="3"/>
                </p:cNvCxnSpPr>
                <p:nvPr/>
              </p:nvCxnSpPr>
              <p:spPr>
                <a:xfrm rot="10800000">
                  <a:off x="2776411" y="2602009"/>
                  <a:ext cx="855270" cy="125681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肘形连接符 50"/>
                <p:cNvCxnSpPr>
                  <a:stCxn id="7" idx="1"/>
                  <a:endCxn id="29" idx="3"/>
                </p:cNvCxnSpPr>
                <p:nvPr/>
              </p:nvCxnSpPr>
              <p:spPr>
                <a:xfrm rot="10800000" flipV="1">
                  <a:off x="2776411" y="2727687"/>
                  <a:ext cx="855270" cy="397448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肘形连接符 53"/>
                <p:cNvCxnSpPr>
                  <a:stCxn id="7" idx="1"/>
                  <a:endCxn id="28" idx="3"/>
                </p:cNvCxnSpPr>
                <p:nvPr/>
              </p:nvCxnSpPr>
              <p:spPr>
                <a:xfrm rot="10800000" flipV="1">
                  <a:off x="2776411" y="2727689"/>
                  <a:ext cx="855270" cy="877129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肘形连接符 57"/>
                <p:cNvCxnSpPr>
                  <a:endCxn id="28" idx="2"/>
                </p:cNvCxnSpPr>
                <p:nvPr/>
              </p:nvCxnSpPr>
              <p:spPr>
                <a:xfrm rot="10800000">
                  <a:off x="2016516" y="3807086"/>
                  <a:ext cx="1612402" cy="609176"/>
                </a:xfrm>
                <a:prstGeom prst="bentConnector2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肘形连接符 60"/>
                <p:cNvCxnSpPr>
                  <a:stCxn id="4" idx="3"/>
                  <a:endCxn id="34" idx="1"/>
                </p:cNvCxnSpPr>
                <p:nvPr/>
              </p:nvCxnSpPr>
              <p:spPr>
                <a:xfrm>
                  <a:off x="8606718" y="2730191"/>
                  <a:ext cx="851701" cy="21434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肘形连接符 63"/>
                <p:cNvCxnSpPr>
                  <a:stCxn id="4" idx="3"/>
                  <a:endCxn id="35" idx="1"/>
                </p:cNvCxnSpPr>
                <p:nvPr/>
              </p:nvCxnSpPr>
              <p:spPr>
                <a:xfrm>
                  <a:off x="8606718" y="2730191"/>
                  <a:ext cx="851701" cy="1002965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肘形连接符 66"/>
                <p:cNvCxnSpPr>
                  <a:stCxn id="6" idx="3"/>
                  <a:endCxn id="35" idx="2"/>
                </p:cNvCxnSpPr>
                <p:nvPr/>
              </p:nvCxnSpPr>
              <p:spPr>
                <a:xfrm flipV="1">
                  <a:off x="8606718" y="4304264"/>
                  <a:ext cx="1611596" cy="125373"/>
                </a:xfrm>
                <a:prstGeom prst="bentConnector2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5322724" y="1508858"/>
                  <a:ext cx="1519791" cy="40453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noFill/>
                  <a:prstDash val="dash"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sz="140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r>
                    <a:rPr lang="zh-CN" altLang="en-US" sz="1050" dirty="0"/>
                    <a:t>二分类</a:t>
                  </a:r>
                  <a:endParaRPr lang="zh-CN" altLang="en-US" sz="1050" dirty="0"/>
                </a:p>
              </p:txBody>
            </p:sp>
            <p:cxnSp>
              <p:nvCxnSpPr>
                <p:cNvPr id="74" name="肘形连接符 73"/>
                <p:cNvCxnSpPr>
                  <a:stCxn id="5" idx="3"/>
                  <a:endCxn id="72" idx="2"/>
                </p:cNvCxnSpPr>
                <p:nvPr/>
              </p:nvCxnSpPr>
              <p:spPr>
                <a:xfrm flipV="1">
                  <a:off x="5148696" y="3790169"/>
                  <a:ext cx="933924" cy="631471"/>
                </a:xfrm>
                <a:prstGeom prst="bentConnector2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箭头连接符 85"/>
                <p:cNvCxnSpPr>
                  <a:stCxn id="7" idx="0"/>
                </p:cNvCxnSpPr>
                <p:nvPr/>
              </p:nvCxnSpPr>
              <p:spPr>
                <a:xfrm flipV="1">
                  <a:off x="4391576" y="1859858"/>
                  <a:ext cx="2776" cy="336272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箭头连接符 87"/>
                <p:cNvCxnSpPr>
                  <a:stCxn id="4" idx="0"/>
                </p:cNvCxnSpPr>
                <p:nvPr/>
              </p:nvCxnSpPr>
              <p:spPr>
                <a:xfrm flipH="1" flipV="1">
                  <a:off x="7844671" y="1859857"/>
                  <a:ext cx="2150" cy="338774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箭头连接符 89"/>
                <p:cNvCxnSpPr>
                  <a:stCxn id="5" idx="2"/>
                  <a:endCxn id="32" idx="0"/>
                </p:cNvCxnSpPr>
                <p:nvPr/>
              </p:nvCxnSpPr>
              <p:spPr>
                <a:xfrm>
                  <a:off x="4388800" y="4956730"/>
                  <a:ext cx="2775" cy="317362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箭头连接符 92"/>
                <p:cNvCxnSpPr>
                  <a:endCxn id="11" idx="0"/>
                </p:cNvCxnSpPr>
                <p:nvPr/>
              </p:nvCxnSpPr>
              <p:spPr>
                <a:xfrm>
                  <a:off x="7844673" y="4994421"/>
                  <a:ext cx="2150" cy="306436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4704329" y="3385634"/>
                  <a:ext cx="2756582" cy="40453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25400">
                  <a:noFill/>
                  <a:prstDash val="dash"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sz="140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r>
                    <a:rPr lang="zh-CN" altLang="en-US" sz="1050" dirty="0"/>
                    <a:t>一次迭代       调参简单</a:t>
                  </a:r>
                  <a:endParaRPr lang="zh-CN" altLang="en-US" sz="1050" dirty="0"/>
                </a:p>
              </p:txBody>
            </p:sp>
            <p:cxnSp>
              <p:nvCxnSpPr>
                <p:cNvPr id="112" name="肘形连接符 111"/>
                <p:cNvCxnSpPr>
                  <a:stCxn id="7" idx="3"/>
                  <a:endCxn id="73" idx="2"/>
                </p:cNvCxnSpPr>
                <p:nvPr/>
              </p:nvCxnSpPr>
              <p:spPr>
                <a:xfrm flipV="1">
                  <a:off x="5151471" y="1913393"/>
                  <a:ext cx="931149" cy="814296"/>
                </a:xfrm>
                <a:prstGeom prst="bentConnector2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9458418" y="4835481"/>
                  <a:ext cx="1519791" cy="404535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noFill/>
                  <a:prstDash val="dash"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sz="140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r>
                    <a:rPr lang="zh-CN" altLang="en-US" sz="1050" dirty="0"/>
                    <a:t>二分类</a:t>
                  </a:r>
                  <a:endParaRPr lang="zh-CN" altLang="en-US" sz="1050" dirty="0"/>
                </a:p>
              </p:txBody>
            </p:sp>
            <p:cxnSp>
              <p:nvCxnSpPr>
                <p:cNvPr id="116" name="肘形连接符 115"/>
                <p:cNvCxnSpPr>
                  <a:stCxn id="6" idx="3"/>
                  <a:endCxn id="115" idx="0"/>
                </p:cNvCxnSpPr>
                <p:nvPr/>
              </p:nvCxnSpPr>
              <p:spPr>
                <a:xfrm>
                  <a:off x="8606718" y="4429637"/>
                  <a:ext cx="1611596" cy="405844"/>
                </a:xfrm>
                <a:prstGeom prst="bentConnector2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" name="组 46"/>
            <p:cNvGrpSpPr/>
            <p:nvPr/>
          </p:nvGrpSpPr>
          <p:grpSpPr>
            <a:xfrm>
              <a:off x="980149" y="3955942"/>
              <a:ext cx="9483323" cy="2339671"/>
              <a:chOff x="2394043" y="2115331"/>
              <a:chExt cx="6904181" cy="2868076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5322724" y="3258124"/>
                <a:ext cx="1562089" cy="106311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Helvetica CE CondBold"/>
                  </a:rPr>
                  <a:t>Random Decision Hashing</a:t>
                </a:r>
                <a:endPara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Helvetica CE CondBold"/>
                </a:endParaRPr>
              </a:p>
            </p:txBody>
          </p:sp>
          <p:sp>
            <p:nvSpPr>
              <p:cNvPr id="56" name="TextBox 9"/>
              <p:cNvSpPr txBox="1"/>
              <p:nvPr/>
            </p:nvSpPr>
            <p:spPr>
              <a:xfrm>
                <a:off x="5336105" y="2115331"/>
                <a:ext cx="1519790" cy="33955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noFill/>
                <a:prstDash val="dash"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r>
                  <a:rPr lang="en-US" altLang="zh-CN" sz="1200" dirty="0"/>
                  <a:t>&lt;100</a:t>
                </a:r>
                <a:r>
                  <a:rPr lang="zh-CN" altLang="en-US" sz="1200" dirty="0"/>
                  <a:t>秒</a:t>
                </a:r>
                <a:r>
                  <a:rPr lang="en-US" altLang="zh-CN" sz="1200" dirty="0"/>
                  <a:t> </a:t>
                </a:r>
                <a:endParaRPr lang="zh-CN" altLang="en-US" sz="1200" dirty="0"/>
              </a:p>
            </p:txBody>
          </p:sp>
          <p:sp>
            <p:nvSpPr>
              <p:cNvPr id="57" name="TextBox 10"/>
              <p:cNvSpPr txBox="1"/>
              <p:nvPr/>
            </p:nvSpPr>
            <p:spPr>
              <a:xfrm>
                <a:off x="7778434" y="3960495"/>
                <a:ext cx="1519790" cy="3395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noFill/>
                <a:prstDash val="dash"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r>
                  <a:rPr lang="zh-CN" altLang="en-US" sz="1200" dirty="0"/>
                  <a:t>调参简单</a:t>
                </a:r>
                <a:endParaRPr lang="zh-CN" altLang="en-US" sz="1200" dirty="0"/>
              </a:p>
            </p:txBody>
          </p:sp>
          <p:sp>
            <p:nvSpPr>
              <p:cNvPr id="59" name="TextBox 11"/>
              <p:cNvSpPr txBox="1"/>
              <p:nvPr/>
            </p:nvSpPr>
            <p:spPr>
              <a:xfrm>
                <a:off x="7778434" y="3252822"/>
                <a:ext cx="1519790" cy="3395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noFill/>
                <a:prstDash val="dash"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r>
                  <a:rPr lang="zh-CN" altLang="en-US" sz="1200" dirty="0"/>
                  <a:t>一次迭代</a:t>
                </a:r>
                <a:endParaRPr lang="zh-CN" altLang="en-US" sz="1200" dirty="0"/>
              </a:p>
            </p:txBody>
          </p:sp>
          <p:sp>
            <p:nvSpPr>
              <p:cNvPr id="60" name="TextBox 12"/>
              <p:cNvSpPr txBox="1"/>
              <p:nvPr/>
            </p:nvSpPr>
            <p:spPr>
              <a:xfrm>
                <a:off x="2394043" y="3088827"/>
                <a:ext cx="1519790" cy="33955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多标签分类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" name="TextBox 13"/>
              <p:cNvSpPr txBox="1"/>
              <p:nvPr/>
            </p:nvSpPr>
            <p:spPr>
              <a:xfrm>
                <a:off x="2394043" y="4131781"/>
                <a:ext cx="1519790" cy="33955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  <a:prstDash val="dash"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r>
                  <a:rPr lang="zh-CN" altLang="en-US" sz="1200" dirty="0"/>
                  <a:t>回归</a:t>
                </a:r>
                <a:endParaRPr lang="zh-CN" altLang="en-US" sz="1200" dirty="0"/>
              </a:p>
            </p:txBody>
          </p:sp>
          <p:sp>
            <p:nvSpPr>
              <p:cNvPr id="63" name="TextBox 14"/>
              <p:cNvSpPr txBox="1"/>
              <p:nvPr/>
            </p:nvSpPr>
            <p:spPr>
              <a:xfrm>
                <a:off x="2394043" y="3611955"/>
                <a:ext cx="1519790" cy="33955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多目标回归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" name="TextBox 15"/>
              <p:cNvSpPr txBox="1"/>
              <p:nvPr/>
            </p:nvSpPr>
            <p:spPr>
              <a:xfrm>
                <a:off x="2394043" y="2524806"/>
                <a:ext cx="1519790" cy="33955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  <a:prstDash val="dash"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r>
                  <a:rPr lang="zh-CN" altLang="en-US" sz="1200" dirty="0"/>
                  <a:t>多分类</a:t>
                </a:r>
                <a:endParaRPr lang="zh-CN" altLang="en-US" sz="1200" dirty="0"/>
              </a:p>
            </p:txBody>
          </p:sp>
          <p:sp>
            <p:nvSpPr>
              <p:cNvPr id="66" name="TextBox 16"/>
              <p:cNvSpPr txBox="1"/>
              <p:nvPr/>
            </p:nvSpPr>
            <p:spPr>
              <a:xfrm>
                <a:off x="2394043" y="4643849"/>
                <a:ext cx="1519790" cy="33955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  <a:prstDash val="dash"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4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r>
                  <a:rPr lang="zh-CN" altLang="en-US" sz="1200" dirty="0"/>
                  <a:t>二分类</a:t>
                </a:r>
                <a:endParaRPr lang="zh-CN" altLang="en-US" sz="1200" dirty="0"/>
              </a:p>
            </p:txBody>
          </p:sp>
          <p:cxnSp>
            <p:nvCxnSpPr>
              <p:cNvPr id="68" name="肘形连接符 67"/>
              <p:cNvCxnSpPr>
                <a:stCxn id="55" idx="1"/>
                <a:endCxn id="65" idx="3"/>
              </p:cNvCxnSpPr>
              <p:nvPr/>
            </p:nvCxnSpPr>
            <p:spPr>
              <a:xfrm rot="10800000">
                <a:off x="3913835" y="2694587"/>
                <a:ext cx="1408890" cy="109509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肘形连接符 68"/>
              <p:cNvCxnSpPr>
                <a:stCxn id="55" idx="1"/>
                <a:endCxn id="60" idx="3"/>
              </p:cNvCxnSpPr>
              <p:nvPr/>
            </p:nvCxnSpPr>
            <p:spPr>
              <a:xfrm rot="10800000">
                <a:off x="3913835" y="3258606"/>
                <a:ext cx="1408890" cy="53107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肘形连接符 69"/>
              <p:cNvCxnSpPr>
                <a:stCxn id="55" idx="1"/>
                <a:endCxn id="63" idx="3"/>
              </p:cNvCxnSpPr>
              <p:nvPr/>
            </p:nvCxnSpPr>
            <p:spPr>
              <a:xfrm rot="10800000">
                <a:off x="3913835" y="3781736"/>
                <a:ext cx="1408890" cy="795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肘形连接符 70"/>
              <p:cNvCxnSpPr>
                <a:stCxn id="55" idx="1"/>
                <a:endCxn id="62" idx="3"/>
              </p:cNvCxnSpPr>
              <p:nvPr/>
            </p:nvCxnSpPr>
            <p:spPr>
              <a:xfrm rot="10800000" flipV="1">
                <a:off x="3913835" y="3789684"/>
                <a:ext cx="1408890" cy="51187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肘形连接符 74"/>
              <p:cNvCxnSpPr>
                <a:stCxn id="55" idx="1"/>
                <a:endCxn id="66" idx="3"/>
              </p:cNvCxnSpPr>
              <p:nvPr/>
            </p:nvCxnSpPr>
            <p:spPr>
              <a:xfrm rot="10800000" flipV="1">
                <a:off x="3913835" y="3789684"/>
                <a:ext cx="1408890" cy="102394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37"/>
              <p:cNvCxnSpPr>
                <a:stCxn id="55" idx="0"/>
                <a:endCxn id="56" idx="2"/>
              </p:cNvCxnSpPr>
              <p:nvPr/>
            </p:nvCxnSpPr>
            <p:spPr>
              <a:xfrm flipH="1" flipV="1">
                <a:off x="6096001" y="2454889"/>
                <a:ext cx="7768" cy="80323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肘形连接符 76"/>
              <p:cNvCxnSpPr>
                <a:stCxn id="55" idx="3"/>
                <a:endCxn id="59" idx="1"/>
              </p:cNvCxnSpPr>
              <p:nvPr/>
            </p:nvCxnSpPr>
            <p:spPr>
              <a:xfrm flipV="1">
                <a:off x="6884812" y="3422601"/>
                <a:ext cx="893621" cy="36708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肘形连接符 77"/>
              <p:cNvCxnSpPr>
                <a:stCxn id="55" idx="3"/>
                <a:endCxn id="57" idx="1"/>
              </p:cNvCxnSpPr>
              <p:nvPr/>
            </p:nvCxnSpPr>
            <p:spPr>
              <a:xfrm>
                <a:off x="6884812" y="3789684"/>
                <a:ext cx="893621" cy="34059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11"/>
            <p:cNvSpPr txBox="1"/>
            <p:nvPr/>
          </p:nvSpPr>
          <p:spPr>
            <a:xfrm>
              <a:off x="10351214" y="3837366"/>
              <a:ext cx="883391" cy="20005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训练时间</a:t>
              </a:r>
              <a:endParaRPr lang="zh-CN" altLang="en-US" sz="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19"/>
            <p:cNvSpPr txBox="1"/>
            <p:nvPr/>
          </p:nvSpPr>
          <p:spPr>
            <a:xfrm>
              <a:off x="10351215" y="4049532"/>
              <a:ext cx="883391" cy="2000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noFill/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700" dirty="0"/>
                <a:t>处理问题</a:t>
              </a:r>
              <a:endParaRPr lang="zh-CN" altLang="en-US" sz="700" dirty="0"/>
            </a:p>
          </p:txBody>
        </p:sp>
        <p:sp>
          <p:nvSpPr>
            <p:cNvPr id="87" name="TextBox 32"/>
            <p:cNvSpPr txBox="1"/>
            <p:nvPr/>
          </p:nvSpPr>
          <p:spPr>
            <a:xfrm>
              <a:off x="10351215" y="4274372"/>
              <a:ext cx="883391" cy="20005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700" dirty="0"/>
                <a:t>特性</a:t>
              </a:r>
              <a:endParaRPr lang="zh-CN" altLang="en-US" sz="700" dirty="0"/>
            </a:p>
          </p:txBody>
        </p:sp>
      </p:grpSp>
      <p:sp>
        <p:nvSpPr>
          <p:cNvPr id="80" name="标题 1"/>
          <p:cNvSpPr txBox="1"/>
          <p:nvPr/>
        </p:nvSpPr>
        <p:spPr>
          <a:xfrm>
            <a:off x="63500" y="599440"/>
            <a:ext cx="10864215" cy="543560"/>
          </a:xfrm>
          <a:prstGeom prst="rect">
            <a:avLst/>
          </a:prstGeom>
          <a:noFill/>
          <a:ln>
            <a:noFill/>
          </a:ln>
        </p:spPr>
        <p:txBody>
          <a:bodyPr vert="horz" wrap="none" lIns="121917" tIns="60958" rIns="121917" bIns="60958" rtlCol="0" anchor="ctr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>
                <a:solidFill>
                  <a:srgbClr val="5B6C7B"/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pPr marL="342900" indent="-34290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优化算法</a:t>
            </a:r>
            <a:r>
              <a:rPr lang="zh-CN" altLang="en-US" sz="2000" dirty="0">
                <a:solidFill>
                  <a:schemeClr val="tx1"/>
                </a:solidFill>
              </a:rPr>
              <a:t>：基于</a:t>
            </a:r>
            <a:r>
              <a:rPr lang="en-US" altLang="zh-CN" sz="2000" dirty="0">
                <a:solidFill>
                  <a:schemeClr val="tx1"/>
                </a:solidFill>
              </a:rPr>
              <a:t>Spark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 err="1">
                <a:solidFill>
                  <a:schemeClr val="tx1"/>
                </a:solidFill>
              </a:rPr>
              <a:t>Spark+Bitmap</a:t>
            </a:r>
            <a:r>
              <a:rPr lang="en-US" altLang="zh-CN" sz="2000" dirty="0">
                <a:solidFill>
                  <a:schemeClr val="tx1"/>
                </a:solidFill>
              </a:rPr>
              <a:t> Engine</a:t>
            </a:r>
            <a:r>
              <a:rPr lang="zh-CN" altLang="en-US" sz="2000" dirty="0">
                <a:solidFill>
                  <a:schemeClr val="tx1"/>
                </a:solidFill>
              </a:rPr>
              <a:t>的机器学习算法</a:t>
            </a:r>
            <a:endParaRPr kumimoji="1" lang="zh-CN" altLang="en-US" sz="20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关于</a:t>
            </a:r>
            <a:r>
              <a:rPr lang="en-US" altLang="zh-CN">
                <a:solidFill>
                  <a:schemeClr val="tx1"/>
                </a:solidFill>
              </a:rPr>
              <a:t>DMP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514429" y="1480836"/>
            <a:ext cx="100263" cy="100263"/>
          </a:xfrm>
          <a:prstGeom prst="ellipse">
            <a:avLst/>
          </a:prstGeom>
          <a:solidFill>
            <a:srgbClr val="A6C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标题 1"/>
          <p:cNvSpPr txBox="1"/>
          <p:nvPr/>
        </p:nvSpPr>
        <p:spPr>
          <a:xfrm>
            <a:off x="1064260" y="762635"/>
            <a:ext cx="8959850" cy="663575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TD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开源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OWL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监控引擎介绍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0" name="内容占位符 2"/>
          <p:cNvSpPr txBox="1"/>
          <p:nvPr/>
        </p:nvSpPr>
        <p:spPr>
          <a:xfrm>
            <a:off x="1325245" y="1566545"/>
            <a:ext cx="8291830" cy="4803140"/>
          </a:xfrm>
          <a:prstGeom prst="rect">
            <a:avLst/>
          </a:prstGeom>
        </p:spPr>
        <p:txBody>
          <a:bodyPr lIns="91436" tIns="45718" rIns="91436" bIns="45718" rtlCol="0">
            <a:noAutofit/>
          </a:bodyPr>
          <a:lstStyle>
            <a:lvl1pPr marL="304800" indent="-304800" algn="l" defTabSz="1218565" rtl="0" eaLnBrk="1" latinLnBrk="0" hangingPunct="1">
              <a:lnSpc>
                <a:spcPct val="90000"/>
              </a:lnSpc>
              <a:spcBef>
                <a:spcPts val="1335"/>
              </a:spcBef>
              <a:buFont typeface="Arial" pitchFamily="34" charset="0"/>
              <a:buChar char="•"/>
              <a:defRPr sz="3735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914400" indent="-304800" algn="l" defTabSz="1218565" rtl="0" eaLnBrk="1" latinLnBrk="0" hangingPunct="1">
              <a:lnSpc>
                <a:spcPct val="90000"/>
              </a:lnSpc>
              <a:spcBef>
                <a:spcPts val="665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524000" indent="-304800" algn="l" defTabSz="1218565" rtl="0" eaLnBrk="1" latinLnBrk="0" hangingPunct="1">
              <a:lnSpc>
                <a:spcPct val="90000"/>
              </a:lnSpc>
              <a:spcBef>
                <a:spcPts val="665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2133600" indent="-304800" algn="l" defTabSz="1218565" rtl="0" eaLnBrk="1" latinLnBrk="0" hangingPunct="1">
              <a:lnSpc>
                <a:spcPct val="90000"/>
              </a:lnSpc>
              <a:spcBef>
                <a:spcPts val="665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743200" indent="-304800" algn="l" defTabSz="1218565" rtl="0" eaLnBrk="1" latinLnBrk="0" hangingPunct="1">
              <a:lnSpc>
                <a:spcPct val="90000"/>
              </a:lnSpc>
              <a:spcBef>
                <a:spcPts val="665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3352800" indent="-304800" algn="l" defTabSz="1218565" rtl="0" eaLnBrk="1" latinLnBrk="0" hangingPunct="1">
              <a:lnSpc>
                <a:spcPct val="90000"/>
              </a:lnSpc>
              <a:spcBef>
                <a:spcPts val="665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lnSpc>
                <a:spcPct val="90000"/>
              </a:lnSpc>
              <a:spcBef>
                <a:spcPts val="665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lnSpc>
                <a:spcPct val="90000"/>
              </a:lnSpc>
              <a:spcBef>
                <a:spcPts val="665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lnSpc>
                <a:spcPct val="90000"/>
              </a:lnSpc>
              <a:spcBef>
                <a:spcPts val="665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OWL</a:t>
            </a:r>
            <a:r>
              <a:rPr lang="zh-CN" altLang="en-US" sz="1600" dirty="0"/>
              <a:t>是</a:t>
            </a:r>
            <a:r>
              <a:rPr lang="en-US" altLang="zh-CN" sz="1600" dirty="0" err="1"/>
              <a:t>TalkingData</a:t>
            </a:r>
            <a:r>
              <a:rPr lang="zh-CN" altLang="en-US" sz="1600" dirty="0"/>
              <a:t>自研的一套面向大数据的分布式监控系统，正在开源中。</a:t>
            </a:r>
            <a:endParaRPr lang="zh-CN" altLang="en-US" sz="1600" dirty="0"/>
          </a:p>
          <a:p>
            <a:r>
              <a:rPr lang="zh-CN" altLang="en-US" sz="1600" dirty="0" smtClean="0"/>
              <a:t>支持</a:t>
            </a:r>
            <a:r>
              <a:rPr lang="zh-CN" altLang="en-US" sz="1600" dirty="0"/>
              <a:t>分布式数据采集和多机房监控，</a:t>
            </a:r>
            <a:r>
              <a:rPr lang="en-US" altLang="zh-CN" sz="1600" dirty="0"/>
              <a:t>Agent</a:t>
            </a:r>
            <a:r>
              <a:rPr lang="zh-CN" altLang="en-US" sz="1600" dirty="0"/>
              <a:t>基于</a:t>
            </a:r>
            <a:r>
              <a:rPr lang="en-US" altLang="zh-CN" sz="1600" dirty="0" err="1"/>
              <a:t>Golang</a:t>
            </a:r>
            <a:r>
              <a:rPr lang="zh-CN" altLang="en-US" sz="1600" dirty="0"/>
              <a:t>开发，小巧精干，占用资源少，对环境依赖不高，运行上比较可靠</a:t>
            </a:r>
            <a:endParaRPr lang="zh-CN" altLang="en-US" sz="1600" dirty="0"/>
          </a:p>
          <a:p>
            <a:r>
              <a:rPr lang="zh-CN" altLang="en-US" sz="1600" dirty="0" smtClean="0"/>
              <a:t>支持</a:t>
            </a:r>
            <a:r>
              <a:rPr lang="zh-CN" altLang="en-US" sz="1600" dirty="0"/>
              <a:t>海量历史数据存储，同时也支持后期数据存储的平行扩展</a:t>
            </a:r>
            <a:endParaRPr lang="zh-CN" altLang="en-US" sz="1600" dirty="0"/>
          </a:p>
          <a:p>
            <a:r>
              <a:rPr lang="zh-CN" altLang="en-US" sz="1600" dirty="0" smtClean="0"/>
              <a:t>支持</a:t>
            </a:r>
            <a:r>
              <a:rPr lang="zh-CN" altLang="en-US" sz="1600" dirty="0"/>
              <a:t>多种报警策略，包括扩浮动报警、固定报警、环比报警等，提供更多的扩展能力，适应多种场景的需求</a:t>
            </a:r>
            <a:endParaRPr lang="zh-CN" altLang="en-US" sz="1600" dirty="0"/>
          </a:p>
          <a:p>
            <a:r>
              <a:rPr lang="zh-CN" altLang="en-US" sz="1600" dirty="0" smtClean="0"/>
              <a:t>监控</a:t>
            </a:r>
            <a:r>
              <a:rPr lang="zh-CN" altLang="en-US" sz="1600" dirty="0"/>
              <a:t>客户端采用插件结构，下层的插件库已经支持主流开发语言，包括</a:t>
            </a:r>
            <a:r>
              <a:rPr lang="en-US" altLang="zh-CN" sz="1600" dirty="0"/>
              <a:t>Python</a:t>
            </a:r>
            <a:r>
              <a:rPr lang="zh-CN" altLang="en-US" sz="1600" dirty="0"/>
              <a:t>、</a:t>
            </a:r>
            <a:r>
              <a:rPr lang="en-US" altLang="zh-CN" sz="1600" dirty="0"/>
              <a:t>shell</a:t>
            </a:r>
            <a:r>
              <a:rPr lang="zh-CN" altLang="en-US" sz="1600" dirty="0"/>
              <a:t>、</a:t>
            </a:r>
            <a:r>
              <a:rPr lang="en-US" altLang="zh-CN" sz="1600" dirty="0"/>
              <a:t>C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Golang</a:t>
            </a:r>
            <a:r>
              <a:rPr lang="zh-CN" altLang="en-US" sz="1600" dirty="0"/>
              <a:t>等。只要遵循特定的</a:t>
            </a:r>
            <a:r>
              <a:rPr lang="en-US" altLang="zh-CN" sz="1600" dirty="0"/>
              <a:t>JSON</a:t>
            </a:r>
            <a:r>
              <a:rPr lang="zh-CN" altLang="en-US" sz="1600" dirty="0"/>
              <a:t>标准，</a:t>
            </a:r>
            <a:r>
              <a:rPr lang="en-US" altLang="zh-CN" sz="1600" dirty="0"/>
              <a:t>Agent</a:t>
            </a:r>
            <a:r>
              <a:rPr lang="zh-CN" altLang="en-US" sz="1600" dirty="0"/>
              <a:t>都能直接调用，适合不同的业务监控需求</a:t>
            </a:r>
            <a:endParaRPr lang="zh-CN" altLang="en-US" sz="1600" dirty="0"/>
          </a:p>
          <a:p>
            <a:r>
              <a:rPr lang="zh-CN" altLang="en-US" sz="1600" dirty="0" smtClean="0"/>
              <a:t>支持</a:t>
            </a:r>
            <a:r>
              <a:rPr lang="zh-CN" altLang="en-US" sz="1600" dirty="0"/>
              <a:t>用户自定义绘图，不同的人员可以自己定制自己感兴趣的图表展示，灵活高效</a:t>
            </a:r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开源地址： https://github.com/TalkingData/OWL-v3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65300" y="485775"/>
            <a:ext cx="2908300" cy="98552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kumimoji="1" lang="zh-CN" altLang="en-US" sz="5300" dirty="0">
                <a:solidFill>
                  <a:srgbClr val="3B7CCE"/>
                </a:solidFill>
                <a:latin typeface="微软雅黑"/>
                <a:ea typeface="微软雅黑"/>
                <a:cs typeface="微软雅黑"/>
              </a:rPr>
              <a:t>目录</a:t>
            </a:r>
            <a:endParaRPr kumimoji="1" lang="zh-CN" altLang="en-US" sz="5300" dirty="0">
              <a:solidFill>
                <a:srgbClr val="3B7CC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45295" y="1862133"/>
            <a:ext cx="9550446" cy="345059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7" tIns="60958" rIns="121917" bIns="60958" rtlCol="0" anchor="ctr">
            <a:spAutoFit/>
          </a:bodyPr>
          <a:lstStyle>
            <a:lvl1pPr marL="285750" indent="-284480">
              <a:spcBef>
                <a:spcPct val="0"/>
              </a:spcBef>
              <a:buClr>
                <a:schemeClr val="accent2"/>
              </a:buClr>
              <a:buSzPct val="80000"/>
              <a:buFont typeface="Wingdings" charset="2"/>
              <a:buChar char="l"/>
              <a:defRPr lang="en-US" sz="2000">
                <a:solidFill>
                  <a:srgbClr val="555FA5"/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pPr>
              <a:lnSpc>
                <a:spcPct val="150000"/>
              </a:lnSpc>
              <a:buClr>
                <a:srgbClr val="64C448"/>
              </a:buClr>
            </a:pPr>
            <a:r>
              <a:rPr kumimoji="1" lang="zh-CN" altLang="en-US" sz="1900" dirty="0" err="1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关于</a:t>
            </a:r>
            <a:r>
              <a:rPr kumimoji="1" altLang="zh-CN" sz="1900" dirty="0" err="1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TalkingData</a:t>
            </a:r>
            <a:endParaRPr kumimoji="1" altLang="zh-CN" sz="1900" dirty="0" err="1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  <a:buClr>
                <a:srgbClr val="64C448"/>
              </a:buClr>
            </a:pPr>
            <a:r>
              <a:rPr lang="zh-CN" altLang="en-US" sz="19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为什么使用</a:t>
            </a:r>
            <a:r>
              <a:rPr altLang="zh-CN" sz="19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Spark</a:t>
            </a:r>
            <a:r>
              <a:rPr lang="zh-CN" altLang="en-US" sz="19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？</a:t>
            </a:r>
            <a:endParaRPr lang="zh-CN" altLang="en-US" sz="19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  <a:buClr>
                <a:srgbClr val="64C448"/>
              </a:buClr>
            </a:pPr>
            <a:r>
              <a:rPr altLang="zh-CN" sz="19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Spark</a:t>
            </a:r>
            <a:r>
              <a:rPr lang="zh-CN" altLang="en-US" sz="19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在</a:t>
            </a:r>
            <a:r>
              <a:rPr altLang="zh-CN" sz="19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TalkingData</a:t>
            </a:r>
            <a:r>
              <a:rPr lang="zh-CN" altLang="en-US" sz="19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的使用场景？</a:t>
            </a:r>
            <a:endParaRPr altLang="zh-CN" sz="19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  <a:buClr>
                <a:srgbClr val="64C448"/>
              </a:buClr>
            </a:pPr>
            <a:r>
              <a:rPr lang="zh-CN" altLang="en-US" sz="19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目前面临的问题</a:t>
            </a:r>
            <a:r>
              <a:rPr altLang="zh-CN" sz="19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?</a:t>
            </a:r>
            <a:endParaRPr altLang="zh-CN" sz="19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  <a:buClr>
                <a:srgbClr val="64C448"/>
              </a:buClr>
            </a:pPr>
            <a:r>
              <a:rPr lang="zh-CN" altLang="en-US" sz="19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关于</a:t>
            </a:r>
            <a:r>
              <a:rPr altLang="zh-CN" sz="19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DMP</a:t>
            </a:r>
            <a:endParaRPr altLang="zh-CN" sz="19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1270" indent="0">
              <a:lnSpc>
                <a:spcPct val="200000"/>
              </a:lnSpc>
              <a:buClr>
                <a:srgbClr val="64C448"/>
              </a:buClr>
              <a:buNone/>
            </a:pPr>
            <a:endParaRPr lang="zh-CN" altLang="en-US" sz="19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欢迎牛人加盟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8430" y="1803400"/>
            <a:ext cx="3883025" cy="3883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27475" y="5975985"/>
            <a:ext cx="3986530" cy="401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kumimoji="1" lang="en-US" altLang="zh-CN" smtClean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mailto: tony.yan@tendcloud.com</a:t>
            </a:r>
            <a:endParaRPr kumimoji="1" lang="en-US" altLang="zh-CN" smtClean="0">
              <a:solidFill>
                <a:schemeClr val="accent5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4754" y="1421997"/>
            <a:ext cx="4702784" cy="1277933"/>
          </a:xfrm>
          <a:prstGeom prst="rect">
            <a:avLst/>
          </a:prstGeom>
        </p:spPr>
      </p:pic>
      <p:sp>
        <p:nvSpPr>
          <p:cNvPr id="10" name="Shape 62"/>
          <p:cNvSpPr/>
          <p:nvPr/>
        </p:nvSpPr>
        <p:spPr>
          <a:xfrm>
            <a:off x="4134837" y="3099711"/>
            <a:ext cx="4759417" cy="957949"/>
          </a:xfrm>
          <a:prstGeom prst="rect">
            <a:avLst/>
          </a:prstGeom>
          <a:ln w="12700">
            <a:miter lim="400000"/>
          </a:ln>
        </p:spPr>
        <p:txBody>
          <a:bodyPr wrap="square" lIns="47621" tIns="47621" rIns="47621" bIns="47621" anchor="ctr">
            <a:spAutoFit/>
          </a:bodyPr>
          <a:lstStyle>
            <a:lvl1pPr>
              <a:defRPr sz="1800"/>
            </a:lvl1pPr>
          </a:lstStyle>
          <a:p>
            <a:pPr lvl="0">
              <a:lnSpc>
                <a:spcPct val="150000"/>
              </a:lnSpc>
            </a:pPr>
            <a:r>
              <a:rPr lang="zh-TW" altLang="en-US" sz="1900" dirty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客服</a:t>
            </a:r>
            <a:r>
              <a:rPr lang="zh-CN" altLang="en-US" sz="1900" dirty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电话</a:t>
            </a:r>
            <a:r>
              <a:rPr lang="en-US" altLang="zh-TW" sz="1900" dirty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  /  </a:t>
            </a:r>
            <a:r>
              <a:rPr lang="en-US" altLang="zh-TW" sz="19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400 870 1230    </a:t>
            </a:r>
            <a:endParaRPr lang="en-US" altLang="zh-TW" sz="19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lvl="0">
              <a:lnSpc>
                <a:spcPct val="150000"/>
              </a:lnSpc>
            </a:pPr>
            <a:r>
              <a:rPr lang="zh-TW" altLang="en-US" sz="1900" dirty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商务热线  </a:t>
            </a:r>
            <a:r>
              <a:rPr lang="en-US" altLang="zh-TW" sz="1900" dirty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/  </a:t>
            </a:r>
            <a:r>
              <a:rPr lang="en-US" altLang="zh-TW" sz="19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400-870-1230</a:t>
            </a:r>
            <a:endParaRPr lang="en-US" altLang="zh-TW" sz="19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Shape 62"/>
          <p:cNvSpPr/>
          <p:nvPr/>
        </p:nvSpPr>
        <p:spPr>
          <a:xfrm>
            <a:off x="4134834" y="4028280"/>
            <a:ext cx="4759417" cy="948970"/>
          </a:xfrm>
          <a:prstGeom prst="rect">
            <a:avLst/>
          </a:prstGeom>
          <a:ln w="12700">
            <a:miter lim="400000"/>
          </a:ln>
        </p:spPr>
        <p:txBody>
          <a:bodyPr wrap="square" lIns="47621" tIns="47621" rIns="47621" bIns="47621" anchor="ctr">
            <a:spAutoFit/>
          </a:bodyPr>
          <a:lstStyle>
            <a:lvl1pPr>
              <a:defRPr sz="1800"/>
            </a:lvl1pPr>
          </a:lstStyle>
          <a:p>
            <a:pPr lvl="0">
              <a:lnSpc>
                <a:spcPct val="150000"/>
              </a:lnSpc>
            </a:pPr>
            <a:r>
              <a:rPr lang="en-US" sz="1900" dirty="0">
                <a:solidFill>
                  <a:schemeClr val="accent2"/>
                </a:solidFill>
                <a:latin typeface="微软雅黑"/>
                <a:ea typeface="微软雅黑"/>
                <a:cs typeface="微软雅黑"/>
              </a:rPr>
              <a:t>Email  /  </a:t>
            </a:r>
            <a:r>
              <a:rPr lang="en-US" sz="19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  <a:hlinkClick r:id="rId2"/>
              </a:rPr>
              <a:t>support@tendcloud.com</a:t>
            </a:r>
            <a:endParaRPr lang="en-US" sz="19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lvl="0">
              <a:lnSpc>
                <a:spcPct val="150000"/>
              </a:lnSpc>
            </a:pPr>
            <a:r>
              <a:rPr lang="en-US" sz="1900" dirty="0">
                <a:solidFill>
                  <a:srgbClr val="7EBC18"/>
                </a:solidFill>
                <a:latin typeface="微软雅黑"/>
                <a:ea typeface="微软雅黑"/>
                <a:cs typeface="微软雅黑"/>
              </a:rPr>
              <a:t>官网  /  </a:t>
            </a:r>
            <a:r>
              <a:rPr lang="en-US" sz="19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www.talkingdata.com</a:t>
            </a:r>
            <a:endParaRPr lang="en-US" sz="19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关于</a:t>
            </a:r>
            <a:r>
              <a:rPr lang="en-US" altLang="zh-CN">
                <a:solidFill>
                  <a:schemeClr val="tx1"/>
                </a:solidFill>
              </a:rPr>
              <a:t>TalkingData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4280" y="1195070"/>
            <a:ext cx="8869045" cy="6192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charset="0"/>
              <a:buChar char="•"/>
            </a:pPr>
            <a:endParaRPr kumimoji="1" lang="zh-CN" altLang="en-US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成立于</a:t>
            </a:r>
            <a:r>
              <a:rPr kumimoji="1"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2011</a:t>
            </a:r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endParaRPr kumimoji="1" lang="zh-CN" altLang="en-US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algn="l">
              <a:buFont typeface="Arial" charset="0"/>
              <a:buChar char="•"/>
            </a:pPr>
            <a:endParaRPr kumimoji="1" lang="zh-CN" altLang="en-US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服务超过10万款移动应用，以及8万多应用开发者</a:t>
            </a:r>
            <a:endParaRPr kumimoji="1" lang="zh-CN" altLang="en-US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algn="l">
              <a:buFont typeface="Arial" charset="0"/>
              <a:buChar char="•"/>
            </a:pPr>
            <a:endParaRPr kumimoji="1" lang="zh-CN" altLang="en-US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每天处理超过</a:t>
            </a:r>
            <a:r>
              <a:rPr kumimoji="1"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10T</a:t>
            </a:r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的数据</a:t>
            </a:r>
            <a:endParaRPr kumimoji="1" lang="zh-CN" altLang="en-US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algn="l">
              <a:buFont typeface="Arial" charset="0"/>
              <a:buChar char="•"/>
            </a:pPr>
            <a:endParaRPr kumimoji="1" lang="zh-CN" altLang="en-US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服务于招商银行、平安、泰康、卓越地产等等企业级客户</a:t>
            </a:r>
            <a:endParaRPr kumimoji="1" lang="zh-CN" altLang="en-US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algn="l">
              <a:buFont typeface="Arial" charset="0"/>
              <a:buChar char="•"/>
            </a:pPr>
            <a:endParaRPr kumimoji="1" lang="zh-CN" altLang="en-US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国内比较早使用</a:t>
            </a:r>
            <a:r>
              <a:rPr kumimoji="1"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Spark</a:t>
            </a:r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的大数据公司</a:t>
            </a:r>
            <a:endParaRPr kumimoji="1" lang="zh-CN" altLang="en-US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algn="l">
              <a:buFont typeface="Arial" charset="0"/>
              <a:buChar char="•"/>
            </a:pPr>
            <a:endParaRPr kumimoji="1" lang="zh-CN" altLang="en-US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algn="l">
              <a:buFont typeface="Arial" charset="0"/>
              <a:buChar char="•"/>
            </a:pPr>
            <a:endParaRPr kumimoji="1" lang="zh-CN" altLang="en-US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algn="l">
              <a:buFont typeface="Arial" charset="0"/>
              <a:buChar char="•"/>
            </a:pPr>
            <a:endParaRPr kumimoji="1" lang="zh-CN" altLang="en-US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algn="l">
              <a:buFont typeface="Arial" charset="0"/>
              <a:buChar char="•"/>
            </a:pPr>
            <a:endParaRPr kumimoji="1" lang="zh-CN" altLang="en-US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algn="l">
              <a:buFont typeface="Arial" charset="0"/>
              <a:buChar char="•"/>
            </a:pPr>
            <a:endParaRPr kumimoji="1" lang="zh-CN" altLang="en-US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algn="l">
              <a:buFont typeface="Arial" charset="0"/>
              <a:buChar char="•"/>
            </a:pPr>
            <a:endParaRPr kumimoji="1" lang="zh-CN" altLang="en-US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algn="l">
              <a:buFont typeface="Arial" charset="0"/>
              <a:buChar char="•"/>
            </a:pPr>
            <a:endParaRPr kumimoji="1" lang="zh-CN" altLang="en-US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algn="l">
              <a:buFont typeface="Arial" charset="0"/>
              <a:buChar char="•"/>
            </a:pPr>
            <a:endParaRPr kumimoji="1" lang="zh-CN" altLang="en-US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algn="l">
              <a:buFont typeface="Arial" charset="0"/>
              <a:buChar char="•"/>
            </a:pPr>
            <a:endParaRPr kumimoji="1" lang="zh-CN" altLang="en-US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algn="l">
              <a:buFont typeface="Arial" charset="0"/>
              <a:buChar char="•"/>
            </a:pPr>
            <a:endParaRPr kumimoji="1" lang="zh-CN" altLang="en-US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algn="l">
              <a:buFont typeface="Arial" charset="0"/>
              <a:buChar char="•"/>
            </a:pPr>
            <a:endParaRPr kumimoji="1" lang="zh-CN" altLang="en-US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为什么使用</a:t>
            </a:r>
            <a:r>
              <a:rPr lang="en-US" altLang="zh-CN">
                <a:solidFill>
                  <a:schemeClr val="tx1"/>
                </a:solidFill>
              </a:rPr>
              <a:t>Spark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1035" y="840740"/>
            <a:ext cx="7981315" cy="4959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92581" y="182821"/>
            <a:ext cx="7315200" cy="466036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为什么使用</a:t>
            </a:r>
            <a:r>
              <a:rPr lang="en-US" altLang="zh-CN">
                <a:solidFill>
                  <a:schemeClr val="tx1"/>
                </a:solidFill>
              </a:rPr>
              <a:t>Spark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5166988" y="1554183"/>
            <a:ext cx="216024" cy="216024"/>
          </a:xfrm>
          <a:prstGeom prst="ellipse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3078" name="组合 108"/>
          <p:cNvGrpSpPr/>
          <p:nvPr/>
        </p:nvGrpSpPr>
        <p:grpSpPr>
          <a:xfrm>
            <a:off x="5514340" y="976630"/>
            <a:ext cx="3486150" cy="1368425"/>
            <a:chOff x="4890546" y="284295"/>
            <a:chExt cx="3485521" cy="1368152"/>
          </a:xfrm>
        </p:grpSpPr>
        <p:grpSp>
          <p:nvGrpSpPr>
            <p:cNvPr id="3118" name="组合 109"/>
            <p:cNvGrpSpPr/>
            <p:nvPr/>
          </p:nvGrpSpPr>
          <p:grpSpPr>
            <a:xfrm rot="-5400000">
              <a:off x="4713543" y="528852"/>
              <a:ext cx="1259892" cy="905886"/>
              <a:chOff x="5724068" y="2552547"/>
              <a:chExt cx="1584236" cy="1236493"/>
            </a:xfrm>
          </p:grpSpPr>
          <p:sp>
            <p:nvSpPr>
              <p:cNvPr id="112" name="等腰三角形 111"/>
              <p:cNvSpPr/>
              <p:nvPr/>
            </p:nvSpPr>
            <p:spPr>
              <a:xfrm>
                <a:off x="5724128" y="2564904"/>
                <a:ext cx="1584176" cy="1224136"/>
              </a:xfrm>
              <a:prstGeom prst="triangle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13" name="等腰三角形 7"/>
              <p:cNvSpPr/>
              <p:nvPr/>
            </p:nvSpPr>
            <p:spPr>
              <a:xfrm>
                <a:off x="5724068" y="2552547"/>
                <a:ext cx="805701" cy="1224136"/>
              </a:xfrm>
              <a:custGeom>
                <a:avLst/>
                <a:gdLst>
                  <a:gd name="connsiteX0" fmla="*/ 0 w 1584176"/>
                  <a:gd name="connsiteY0" fmla="*/ 1224136 h 1224136"/>
                  <a:gd name="connsiteX1" fmla="*/ 792088 w 1584176"/>
                  <a:gd name="connsiteY1" fmla="*/ 0 h 1224136"/>
                  <a:gd name="connsiteX2" fmla="*/ 1584176 w 1584176"/>
                  <a:gd name="connsiteY2" fmla="*/ 1224136 h 1224136"/>
                  <a:gd name="connsiteX3" fmla="*/ 0 w 1584176"/>
                  <a:gd name="connsiteY3" fmla="*/ 1224136 h 1224136"/>
                  <a:gd name="connsiteX0-1" fmla="*/ 0 w 805701"/>
                  <a:gd name="connsiteY0-2" fmla="*/ 1224136 h 1224136"/>
                  <a:gd name="connsiteX1-3" fmla="*/ 792088 w 805701"/>
                  <a:gd name="connsiteY1-4" fmla="*/ 0 h 1224136"/>
                  <a:gd name="connsiteX2-5" fmla="*/ 805701 w 805701"/>
                  <a:gd name="connsiteY2-6" fmla="*/ 1224136 h 1224136"/>
                  <a:gd name="connsiteX3-7" fmla="*/ 0 w 805701"/>
                  <a:gd name="connsiteY3-8" fmla="*/ 1224136 h 12241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805701" h="1224136">
                    <a:moveTo>
                      <a:pt x="0" y="1224136"/>
                    </a:moveTo>
                    <a:lnTo>
                      <a:pt x="792088" y="0"/>
                    </a:lnTo>
                    <a:lnTo>
                      <a:pt x="805701" y="1224136"/>
                    </a:lnTo>
                    <a:lnTo>
                      <a:pt x="0" y="1224136"/>
                    </a:lnTo>
                    <a:close/>
                  </a:path>
                </a:pathLst>
              </a:custGeom>
              <a:solidFill>
                <a:srgbClr val="007C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11" name="矩形 4"/>
            <p:cNvSpPr/>
            <p:nvPr/>
          </p:nvSpPr>
          <p:spPr>
            <a:xfrm>
              <a:off x="5423739" y="284295"/>
              <a:ext cx="2952328" cy="1368152"/>
            </a:xfrm>
            <a:custGeom>
              <a:avLst/>
              <a:gdLst/>
              <a:ahLst/>
              <a:cxnLst/>
              <a:rect l="l" t="t" r="r" b="b"/>
              <a:pathLst>
                <a:path w="2952328" h="1368152">
                  <a:moveTo>
                    <a:pt x="0" y="0"/>
                  </a:moveTo>
                  <a:lnTo>
                    <a:pt x="2952328" y="0"/>
                  </a:lnTo>
                  <a:lnTo>
                    <a:pt x="2952328" y="1368152"/>
                  </a:lnTo>
                  <a:lnTo>
                    <a:pt x="0" y="1368152"/>
                  </a:lnTo>
                  <a:lnTo>
                    <a:pt x="0" y="1044043"/>
                  </a:lnTo>
                  <a:cubicBezTo>
                    <a:pt x="157683" y="1000614"/>
                    <a:pt x="272712" y="855778"/>
                    <a:pt x="272712" y="684077"/>
                  </a:cubicBezTo>
                  <a:cubicBezTo>
                    <a:pt x="272712" y="512376"/>
                    <a:pt x="157683" y="367540"/>
                    <a:pt x="0" y="324111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E9E6D7"/>
                </a:gs>
                <a:gs pos="100000">
                  <a:srgbClr val="D4CEAC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D4CEAC"/>
              </a:solidFill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4" name="椭圆 113"/>
          <p:cNvSpPr/>
          <p:nvPr/>
        </p:nvSpPr>
        <p:spPr>
          <a:xfrm>
            <a:off x="5165921" y="2753961"/>
            <a:ext cx="216024" cy="216024"/>
          </a:xfrm>
          <a:prstGeom prst="ellipse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3082" name="组合 114"/>
          <p:cNvGrpSpPr/>
          <p:nvPr/>
        </p:nvGrpSpPr>
        <p:grpSpPr>
          <a:xfrm flipH="1">
            <a:off x="1529715" y="2200593"/>
            <a:ext cx="3484563" cy="1368425"/>
            <a:chOff x="4890546" y="284295"/>
            <a:chExt cx="3485521" cy="1368152"/>
          </a:xfrm>
        </p:grpSpPr>
        <p:grpSp>
          <p:nvGrpSpPr>
            <p:cNvPr id="3112" name="组合 115"/>
            <p:cNvGrpSpPr/>
            <p:nvPr/>
          </p:nvGrpSpPr>
          <p:grpSpPr>
            <a:xfrm rot="-5400000">
              <a:off x="4713543" y="528852"/>
              <a:ext cx="1259892" cy="905886"/>
              <a:chOff x="5724068" y="2552547"/>
              <a:chExt cx="1584236" cy="1236493"/>
            </a:xfrm>
          </p:grpSpPr>
          <p:sp>
            <p:nvSpPr>
              <p:cNvPr id="118" name="等腰三角形 117"/>
              <p:cNvSpPr/>
              <p:nvPr/>
            </p:nvSpPr>
            <p:spPr>
              <a:xfrm>
                <a:off x="5724128" y="2564904"/>
                <a:ext cx="1584176" cy="1224136"/>
              </a:xfrm>
              <a:prstGeom prst="triangle">
                <a:avLst/>
              </a:prstGeom>
              <a:solidFill>
                <a:srgbClr val="F8A76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19" name="等腰三角形 7"/>
              <p:cNvSpPr/>
              <p:nvPr/>
            </p:nvSpPr>
            <p:spPr>
              <a:xfrm>
                <a:off x="5724068" y="2552547"/>
                <a:ext cx="805701" cy="1224136"/>
              </a:xfrm>
              <a:custGeom>
                <a:avLst/>
                <a:gdLst>
                  <a:gd name="connsiteX0" fmla="*/ 0 w 1584176"/>
                  <a:gd name="connsiteY0" fmla="*/ 1224136 h 1224136"/>
                  <a:gd name="connsiteX1" fmla="*/ 792088 w 1584176"/>
                  <a:gd name="connsiteY1" fmla="*/ 0 h 1224136"/>
                  <a:gd name="connsiteX2" fmla="*/ 1584176 w 1584176"/>
                  <a:gd name="connsiteY2" fmla="*/ 1224136 h 1224136"/>
                  <a:gd name="connsiteX3" fmla="*/ 0 w 1584176"/>
                  <a:gd name="connsiteY3" fmla="*/ 1224136 h 1224136"/>
                  <a:gd name="connsiteX0-1" fmla="*/ 0 w 805701"/>
                  <a:gd name="connsiteY0-2" fmla="*/ 1224136 h 1224136"/>
                  <a:gd name="connsiteX1-3" fmla="*/ 792088 w 805701"/>
                  <a:gd name="connsiteY1-4" fmla="*/ 0 h 1224136"/>
                  <a:gd name="connsiteX2-5" fmla="*/ 805701 w 805701"/>
                  <a:gd name="connsiteY2-6" fmla="*/ 1224136 h 1224136"/>
                  <a:gd name="connsiteX3-7" fmla="*/ 0 w 805701"/>
                  <a:gd name="connsiteY3-8" fmla="*/ 1224136 h 12241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805701" h="1224136">
                    <a:moveTo>
                      <a:pt x="0" y="1224136"/>
                    </a:moveTo>
                    <a:lnTo>
                      <a:pt x="792088" y="0"/>
                    </a:lnTo>
                    <a:lnTo>
                      <a:pt x="805701" y="1224136"/>
                    </a:lnTo>
                    <a:lnTo>
                      <a:pt x="0" y="1224136"/>
                    </a:lnTo>
                    <a:close/>
                  </a:path>
                </a:pathLst>
              </a:custGeom>
              <a:solidFill>
                <a:srgbClr val="F79646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17" name="矩形 4"/>
            <p:cNvSpPr/>
            <p:nvPr/>
          </p:nvSpPr>
          <p:spPr>
            <a:xfrm>
              <a:off x="5423739" y="284295"/>
              <a:ext cx="2952328" cy="1368152"/>
            </a:xfrm>
            <a:custGeom>
              <a:avLst/>
              <a:gdLst/>
              <a:ahLst/>
              <a:cxnLst/>
              <a:rect l="l" t="t" r="r" b="b"/>
              <a:pathLst>
                <a:path w="2952328" h="1368152">
                  <a:moveTo>
                    <a:pt x="0" y="0"/>
                  </a:moveTo>
                  <a:lnTo>
                    <a:pt x="2952328" y="0"/>
                  </a:lnTo>
                  <a:lnTo>
                    <a:pt x="2952328" y="1368152"/>
                  </a:lnTo>
                  <a:lnTo>
                    <a:pt x="0" y="1368152"/>
                  </a:lnTo>
                  <a:lnTo>
                    <a:pt x="0" y="1044043"/>
                  </a:lnTo>
                  <a:cubicBezTo>
                    <a:pt x="157683" y="1000614"/>
                    <a:pt x="272712" y="855778"/>
                    <a:pt x="272712" y="684077"/>
                  </a:cubicBezTo>
                  <a:cubicBezTo>
                    <a:pt x="272712" y="512376"/>
                    <a:pt x="157683" y="367540"/>
                    <a:pt x="0" y="324111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E9E6D7"/>
                </a:gs>
                <a:gs pos="100000">
                  <a:srgbClr val="D4CEAC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D4CEAC"/>
              </a:solidFill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20" name="椭圆 119"/>
          <p:cNvSpPr/>
          <p:nvPr/>
        </p:nvSpPr>
        <p:spPr>
          <a:xfrm>
            <a:off x="5166988" y="3953739"/>
            <a:ext cx="216024" cy="216024"/>
          </a:xfrm>
          <a:prstGeom prst="ellipse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3086" name="组合 120"/>
          <p:cNvGrpSpPr/>
          <p:nvPr/>
        </p:nvGrpSpPr>
        <p:grpSpPr>
          <a:xfrm>
            <a:off x="5514340" y="3397568"/>
            <a:ext cx="3486150" cy="1368425"/>
            <a:chOff x="4890546" y="284295"/>
            <a:chExt cx="3485521" cy="1368152"/>
          </a:xfrm>
        </p:grpSpPr>
        <p:grpSp>
          <p:nvGrpSpPr>
            <p:cNvPr id="3106" name="组合 121"/>
            <p:cNvGrpSpPr/>
            <p:nvPr/>
          </p:nvGrpSpPr>
          <p:grpSpPr>
            <a:xfrm rot="-5400000">
              <a:off x="4713543" y="528852"/>
              <a:ext cx="1259892" cy="905886"/>
              <a:chOff x="5724068" y="2552547"/>
              <a:chExt cx="1584236" cy="1236493"/>
            </a:xfrm>
          </p:grpSpPr>
          <p:sp>
            <p:nvSpPr>
              <p:cNvPr id="124" name="等腰三角形 123"/>
              <p:cNvSpPr/>
              <p:nvPr/>
            </p:nvSpPr>
            <p:spPr>
              <a:xfrm>
                <a:off x="5724128" y="2564904"/>
                <a:ext cx="1584176" cy="1224136"/>
              </a:xfrm>
              <a:prstGeom prst="triangle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5" name="等腰三角形 7"/>
              <p:cNvSpPr/>
              <p:nvPr/>
            </p:nvSpPr>
            <p:spPr>
              <a:xfrm>
                <a:off x="5724068" y="2552547"/>
                <a:ext cx="805701" cy="1224136"/>
              </a:xfrm>
              <a:custGeom>
                <a:avLst/>
                <a:gdLst>
                  <a:gd name="connsiteX0" fmla="*/ 0 w 1584176"/>
                  <a:gd name="connsiteY0" fmla="*/ 1224136 h 1224136"/>
                  <a:gd name="connsiteX1" fmla="*/ 792088 w 1584176"/>
                  <a:gd name="connsiteY1" fmla="*/ 0 h 1224136"/>
                  <a:gd name="connsiteX2" fmla="*/ 1584176 w 1584176"/>
                  <a:gd name="connsiteY2" fmla="*/ 1224136 h 1224136"/>
                  <a:gd name="connsiteX3" fmla="*/ 0 w 1584176"/>
                  <a:gd name="connsiteY3" fmla="*/ 1224136 h 1224136"/>
                  <a:gd name="connsiteX0-1" fmla="*/ 0 w 805701"/>
                  <a:gd name="connsiteY0-2" fmla="*/ 1224136 h 1224136"/>
                  <a:gd name="connsiteX1-3" fmla="*/ 792088 w 805701"/>
                  <a:gd name="connsiteY1-4" fmla="*/ 0 h 1224136"/>
                  <a:gd name="connsiteX2-5" fmla="*/ 805701 w 805701"/>
                  <a:gd name="connsiteY2-6" fmla="*/ 1224136 h 1224136"/>
                  <a:gd name="connsiteX3-7" fmla="*/ 0 w 805701"/>
                  <a:gd name="connsiteY3-8" fmla="*/ 1224136 h 12241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805701" h="1224136">
                    <a:moveTo>
                      <a:pt x="0" y="1224136"/>
                    </a:moveTo>
                    <a:lnTo>
                      <a:pt x="792088" y="0"/>
                    </a:lnTo>
                    <a:lnTo>
                      <a:pt x="805701" y="1224136"/>
                    </a:lnTo>
                    <a:lnTo>
                      <a:pt x="0" y="1224136"/>
                    </a:lnTo>
                    <a:close/>
                  </a:path>
                </a:pathLst>
              </a:custGeom>
              <a:solidFill>
                <a:srgbClr val="007C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23" name="矩形 4"/>
            <p:cNvSpPr/>
            <p:nvPr/>
          </p:nvSpPr>
          <p:spPr>
            <a:xfrm>
              <a:off x="5423739" y="284295"/>
              <a:ext cx="2952328" cy="1368152"/>
            </a:xfrm>
            <a:custGeom>
              <a:avLst/>
              <a:gdLst/>
              <a:ahLst/>
              <a:cxnLst/>
              <a:rect l="l" t="t" r="r" b="b"/>
              <a:pathLst>
                <a:path w="2952328" h="1368152">
                  <a:moveTo>
                    <a:pt x="0" y="0"/>
                  </a:moveTo>
                  <a:lnTo>
                    <a:pt x="2952328" y="0"/>
                  </a:lnTo>
                  <a:lnTo>
                    <a:pt x="2952328" y="1368152"/>
                  </a:lnTo>
                  <a:lnTo>
                    <a:pt x="0" y="1368152"/>
                  </a:lnTo>
                  <a:lnTo>
                    <a:pt x="0" y="1044043"/>
                  </a:lnTo>
                  <a:cubicBezTo>
                    <a:pt x="157683" y="1000614"/>
                    <a:pt x="272712" y="855778"/>
                    <a:pt x="272712" y="684077"/>
                  </a:cubicBezTo>
                  <a:cubicBezTo>
                    <a:pt x="272712" y="512376"/>
                    <a:pt x="157683" y="367540"/>
                    <a:pt x="0" y="324111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E9E6D7"/>
                </a:gs>
                <a:gs pos="100000">
                  <a:srgbClr val="D4CEAC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D4CEAC"/>
              </a:solidFill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26" name="椭圆 125"/>
          <p:cNvSpPr/>
          <p:nvPr/>
        </p:nvSpPr>
        <p:spPr>
          <a:xfrm>
            <a:off x="5165921" y="5153516"/>
            <a:ext cx="216024" cy="216024"/>
          </a:xfrm>
          <a:prstGeom prst="ellipse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3090" name="组合 126"/>
          <p:cNvGrpSpPr/>
          <p:nvPr/>
        </p:nvGrpSpPr>
        <p:grpSpPr>
          <a:xfrm flipH="1">
            <a:off x="1529715" y="4577080"/>
            <a:ext cx="3484563" cy="1368425"/>
            <a:chOff x="4890546" y="284295"/>
            <a:chExt cx="3485521" cy="1368152"/>
          </a:xfrm>
        </p:grpSpPr>
        <p:grpSp>
          <p:nvGrpSpPr>
            <p:cNvPr id="3100" name="组合 127"/>
            <p:cNvGrpSpPr/>
            <p:nvPr/>
          </p:nvGrpSpPr>
          <p:grpSpPr>
            <a:xfrm rot="-5400000">
              <a:off x="4713543" y="528852"/>
              <a:ext cx="1259892" cy="905886"/>
              <a:chOff x="5724068" y="2552547"/>
              <a:chExt cx="1584236" cy="1236493"/>
            </a:xfrm>
          </p:grpSpPr>
          <p:sp>
            <p:nvSpPr>
              <p:cNvPr id="130" name="等腰三角形 129"/>
              <p:cNvSpPr/>
              <p:nvPr/>
            </p:nvSpPr>
            <p:spPr>
              <a:xfrm>
                <a:off x="5724128" y="2564904"/>
                <a:ext cx="1584176" cy="1224136"/>
              </a:xfrm>
              <a:prstGeom prst="triangle">
                <a:avLst/>
              </a:prstGeom>
              <a:solidFill>
                <a:srgbClr val="F8A76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31" name="等腰三角形 7"/>
              <p:cNvSpPr/>
              <p:nvPr/>
            </p:nvSpPr>
            <p:spPr>
              <a:xfrm>
                <a:off x="5724068" y="2552547"/>
                <a:ext cx="805701" cy="1224136"/>
              </a:xfrm>
              <a:custGeom>
                <a:avLst/>
                <a:gdLst>
                  <a:gd name="connsiteX0" fmla="*/ 0 w 1584176"/>
                  <a:gd name="connsiteY0" fmla="*/ 1224136 h 1224136"/>
                  <a:gd name="connsiteX1" fmla="*/ 792088 w 1584176"/>
                  <a:gd name="connsiteY1" fmla="*/ 0 h 1224136"/>
                  <a:gd name="connsiteX2" fmla="*/ 1584176 w 1584176"/>
                  <a:gd name="connsiteY2" fmla="*/ 1224136 h 1224136"/>
                  <a:gd name="connsiteX3" fmla="*/ 0 w 1584176"/>
                  <a:gd name="connsiteY3" fmla="*/ 1224136 h 1224136"/>
                  <a:gd name="connsiteX0-1" fmla="*/ 0 w 805701"/>
                  <a:gd name="connsiteY0-2" fmla="*/ 1224136 h 1224136"/>
                  <a:gd name="connsiteX1-3" fmla="*/ 792088 w 805701"/>
                  <a:gd name="connsiteY1-4" fmla="*/ 0 h 1224136"/>
                  <a:gd name="connsiteX2-5" fmla="*/ 805701 w 805701"/>
                  <a:gd name="connsiteY2-6" fmla="*/ 1224136 h 1224136"/>
                  <a:gd name="connsiteX3-7" fmla="*/ 0 w 805701"/>
                  <a:gd name="connsiteY3-8" fmla="*/ 1224136 h 12241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805701" h="1224136">
                    <a:moveTo>
                      <a:pt x="0" y="1224136"/>
                    </a:moveTo>
                    <a:lnTo>
                      <a:pt x="792088" y="0"/>
                    </a:lnTo>
                    <a:lnTo>
                      <a:pt x="805701" y="1224136"/>
                    </a:lnTo>
                    <a:lnTo>
                      <a:pt x="0" y="1224136"/>
                    </a:lnTo>
                    <a:close/>
                  </a:path>
                </a:pathLst>
              </a:custGeom>
              <a:solidFill>
                <a:srgbClr val="F79646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29" name="矩形 4"/>
            <p:cNvSpPr/>
            <p:nvPr/>
          </p:nvSpPr>
          <p:spPr>
            <a:xfrm>
              <a:off x="5423739" y="284295"/>
              <a:ext cx="2952328" cy="1368152"/>
            </a:xfrm>
            <a:custGeom>
              <a:avLst/>
              <a:gdLst/>
              <a:ahLst/>
              <a:cxnLst/>
              <a:rect l="l" t="t" r="r" b="b"/>
              <a:pathLst>
                <a:path w="2952328" h="1368152">
                  <a:moveTo>
                    <a:pt x="0" y="0"/>
                  </a:moveTo>
                  <a:lnTo>
                    <a:pt x="2952328" y="0"/>
                  </a:lnTo>
                  <a:lnTo>
                    <a:pt x="2952328" y="1368152"/>
                  </a:lnTo>
                  <a:lnTo>
                    <a:pt x="0" y="1368152"/>
                  </a:lnTo>
                  <a:lnTo>
                    <a:pt x="0" y="1044043"/>
                  </a:lnTo>
                  <a:cubicBezTo>
                    <a:pt x="157683" y="1000614"/>
                    <a:pt x="272712" y="855778"/>
                    <a:pt x="272712" y="684077"/>
                  </a:cubicBezTo>
                  <a:cubicBezTo>
                    <a:pt x="272712" y="512376"/>
                    <a:pt x="157683" y="367540"/>
                    <a:pt x="0" y="324111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E9E6D7"/>
                </a:gs>
                <a:gs pos="100000">
                  <a:srgbClr val="D4CEAC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rgbClr val="D4CEAC"/>
              </a:solidFill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5425440" y="4912360"/>
            <a:ext cx="1659255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Bell MT" pitchFamily="18" charset="0"/>
                <a:ea typeface="微软雅黑" pitchFamily="34" charset="-122"/>
                <a:cs typeface="+mn-cs"/>
              </a:rPr>
              <a:t>2014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Bell MT" pitchFamily="18" charset="0"/>
                <a:ea typeface="微软雅黑" pitchFamily="34" charset="-122"/>
                <a:cs typeface="+mn-cs"/>
              </a:rPr>
              <a:t>年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Bell MT" pitchFamily="18" charset="0"/>
                <a:ea typeface="微软雅黑" pitchFamily="34" charset="-122"/>
                <a:cs typeface="+mn-cs"/>
              </a:rPr>
              <a:t>5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Bell MT" pitchFamily="18" charset="0"/>
                <a:ea typeface="微软雅黑" pitchFamily="34" charset="-122"/>
                <a:cs typeface="+mn-cs"/>
              </a:rPr>
              <a:t>月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Bell MT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030855" y="3678555"/>
            <a:ext cx="2160270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Bell MT" pitchFamily="18" charset="0"/>
                <a:ea typeface="微软雅黑" pitchFamily="34" charset="-122"/>
                <a:cs typeface="+mn-cs"/>
              </a:rPr>
              <a:t>2013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Bell MT" pitchFamily="18" charset="0"/>
                <a:ea typeface="微软雅黑" pitchFamily="34" charset="-122"/>
                <a:cs typeface="+mn-cs"/>
              </a:rPr>
              <a:t>年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Bell MT" pitchFamily="18" charset="0"/>
                <a:ea typeface="微软雅黑" pitchFamily="34" charset="-122"/>
                <a:cs typeface="+mn-cs"/>
              </a:rPr>
              <a:t>10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Bell MT" pitchFamily="18" charset="0"/>
                <a:ea typeface="微软雅黑" pitchFamily="34" charset="-122"/>
                <a:cs typeface="+mn-cs"/>
              </a:rPr>
              <a:t>月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Bell MT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28615" y="2489835"/>
            <a:ext cx="3086100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Bell MT" pitchFamily="18" charset="0"/>
                <a:ea typeface="微软雅黑" pitchFamily="34" charset="-122"/>
                <a:cs typeface="+mn-cs"/>
              </a:rPr>
              <a:t>2013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Bell MT" pitchFamily="18" charset="0"/>
                <a:ea typeface="微软雅黑" pitchFamily="34" charset="-122"/>
                <a:cs typeface="+mn-cs"/>
              </a:rPr>
              <a:t>年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Bell MT" pitchFamily="18" charset="0"/>
                <a:ea typeface="微软雅黑" pitchFamily="34" charset="-122"/>
                <a:cs typeface="+mn-cs"/>
              </a:rPr>
              <a:t>8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Bell MT" pitchFamily="18" charset="0"/>
                <a:ea typeface="微软雅黑" pitchFamily="34" charset="-122"/>
                <a:cs typeface="+mn-cs"/>
              </a:rPr>
              <a:t>月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Bell MT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447415" y="1296035"/>
            <a:ext cx="1781175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Bell MT" pitchFamily="18" charset="0"/>
                <a:ea typeface="微软雅黑" pitchFamily="34" charset="-122"/>
                <a:cs typeface="+mn-cs"/>
              </a:rPr>
              <a:t>2013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Bell MT" pitchFamily="18" charset="0"/>
                <a:ea typeface="微软雅黑" pitchFamily="34" charset="-122"/>
                <a:cs typeface="+mn-cs"/>
              </a:rPr>
              <a:t>年初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Bell MT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374765" y="1081405"/>
            <a:ext cx="2527300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从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Strata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大数据大会了解了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Spark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615440" y="2305368"/>
            <a:ext cx="2527300" cy="1516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公司数据积累到一定规模，尝试数据利用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601153" y="4675505"/>
            <a:ext cx="2527300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数据利用全面转向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Spark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409690" y="3502343"/>
            <a:ext cx="2527300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尝试使用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Spark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做机器学习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5459095" y="850900"/>
            <a:ext cx="64770" cy="5264150"/>
          </a:xfrm>
          <a:prstGeom prst="straightConnector1">
            <a:avLst/>
          </a:prstGeom>
          <a:ln w="60325" cmpd="sng">
            <a:solidFill>
              <a:srgbClr val="31C1A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Spark</a:t>
            </a: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TalkingData</a:t>
            </a:r>
            <a:r>
              <a:rPr lang="zh-CN" altLang="en-US">
                <a:solidFill>
                  <a:schemeClr val="tx1"/>
                </a:solidFill>
              </a:rPr>
              <a:t>的使用场景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1750695" y="4657725"/>
            <a:ext cx="7677785" cy="11525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TalkingData DMP</a:t>
            </a:r>
            <a:endParaRPr lang="en-US" altLang="zh-CN" sz="2800"/>
          </a:p>
        </p:txBody>
      </p:sp>
      <p:sp>
        <p:nvSpPr>
          <p:cNvPr id="71" name="Sev01"/>
          <p:cNvSpPr>
            <a:spLocks noChangeAspect="1"/>
          </p:cNvSpPr>
          <p:nvPr/>
        </p:nvSpPr>
        <p:spPr>
          <a:xfrm>
            <a:off x="864650" y="2089296"/>
            <a:ext cx="1580672" cy="155337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 cap="flat" cmpd="sng" algn="ctr">
            <a:solidFill>
              <a:srgbClr val="3BC7E2"/>
            </a:solidFill>
            <a:prstDash val="solid"/>
          </a:ln>
          <a:effectLst/>
        </p:spPr>
        <p:txBody>
          <a:bodyPr rtlCol="0" anchor="ctr"/>
          <a:p>
            <a:pPr marL="0" marR="0" lvl="0" indent="0" algn="ctr" defTabSz="103124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数据落盘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ev01"/>
          <p:cNvSpPr>
            <a:spLocks noChangeAspect="1"/>
          </p:cNvSpPr>
          <p:nvPr/>
        </p:nvSpPr>
        <p:spPr>
          <a:xfrm>
            <a:off x="2819815" y="2140096"/>
            <a:ext cx="1580672" cy="155337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 cap="flat" cmpd="sng" algn="ctr">
            <a:solidFill>
              <a:srgbClr val="3BC7E2"/>
            </a:solidFill>
            <a:prstDash val="solid"/>
          </a:ln>
          <a:effectLst/>
        </p:spPr>
        <p:txBody>
          <a:bodyPr rtlCol="0" anchor="ctr"/>
          <a:p>
            <a:pPr marL="0" marR="0" lvl="0" indent="0" algn="ctr" defTabSz="103124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清洗加工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Sev01"/>
          <p:cNvSpPr>
            <a:spLocks noChangeAspect="1"/>
          </p:cNvSpPr>
          <p:nvPr/>
        </p:nvSpPr>
        <p:spPr>
          <a:xfrm>
            <a:off x="4805460" y="2103901"/>
            <a:ext cx="1580672" cy="155337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 cap="flat" cmpd="sng" algn="ctr">
            <a:solidFill>
              <a:srgbClr val="3BC7E2"/>
            </a:solidFill>
            <a:prstDash val="solid"/>
          </a:ln>
          <a:effectLst/>
        </p:spPr>
        <p:txBody>
          <a:bodyPr rtlCol="0" anchor="ctr"/>
          <a:p>
            <a:pPr marL="0" marR="0" lvl="0" indent="0" algn="ctr" defTabSz="103124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批量计算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Sev01"/>
          <p:cNvSpPr>
            <a:spLocks noChangeAspect="1"/>
          </p:cNvSpPr>
          <p:nvPr/>
        </p:nvSpPr>
        <p:spPr>
          <a:xfrm>
            <a:off x="6759355" y="2154701"/>
            <a:ext cx="1580672" cy="155337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 cap="flat" cmpd="sng" algn="ctr">
            <a:solidFill>
              <a:srgbClr val="3BC7E2"/>
            </a:solidFill>
            <a:prstDash val="solid"/>
          </a:ln>
          <a:effectLst/>
        </p:spPr>
        <p:txBody>
          <a:bodyPr rtlCol="0" anchor="ctr"/>
          <a:p>
            <a:pPr marL="0" marR="0" lvl="0" indent="0" algn="ctr" defTabSz="103124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数据探索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Sev01"/>
          <p:cNvSpPr>
            <a:spLocks noChangeAspect="1"/>
          </p:cNvSpPr>
          <p:nvPr/>
        </p:nvSpPr>
        <p:spPr>
          <a:xfrm>
            <a:off x="8713250" y="2183911"/>
            <a:ext cx="1580672" cy="155337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 cap="flat" cmpd="sng" algn="ctr">
            <a:solidFill>
              <a:srgbClr val="3BC7E2"/>
            </a:solidFill>
            <a:prstDash val="solid"/>
          </a:ln>
          <a:effectLst/>
        </p:spPr>
        <p:txBody>
          <a:bodyPr rtlCol="0" anchor="ctr"/>
          <a:p>
            <a:pPr marL="0" marR="0" lvl="0" indent="0" algn="ctr" defTabSz="103124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机器学习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" name="肘形连接符 12"/>
          <p:cNvCxnSpPr>
            <a:stCxn id="71" idx="4"/>
          </p:cNvCxnSpPr>
          <p:nvPr/>
        </p:nvCxnSpPr>
        <p:spPr>
          <a:xfrm rot="5400000" flipV="1">
            <a:off x="1543685" y="3754120"/>
            <a:ext cx="1003935" cy="779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4"/>
          </p:cNvCxnSpPr>
          <p:nvPr/>
        </p:nvCxnSpPr>
        <p:spPr>
          <a:xfrm>
            <a:off x="3610610" y="3693160"/>
            <a:ext cx="10160" cy="986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4"/>
            <a:endCxn id="4" idx="0"/>
          </p:cNvCxnSpPr>
          <p:nvPr/>
        </p:nvCxnSpPr>
        <p:spPr>
          <a:xfrm flipH="1">
            <a:off x="5589905" y="3656965"/>
            <a:ext cx="6350" cy="1000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4"/>
          </p:cNvCxnSpPr>
          <p:nvPr/>
        </p:nvCxnSpPr>
        <p:spPr>
          <a:xfrm flipH="1">
            <a:off x="7525385" y="3707765"/>
            <a:ext cx="24765" cy="1025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2" idx="4"/>
          </p:cNvCxnSpPr>
          <p:nvPr/>
        </p:nvCxnSpPr>
        <p:spPr>
          <a:xfrm rot="5400000">
            <a:off x="8592820" y="3756660"/>
            <a:ext cx="931545" cy="890905"/>
          </a:xfrm>
          <a:prstGeom prst="bentConnector3">
            <a:avLst>
              <a:gd name="adj1" fmla="val 50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我们现在面临的问题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32230" y="1089025"/>
            <a:ext cx="8837295" cy="4771390"/>
          </a:xfrm>
        </p:spPr>
        <p:txBody>
          <a:bodyPr/>
          <a:p>
            <a:pPr marL="342900" indent="-342900">
              <a:buFont typeface="Wingdings" charset="0"/>
              <a:buChar char="ü"/>
            </a:pPr>
            <a:r>
              <a:rPr lang="en-US" altLang="zh-CN" sz="2400">
                <a:solidFill>
                  <a:schemeClr val="tx1"/>
                </a:solidFill>
              </a:rPr>
              <a:t>Spark</a:t>
            </a:r>
            <a:r>
              <a:rPr lang="zh-CN" altLang="en-US" sz="2400">
                <a:solidFill>
                  <a:schemeClr val="tx1"/>
                </a:solidFill>
              </a:rPr>
              <a:t>很不错，不过从数据的视角看，需要更多</a:t>
            </a:r>
            <a:endParaRPr lang="zh-CN" altLang="en-US" sz="240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buFont typeface="Wingdings" charset="0"/>
              <a:buChar char="Ø"/>
            </a:pPr>
            <a:r>
              <a:rPr lang="zh-CN" altLang="en-US" sz="1800">
                <a:solidFill>
                  <a:schemeClr val="tx1"/>
                </a:solidFill>
              </a:rPr>
              <a:t>数据资产可以管理，数据世代可以追踪</a:t>
            </a:r>
            <a:endParaRPr lang="zh-CN" altLang="en-US" sz="180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buFont typeface="Wingdings" charset="0"/>
              <a:buChar char="Ø"/>
            </a:pPr>
            <a:r>
              <a:rPr lang="zh-CN" altLang="en-US" sz="1800">
                <a:solidFill>
                  <a:schemeClr val="tx1"/>
                </a:solidFill>
              </a:rPr>
              <a:t>数据质量的管理和控制</a:t>
            </a:r>
            <a:endParaRPr lang="zh-CN" altLang="en-US" sz="180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buFont typeface="Wingdings" charset="0"/>
              <a:buChar char="Ø"/>
            </a:pPr>
            <a:r>
              <a:rPr lang="zh-CN" altLang="en-US" sz="1800">
                <a:solidFill>
                  <a:schemeClr val="tx1"/>
                </a:solidFill>
              </a:rPr>
              <a:t>方便的数据加工流程编织</a:t>
            </a:r>
            <a:endParaRPr lang="zh-CN" altLang="en-US" sz="180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buFont typeface="Wingdings" charset="0"/>
              <a:buChar char="Ø"/>
            </a:pPr>
            <a:r>
              <a:rPr lang="zh-CN" altLang="en-US" sz="1800">
                <a:solidFill>
                  <a:schemeClr val="tx1"/>
                </a:solidFill>
              </a:rPr>
              <a:t>数据访问的认证、授权、安全控制、审计</a:t>
            </a:r>
            <a:endParaRPr lang="zh-CN" altLang="en-US" sz="180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buFont typeface="Wingdings" charset="0"/>
              <a:buChar char="Ø"/>
            </a:pPr>
            <a:r>
              <a:rPr lang="zh-CN" altLang="en-US" sz="1800">
                <a:solidFill>
                  <a:schemeClr val="tx1"/>
                </a:solidFill>
              </a:rPr>
              <a:t>方便的数据探索能力和数据应用开发能力</a:t>
            </a:r>
            <a:endParaRPr lang="zh-CN" altLang="en-US" sz="180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buFont typeface="Wingdings" charset="0"/>
              <a:buChar char="Ø"/>
            </a:pPr>
            <a:r>
              <a:rPr lang="zh-CN" altLang="en-US" sz="1800">
                <a:solidFill>
                  <a:schemeClr val="tx1"/>
                </a:solidFill>
              </a:rPr>
              <a:t>交互式的分析能力</a:t>
            </a:r>
            <a:endParaRPr lang="zh-CN" altLang="en-US" sz="180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buFont typeface="Wingdings" charset="0"/>
              <a:buChar char="Ø"/>
            </a:pPr>
            <a:r>
              <a:rPr lang="zh-CN" altLang="en-US" sz="1800">
                <a:solidFill>
                  <a:schemeClr val="tx1"/>
                </a:solidFill>
              </a:rPr>
              <a:t>计算资源的分配、以及使用统计</a:t>
            </a:r>
            <a:endParaRPr lang="zh-CN" altLang="en-US" sz="180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buFont typeface="Wingdings" charset="0"/>
              <a:buChar char="Ø"/>
            </a:pPr>
            <a:r>
              <a:rPr lang="zh-CN" altLang="en-US" sz="1800">
                <a:solidFill>
                  <a:schemeClr val="tx1"/>
                </a:solidFill>
              </a:rPr>
              <a:t>可配置数据接入和数据输出</a:t>
            </a:r>
            <a:endParaRPr lang="zh-CN" altLang="en-US" sz="180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buFont typeface="Wingdings" charset="0"/>
              <a:buChar char="Ø"/>
            </a:pPr>
            <a:r>
              <a:rPr lang="zh-CN" altLang="en-US" sz="1800">
                <a:solidFill>
                  <a:schemeClr val="tx1"/>
                </a:solidFill>
              </a:rPr>
              <a:t>数据服务化</a:t>
            </a:r>
            <a:endParaRPr lang="zh-CN" altLang="en-US" sz="180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buFont typeface="Wingdings" charset="0"/>
              <a:buChar char="Ø"/>
            </a:pPr>
            <a:r>
              <a:rPr lang="zh-CN" altLang="en-US" sz="1800">
                <a:solidFill>
                  <a:schemeClr val="tx1"/>
                </a:solidFill>
              </a:rPr>
              <a:t>监控和运维能力</a:t>
            </a:r>
            <a:endParaRPr lang="zh-CN" altLang="en-US" sz="1800">
              <a:solidFill>
                <a:schemeClr val="tx1"/>
              </a:solidFill>
            </a:endParaRPr>
          </a:p>
          <a:p>
            <a:pPr marL="800100" lvl="1" indent="-342900">
              <a:buFont typeface="Wingdings" charset="0"/>
              <a:buChar char="Ø"/>
            </a:pPr>
            <a:endParaRPr lang="zh-CN" altLang="en-US" sz="1800">
              <a:solidFill>
                <a:schemeClr val="tx1"/>
              </a:solidFill>
            </a:endParaRPr>
          </a:p>
          <a:p>
            <a:pPr marL="800100" lvl="1" indent="-342900">
              <a:buFont typeface="Wingdings" charset="0"/>
              <a:buChar char="Ø"/>
            </a:pPr>
            <a:endParaRPr lang="en-US" altLang="zh-CN" sz="180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  <a:p>
            <a:pPr marL="800100" lvl="1" indent="-342900">
              <a:buFont typeface="Wingdings" charset="0"/>
              <a:buChar char="Ø"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586839" y="801988"/>
            <a:ext cx="11128910" cy="5688851"/>
            <a:chOff x="1358153" y="1497106"/>
            <a:chExt cx="9221583" cy="4890245"/>
          </a:xfrm>
        </p:grpSpPr>
        <p:grpSp>
          <p:nvGrpSpPr>
            <p:cNvPr id="24" name="组 23"/>
            <p:cNvGrpSpPr/>
            <p:nvPr/>
          </p:nvGrpSpPr>
          <p:grpSpPr>
            <a:xfrm>
              <a:off x="1358153" y="4128246"/>
              <a:ext cx="7395884" cy="2259105"/>
              <a:chOff x="1694328" y="4007223"/>
              <a:chExt cx="6858001" cy="2259105"/>
            </a:xfrm>
          </p:grpSpPr>
          <p:sp>
            <p:nvSpPr>
              <p:cNvPr id="9" name="矩形 8"/>
              <p:cNvSpPr/>
              <p:nvPr/>
            </p:nvSpPr>
            <p:spPr bwMode="auto">
              <a:xfrm>
                <a:off x="1694328" y="4007223"/>
                <a:ext cx="6858001" cy="2259105"/>
              </a:xfrm>
              <a:prstGeom prst="rect">
                <a:avLst/>
              </a:prstGeom>
              <a:solidFill>
                <a:schemeClr val="accent4"/>
              </a:solidFill>
              <a:ln w="9525" algn="ctr">
                <a:solidFill>
                  <a:schemeClr val="accent4"/>
                </a:solidFill>
                <a:prstDash val="solid"/>
                <a:miter lim="800000"/>
              </a:ln>
            </p:spPr>
            <p:txBody>
              <a:bodyPr lIns="91422" tIns="45711" rIns="91422" bIns="45711" rtlCol="0" anchor="ctr"/>
              <a:lstStyle/>
              <a:p>
                <a:pPr>
                  <a:buSzPct val="100000"/>
                  <a:buFont typeface="Wingdings" pitchFamily="2" charset="2"/>
                  <a:buNone/>
                </a:pPr>
                <a:endParaRPr lang="zh-CN" altLang="en-US" sz="14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0" name="Freeform 165"/>
              <p:cNvSpPr/>
              <p:nvPr/>
            </p:nvSpPr>
            <p:spPr bwMode="auto">
              <a:xfrm>
                <a:off x="3396854" y="5822576"/>
                <a:ext cx="3452182" cy="3556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大数据采集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Freeform 165"/>
              <p:cNvSpPr/>
              <p:nvPr/>
            </p:nvSpPr>
            <p:spPr bwMode="auto">
              <a:xfrm>
                <a:off x="3396854" y="5393391"/>
                <a:ext cx="3452182" cy="3556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大数据处理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Freeform 165"/>
              <p:cNvSpPr/>
              <p:nvPr/>
            </p:nvSpPr>
            <p:spPr bwMode="auto">
              <a:xfrm>
                <a:off x="3396854" y="4964206"/>
                <a:ext cx="3452182" cy="3556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大数据存储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Freeform 165"/>
              <p:cNvSpPr/>
              <p:nvPr/>
            </p:nvSpPr>
            <p:spPr bwMode="auto">
              <a:xfrm>
                <a:off x="3396854" y="4535021"/>
                <a:ext cx="3452182" cy="3556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大数据计算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165"/>
              <p:cNvSpPr/>
              <p:nvPr/>
            </p:nvSpPr>
            <p:spPr bwMode="auto">
              <a:xfrm>
                <a:off x="3396854" y="4105836"/>
                <a:ext cx="3452182" cy="3556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大数据可视化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Freeform 165"/>
              <p:cNvSpPr/>
              <p:nvPr/>
            </p:nvSpPr>
            <p:spPr bwMode="auto">
              <a:xfrm>
                <a:off x="2622177" y="4087905"/>
                <a:ext cx="720000" cy="20977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大数据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资源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管控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Freeform 165"/>
              <p:cNvSpPr/>
              <p:nvPr/>
            </p:nvSpPr>
            <p:spPr bwMode="auto">
              <a:xfrm>
                <a:off x="1846731" y="4087905"/>
                <a:ext cx="720000" cy="20977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大数据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任务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65"/>
              <p:cNvSpPr/>
              <p:nvPr/>
            </p:nvSpPr>
            <p:spPr bwMode="auto">
              <a:xfrm>
                <a:off x="6907304" y="4087905"/>
                <a:ext cx="720000" cy="20977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大数据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安全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Freeform 165"/>
              <p:cNvSpPr/>
              <p:nvPr/>
            </p:nvSpPr>
            <p:spPr bwMode="auto">
              <a:xfrm>
                <a:off x="7691714" y="4087905"/>
                <a:ext cx="720000" cy="20977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大数据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运维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管控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5" name="组 34"/>
            <p:cNvGrpSpPr/>
            <p:nvPr/>
          </p:nvGrpSpPr>
          <p:grpSpPr>
            <a:xfrm>
              <a:off x="1358153" y="1497106"/>
              <a:ext cx="7398000" cy="614082"/>
              <a:chOff x="1694327" y="1524001"/>
              <a:chExt cx="7398000" cy="614082"/>
            </a:xfrm>
          </p:grpSpPr>
          <p:sp>
            <p:nvSpPr>
              <p:cNvPr id="25" name="矩形 24"/>
              <p:cNvSpPr/>
              <p:nvPr/>
            </p:nvSpPr>
            <p:spPr bwMode="auto">
              <a:xfrm>
                <a:off x="1694327" y="1524001"/>
                <a:ext cx="7398000" cy="614082"/>
              </a:xfrm>
              <a:prstGeom prst="rect">
                <a:avLst/>
              </a:prstGeom>
              <a:solidFill>
                <a:srgbClr val="31C1AB"/>
              </a:solidFill>
              <a:ln w="9525" algn="ctr">
                <a:solidFill>
                  <a:srgbClr val="31C1AB"/>
                </a:solidFill>
                <a:prstDash val="solid"/>
                <a:miter lim="800000"/>
              </a:ln>
            </p:spPr>
            <p:txBody>
              <a:bodyPr lIns="91422" tIns="45711" rIns="91422" bIns="45711" rtlCol="0" anchor="ctr"/>
              <a:lstStyle/>
              <a:p>
                <a:pPr>
                  <a:buSzPct val="100000"/>
                  <a:buFont typeface="Wingdings" pitchFamily="2" charset="2"/>
                  <a:buNone/>
                </a:pPr>
                <a:endParaRPr lang="zh-CN" altLang="en-US" sz="14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6" name="Freeform 165"/>
              <p:cNvSpPr/>
              <p:nvPr/>
            </p:nvSpPr>
            <p:spPr bwMode="auto">
              <a:xfrm>
                <a:off x="1774243" y="1649506"/>
                <a:ext cx="1399263" cy="3556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标签管理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Freeform 165"/>
              <p:cNvSpPr/>
              <p:nvPr/>
            </p:nvSpPr>
            <p:spPr bwMode="auto">
              <a:xfrm>
                <a:off x="3241093" y="1649506"/>
                <a:ext cx="1399263" cy="3556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人群管理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Freeform 165"/>
              <p:cNvSpPr/>
              <p:nvPr/>
            </p:nvSpPr>
            <p:spPr bwMode="auto">
              <a:xfrm>
                <a:off x="4707943" y="1649506"/>
                <a:ext cx="1399263" cy="3556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微观分析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Freeform 165"/>
              <p:cNvSpPr/>
              <p:nvPr/>
            </p:nvSpPr>
            <p:spPr bwMode="auto">
              <a:xfrm>
                <a:off x="6174793" y="1649506"/>
                <a:ext cx="1399263" cy="3556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潜客获取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Freeform 165"/>
              <p:cNvSpPr/>
              <p:nvPr/>
            </p:nvSpPr>
            <p:spPr bwMode="auto">
              <a:xfrm>
                <a:off x="7641642" y="1649506"/>
                <a:ext cx="1399263" cy="3556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营销活动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 bwMode="auto">
            <a:xfrm>
              <a:off x="1358153" y="2232212"/>
              <a:ext cx="7398000" cy="1788459"/>
            </a:xfrm>
            <a:prstGeom prst="rect">
              <a:avLst/>
            </a:prstGeom>
            <a:solidFill>
              <a:srgbClr val="2C86CD"/>
            </a:solidFill>
            <a:ln w="9525" algn="ctr">
              <a:solidFill>
                <a:srgbClr val="2E8CD6"/>
              </a:solidFill>
              <a:prstDash val="solid"/>
              <a:miter lim="800000"/>
            </a:ln>
          </p:spPr>
          <p:txBody>
            <a:bodyPr lIns="91422" tIns="45711" rIns="91422" bIns="45711" rtlCol="0" anchor="ctr"/>
            <a:lstStyle/>
            <a:p>
              <a:pPr>
                <a:buSzPct val="100000"/>
                <a:buFont typeface="Wingdings" pitchFamily="2" charset="2"/>
                <a:buNone/>
              </a:pPr>
              <a:endParaRPr lang="zh-CN" altLang="en-US" sz="14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grpSp>
          <p:nvGrpSpPr>
            <p:cNvPr id="43" name="组 42"/>
            <p:cNvGrpSpPr/>
            <p:nvPr/>
          </p:nvGrpSpPr>
          <p:grpSpPr>
            <a:xfrm>
              <a:off x="8973673" y="1523697"/>
              <a:ext cx="1606063" cy="4796421"/>
              <a:chOff x="9592235" y="1523697"/>
              <a:chExt cx="1606063" cy="4796421"/>
            </a:xfrm>
          </p:grpSpPr>
          <p:sp>
            <p:nvSpPr>
              <p:cNvPr id="37" name="右大括号 36"/>
              <p:cNvSpPr/>
              <p:nvPr/>
            </p:nvSpPr>
            <p:spPr>
              <a:xfrm>
                <a:off x="9592235" y="4222376"/>
                <a:ext cx="457200" cy="209774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右大括号 37"/>
              <p:cNvSpPr/>
              <p:nvPr/>
            </p:nvSpPr>
            <p:spPr>
              <a:xfrm>
                <a:off x="9592235" y="2263588"/>
                <a:ext cx="457200" cy="173018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右大括号 38"/>
              <p:cNvSpPr/>
              <p:nvPr/>
            </p:nvSpPr>
            <p:spPr>
              <a:xfrm>
                <a:off x="9592235" y="1523697"/>
                <a:ext cx="457200" cy="56034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Freeform 165"/>
              <p:cNvSpPr/>
              <p:nvPr/>
            </p:nvSpPr>
            <p:spPr bwMode="auto">
              <a:xfrm>
                <a:off x="10005183" y="1623545"/>
                <a:ext cx="1193115" cy="35569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r>
                  <a:rPr lang="en-US" altLang="zh-CN" sz="1500" b="1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TD</a:t>
                </a:r>
                <a:r>
                  <a:rPr lang="zh-CN" altLang="en-US" sz="1500" b="1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大数据应用</a:t>
                </a:r>
                <a:endParaRPr lang="en-US" altLang="zh-CN" sz="15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Freeform 165"/>
              <p:cNvSpPr/>
              <p:nvPr/>
            </p:nvSpPr>
            <p:spPr bwMode="auto">
              <a:xfrm>
                <a:off x="10005183" y="2935940"/>
                <a:ext cx="1193115" cy="35569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r>
                  <a:rPr lang="en-US" altLang="zh-CN" sz="1500" b="1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TD</a:t>
                </a:r>
                <a:r>
                  <a:rPr lang="zh-CN" altLang="en-US" sz="1500" b="1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大数据管理</a:t>
                </a:r>
                <a:endParaRPr lang="en-US" altLang="zh-CN" sz="15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Freeform 165"/>
              <p:cNvSpPr/>
              <p:nvPr/>
            </p:nvSpPr>
            <p:spPr bwMode="auto">
              <a:xfrm>
                <a:off x="10005182" y="5091952"/>
                <a:ext cx="1193115" cy="35569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r>
                  <a:rPr lang="zh-CN" altLang="en-US" sz="1500" b="1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大数据技术</a:t>
                </a:r>
                <a:endParaRPr lang="en-US" altLang="zh-CN" sz="15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2" name="组 51"/>
            <p:cNvGrpSpPr/>
            <p:nvPr/>
          </p:nvGrpSpPr>
          <p:grpSpPr>
            <a:xfrm>
              <a:off x="1479176" y="2326341"/>
              <a:ext cx="1694330" cy="1600200"/>
              <a:chOff x="1479176" y="2326341"/>
              <a:chExt cx="1694330" cy="160020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479176" y="2326341"/>
                <a:ext cx="1694330" cy="16002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t"/>
              <a:lstStyle/>
              <a:p>
                <a:pPr algn="ctr"/>
                <a:r>
                  <a:rPr kumimoji="1" lang="zh-CN" altLang="en-US" sz="160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大数据采集</a:t>
                </a:r>
                <a:endParaRPr kumimoji="1" lang="zh-CN" altLang="en-US" sz="160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6" name="Freeform 165"/>
              <p:cNvSpPr/>
              <p:nvPr/>
            </p:nvSpPr>
            <p:spPr bwMode="auto">
              <a:xfrm>
                <a:off x="1560214" y="2689411"/>
                <a:ext cx="1532610" cy="3556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线上应用数据采集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7" name="Freeform 165"/>
              <p:cNvSpPr/>
              <p:nvPr/>
            </p:nvSpPr>
            <p:spPr bwMode="auto">
              <a:xfrm>
                <a:off x="1560214" y="3104029"/>
                <a:ext cx="1532610" cy="3556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业务系统数据采集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Freeform 165"/>
              <p:cNvSpPr/>
              <p:nvPr/>
            </p:nvSpPr>
            <p:spPr bwMode="auto">
              <a:xfrm>
                <a:off x="1560214" y="3518647"/>
                <a:ext cx="1532610" cy="3556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第三方数据采集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4" name="组 53"/>
            <p:cNvGrpSpPr/>
            <p:nvPr/>
          </p:nvGrpSpPr>
          <p:grpSpPr>
            <a:xfrm>
              <a:off x="3297517" y="2326341"/>
              <a:ext cx="1694330" cy="1600200"/>
              <a:chOff x="1479176" y="2326341"/>
              <a:chExt cx="1694330" cy="160020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1479176" y="2326341"/>
                <a:ext cx="1694330" cy="16002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t"/>
              <a:lstStyle/>
              <a:p>
                <a:pPr algn="ctr"/>
                <a:r>
                  <a:rPr kumimoji="1" lang="zh-CN" altLang="en-US" sz="16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大数据整合</a:t>
                </a:r>
                <a:endParaRPr kumimoji="1" lang="zh-CN" altLang="en-US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56" name="Freeform 165"/>
              <p:cNvSpPr/>
              <p:nvPr/>
            </p:nvSpPr>
            <p:spPr bwMode="auto">
              <a:xfrm>
                <a:off x="1560214" y="2689411"/>
                <a:ext cx="1532610" cy="3556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基本属性整合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" name="Freeform 165"/>
              <p:cNvSpPr/>
              <p:nvPr/>
            </p:nvSpPr>
            <p:spPr bwMode="auto">
              <a:xfrm>
                <a:off x="1560214" y="3104029"/>
                <a:ext cx="1532610" cy="3556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元数据管理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" name="Freeform 165"/>
              <p:cNvSpPr/>
              <p:nvPr/>
            </p:nvSpPr>
            <p:spPr bwMode="auto">
              <a:xfrm>
                <a:off x="1560214" y="3518647"/>
                <a:ext cx="1532610" cy="3556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en-US" altLang="zh-CN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ETL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9" name="组 58"/>
            <p:cNvGrpSpPr/>
            <p:nvPr/>
          </p:nvGrpSpPr>
          <p:grpSpPr>
            <a:xfrm>
              <a:off x="5115858" y="2326341"/>
              <a:ext cx="1694330" cy="1600200"/>
              <a:chOff x="1479176" y="2326341"/>
              <a:chExt cx="1694330" cy="160020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479176" y="2326341"/>
                <a:ext cx="1694330" cy="16002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t"/>
              <a:lstStyle/>
              <a:p>
                <a:pPr algn="ctr"/>
                <a:r>
                  <a:rPr kumimoji="1" lang="zh-CN" altLang="en-US" sz="16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大数据计算</a:t>
                </a:r>
                <a:endParaRPr kumimoji="1" lang="zh-CN" altLang="en-US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2" name="Freeform 165"/>
              <p:cNvSpPr/>
              <p:nvPr/>
            </p:nvSpPr>
            <p:spPr bwMode="auto">
              <a:xfrm>
                <a:off x="1560214" y="2700618"/>
                <a:ext cx="15336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用户计算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Freeform 165"/>
              <p:cNvSpPr/>
              <p:nvPr/>
            </p:nvSpPr>
            <p:spPr bwMode="auto">
              <a:xfrm>
                <a:off x="1560214" y="3330388"/>
                <a:ext cx="15336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zh-CN" altLang="en-US" sz="13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标签计算</a:t>
                </a:r>
                <a:endPara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>
            <a:xfrm>
              <a:off x="6934200" y="2326341"/>
              <a:ext cx="1694330" cy="1600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pPr algn="ctr"/>
              <a:r>
                <a:rPr kumimoji="1" lang="zh-CN" altLang="en-US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大数据分析</a:t>
              </a:r>
              <a:endParaRPr kumimoji="1" lang="zh-CN" altLang="en-US" sz="1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9" name="右箭头 68"/>
            <p:cNvSpPr/>
            <p:nvPr/>
          </p:nvSpPr>
          <p:spPr>
            <a:xfrm>
              <a:off x="3079377" y="3061447"/>
              <a:ext cx="349623" cy="430306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右箭头 69"/>
            <p:cNvSpPr/>
            <p:nvPr/>
          </p:nvSpPr>
          <p:spPr>
            <a:xfrm>
              <a:off x="4899212" y="3061447"/>
              <a:ext cx="349623" cy="430306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右箭头 70"/>
            <p:cNvSpPr/>
            <p:nvPr/>
          </p:nvSpPr>
          <p:spPr>
            <a:xfrm>
              <a:off x="6732494" y="3061447"/>
              <a:ext cx="349623" cy="430306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Freeform 165"/>
            <p:cNvSpPr/>
            <p:nvPr/>
          </p:nvSpPr>
          <p:spPr bwMode="auto">
            <a:xfrm>
              <a:off x="7043625" y="2691653"/>
              <a:ext cx="15336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zh-CN" altLang="en-US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用户分析</a:t>
              </a:r>
              <a:endParaRPr lang="en-US" altLang="zh-CN" sz="13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Freeform 165"/>
            <p:cNvSpPr/>
            <p:nvPr/>
          </p:nvSpPr>
          <p:spPr bwMode="auto">
            <a:xfrm>
              <a:off x="7043625" y="3321423"/>
              <a:ext cx="15336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zh-CN" altLang="en-US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标签分析</a:t>
              </a:r>
              <a:endParaRPr lang="en-US" altLang="zh-CN" sz="13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3" name="标题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关于</a:t>
            </a:r>
            <a:r>
              <a:rPr kumimoji="1" lang="en-US" altLang="zh-CN" sz="2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DMP</a:t>
            </a:r>
            <a:endParaRPr kumimoji="1" lang="en-US" altLang="zh-CN" sz="24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关于</a:t>
            </a:r>
            <a:r>
              <a:rPr lang="en-US" altLang="zh-CN">
                <a:solidFill>
                  <a:schemeClr val="tx1"/>
                </a:solidFill>
              </a:rPr>
              <a:t>DMP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1" name="同侧圆角矩形 110"/>
          <p:cNvSpPr/>
          <p:nvPr/>
        </p:nvSpPr>
        <p:spPr>
          <a:xfrm>
            <a:off x="1640296" y="1058469"/>
            <a:ext cx="10440000" cy="5639166"/>
          </a:xfrm>
          <a:prstGeom prst="round2SameRect">
            <a:avLst>
              <a:gd name="adj1" fmla="val 0"/>
              <a:gd name="adj2" fmla="val 2883"/>
            </a:avLst>
          </a:prstGeom>
          <a:noFill/>
          <a:ln w="5715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0" name="同侧圆角矩形 109"/>
          <p:cNvSpPr/>
          <p:nvPr/>
        </p:nvSpPr>
        <p:spPr>
          <a:xfrm>
            <a:off x="1640297" y="892434"/>
            <a:ext cx="10440000" cy="364766"/>
          </a:xfrm>
          <a:prstGeom prst="round2SameRect">
            <a:avLst>
              <a:gd name="adj1" fmla="val 15504"/>
              <a:gd name="adj2" fmla="val 0"/>
            </a:avLst>
          </a:prstGeom>
          <a:solidFill>
            <a:schemeClr val="accent3">
              <a:lumMod val="75000"/>
            </a:schemeClr>
          </a:solidFill>
          <a:ln w="5715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DMP</a:t>
            </a:r>
            <a:endParaRPr kumimoji="1" lang="zh-CN" altLang="en-US" sz="2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9" name="同侧圆角矩形 58"/>
          <p:cNvSpPr/>
          <p:nvPr/>
        </p:nvSpPr>
        <p:spPr>
          <a:xfrm>
            <a:off x="1793671" y="2162851"/>
            <a:ext cx="1554797" cy="364766"/>
          </a:xfrm>
          <a:prstGeom prst="round2SameRect">
            <a:avLst>
              <a:gd name="adj1" fmla="val 15504"/>
              <a:gd name="adj2" fmla="val 0"/>
            </a:avLst>
          </a:prstGeom>
          <a:solidFill>
            <a:schemeClr val="accent3">
              <a:lumMod val="75000"/>
            </a:schemeClr>
          </a:solidFill>
          <a:ln w="5715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Ingestion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Tier</a:t>
            </a:r>
            <a:endParaRPr kumimoji="1" lang="zh-CN" altLang="en-US" sz="1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0" name="同侧圆角矩形 59"/>
          <p:cNvSpPr/>
          <p:nvPr/>
        </p:nvSpPr>
        <p:spPr>
          <a:xfrm>
            <a:off x="1793671" y="2527617"/>
            <a:ext cx="1554797" cy="4011248"/>
          </a:xfrm>
          <a:prstGeom prst="round2SameRect">
            <a:avLst>
              <a:gd name="adj1" fmla="val 0"/>
              <a:gd name="adj2" fmla="val 8759"/>
            </a:avLst>
          </a:prstGeom>
          <a:noFill/>
          <a:ln w="5715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866901" y="3160502"/>
            <a:ext cx="1399317" cy="5471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5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Real</a:t>
            </a:r>
            <a:r>
              <a:rPr kumimoji="1" lang="zh-CN" altLang="en-US" sz="15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5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-Time</a:t>
            </a:r>
            <a:endParaRPr kumimoji="1" lang="zh-CN" altLang="en-US" sz="15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866901" y="4047241"/>
            <a:ext cx="1399317" cy="5471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5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Micro-Batch</a:t>
            </a:r>
            <a:endParaRPr kumimoji="1" lang="zh-CN" altLang="en-US" sz="15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866901" y="5006906"/>
            <a:ext cx="1399317" cy="5471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5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Batch</a:t>
            </a:r>
            <a:endParaRPr kumimoji="1" lang="zh-CN" altLang="en-US" sz="15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5" name="同侧圆角矩形 64"/>
          <p:cNvSpPr/>
          <p:nvPr/>
        </p:nvSpPr>
        <p:spPr>
          <a:xfrm>
            <a:off x="124794" y="1270583"/>
            <a:ext cx="1382983" cy="5427052"/>
          </a:xfrm>
          <a:prstGeom prst="round2SameRect">
            <a:avLst>
              <a:gd name="adj1" fmla="val 0"/>
              <a:gd name="adj2" fmla="val 8759"/>
            </a:avLst>
          </a:prstGeom>
          <a:noFill/>
          <a:ln w="57150" cmpd="sng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186013" y="2654886"/>
            <a:ext cx="1244685" cy="870524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5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Stream</a:t>
            </a:r>
            <a:endParaRPr kumimoji="1" lang="en-US" altLang="zh-CN" sz="15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zh-CN" altLang="en-US" sz="15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86013" y="3614552"/>
            <a:ext cx="1244685" cy="870524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5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Batch</a:t>
            </a:r>
            <a:endParaRPr kumimoji="1" lang="en-US" altLang="zh-CN" sz="15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zh-CN" altLang="en-US" sz="15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9" name="同侧圆角矩形 68"/>
          <p:cNvSpPr/>
          <p:nvPr/>
        </p:nvSpPr>
        <p:spPr>
          <a:xfrm>
            <a:off x="10195942" y="2162849"/>
            <a:ext cx="1735783" cy="364766"/>
          </a:xfrm>
          <a:prstGeom prst="round2SameRect">
            <a:avLst>
              <a:gd name="adj1" fmla="val 15504"/>
              <a:gd name="adj2" fmla="val 0"/>
            </a:avLst>
          </a:prstGeom>
          <a:solidFill>
            <a:schemeClr val="accent2">
              <a:lumMod val="75000"/>
            </a:schemeClr>
          </a:solidFill>
          <a:ln w="5715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Action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Tier</a:t>
            </a:r>
            <a:endParaRPr kumimoji="1" lang="zh-CN" altLang="en-US" sz="1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0" name="同侧圆角矩形 69"/>
          <p:cNvSpPr/>
          <p:nvPr/>
        </p:nvSpPr>
        <p:spPr>
          <a:xfrm>
            <a:off x="10195942" y="2527615"/>
            <a:ext cx="1735783" cy="4011248"/>
          </a:xfrm>
          <a:prstGeom prst="round2SameRect">
            <a:avLst>
              <a:gd name="adj1" fmla="val 0"/>
              <a:gd name="adj2" fmla="val 8759"/>
            </a:avLst>
          </a:prstGeom>
          <a:noFill/>
          <a:ln w="5715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0287272" y="2786181"/>
            <a:ext cx="1562204" cy="5471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5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Push</a:t>
            </a:r>
            <a:r>
              <a:rPr kumimoji="1" lang="zh-CN" altLang="en-US" sz="15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5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Engine</a:t>
            </a:r>
            <a:endParaRPr kumimoji="1" lang="zh-CN" altLang="en-US" sz="15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0287272" y="3672920"/>
            <a:ext cx="1562204" cy="5471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1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Recommendation</a:t>
            </a:r>
            <a:endParaRPr kumimoji="1" lang="en-US" altLang="zh-CN" sz="11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1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Engine</a:t>
            </a:r>
            <a:endParaRPr kumimoji="1" lang="zh-CN" altLang="en-US" sz="11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0287272" y="4632585"/>
            <a:ext cx="1562204" cy="5471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5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EDM</a:t>
            </a:r>
            <a:endParaRPr kumimoji="1" lang="en-US" altLang="zh-CN" sz="15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5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Engine</a:t>
            </a:r>
            <a:endParaRPr kumimoji="1" lang="zh-CN" altLang="en-US" sz="15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4" name="同侧圆角矩形 73"/>
          <p:cNvSpPr/>
          <p:nvPr/>
        </p:nvSpPr>
        <p:spPr>
          <a:xfrm>
            <a:off x="7158505" y="2162848"/>
            <a:ext cx="1366339" cy="364766"/>
          </a:xfrm>
          <a:prstGeom prst="round2SameRect">
            <a:avLst>
              <a:gd name="adj1" fmla="val 15504"/>
              <a:gd name="adj2" fmla="val 0"/>
            </a:avLst>
          </a:prstGeom>
          <a:solidFill>
            <a:schemeClr val="accent3">
              <a:lumMod val="75000"/>
            </a:schemeClr>
          </a:solidFill>
          <a:ln w="5715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Query</a:t>
            </a:r>
            <a:r>
              <a:rPr kumimoji="1" lang="zh-CN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Tier</a:t>
            </a:r>
            <a:endParaRPr kumimoji="1" lang="en-US" altLang="zh-CN" sz="16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5" name="同侧圆角矩形 74"/>
          <p:cNvSpPr/>
          <p:nvPr/>
        </p:nvSpPr>
        <p:spPr>
          <a:xfrm>
            <a:off x="7158505" y="2527614"/>
            <a:ext cx="1366339" cy="4011248"/>
          </a:xfrm>
          <a:prstGeom prst="round2SameRect">
            <a:avLst>
              <a:gd name="adj1" fmla="val 0"/>
              <a:gd name="adj2" fmla="val 8759"/>
            </a:avLst>
          </a:prstGeom>
          <a:noFill/>
          <a:ln w="5715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231733" y="2786180"/>
            <a:ext cx="1229705" cy="547150"/>
          </a:xfrm>
          <a:prstGeom prst="roundRect">
            <a:avLst/>
          </a:prstGeom>
          <a:solidFill>
            <a:srgbClr val="558ED5"/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5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SQL</a:t>
            </a:r>
            <a:r>
              <a:rPr kumimoji="1" lang="zh-CN" altLang="en-US" sz="15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5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No-SQL</a:t>
            </a:r>
            <a:endParaRPr kumimoji="1" lang="zh-CN" altLang="en-US" sz="15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7231733" y="3672920"/>
            <a:ext cx="1229705" cy="547150"/>
          </a:xfrm>
          <a:prstGeom prst="roundRect">
            <a:avLst/>
          </a:prstGeom>
          <a:solidFill>
            <a:srgbClr val="558ED5"/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5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SQL</a:t>
            </a:r>
            <a:endParaRPr kumimoji="1" lang="zh-CN" altLang="en-US" sz="15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同侧圆角矩形 33"/>
          <p:cNvSpPr/>
          <p:nvPr/>
        </p:nvSpPr>
        <p:spPr>
          <a:xfrm>
            <a:off x="3507037" y="5552058"/>
            <a:ext cx="3495487" cy="977215"/>
          </a:xfrm>
          <a:prstGeom prst="round2SameRect">
            <a:avLst>
              <a:gd name="adj1" fmla="val 0"/>
              <a:gd name="adj2" fmla="val 8759"/>
            </a:avLst>
          </a:prstGeom>
          <a:noFill/>
          <a:ln w="5715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90845" y="5844978"/>
            <a:ext cx="1367383" cy="295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Structured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158228" y="5844978"/>
            <a:ext cx="1575057" cy="295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Unstructured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790846" y="6177938"/>
            <a:ext cx="2942439" cy="295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Semi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Structured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2" name="同侧圆角矩形 31"/>
          <p:cNvSpPr/>
          <p:nvPr/>
        </p:nvSpPr>
        <p:spPr>
          <a:xfrm>
            <a:off x="3507037" y="5420839"/>
            <a:ext cx="3495487" cy="364766"/>
          </a:xfrm>
          <a:prstGeom prst="round2SameRect">
            <a:avLst>
              <a:gd name="adj1" fmla="val 15504"/>
              <a:gd name="adj2" fmla="val 0"/>
            </a:avLst>
          </a:prstGeom>
          <a:solidFill>
            <a:schemeClr val="accent3">
              <a:lumMod val="75000"/>
            </a:schemeClr>
          </a:solidFill>
          <a:ln w="5715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Storage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Tier</a:t>
            </a:r>
            <a:endParaRPr kumimoji="1" lang="zh-CN" altLang="en-US" sz="1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4" name="同侧圆角矩形 43"/>
          <p:cNvSpPr/>
          <p:nvPr/>
        </p:nvSpPr>
        <p:spPr>
          <a:xfrm>
            <a:off x="3507037" y="4347051"/>
            <a:ext cx="3495487" cy="977215"/>
          </a:xfrm>
          <a:prstGeom prst="round2SameRect">
            <a:avLst>
              <a:gd name="adj1" fmla="val 0"/>
              <a:gd name="adj2" fmla="val 8759"/>
            </a:avLst>
          </a:prstGeom>
          <a:noFill/>
          <a:ln w="5715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90846" y="4639971"/>
            <a:ext cx="1063632" cy="295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Streaming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736776" y="4639971"/>
            <a:ext cx="1063632" cy="295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Batch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69653" y="4639971"/>
            <a:ext cx="1063632" cy="295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MPP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9" name="同侧圆角矩形 48"/>
          <p:cNvSpPr/>
          <p:nvPr/>
        </p:nvSpPr>
        <p:spPr>
          <a:xfrm>
            <a:off x="3507037" y="4215833"/>
            <a:ext cx="3495487" cy="364766"/>
          </a:xfrm>
          <a:prstGeom prst="round2SameRect">
            <a:avLst>
              <a:gd name="adj1" fmla="val 15504"/>
              <a:gd name="adj2" fmla="val 0"/>
            </a:avLst>
          </a:prstGeom>
          <a:solidFill>
            <a:schemeClr val="accent3">
              <a:lumMod val="75000"/>
            </a:schemeClr>
          </a:solidFill>
          <a:ln w="5715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Processing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Tier</a:t>
            </a:r>
            <a:endParaRPr kumimoji="1" lang="zh-CN" altLang="en-US" sz="1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790846" y="4935850"/>
            <a:ext cx="1063632" cy="295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MPI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736776" y="4935850"/>
            <a:ext cx="1063632" cy="295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Search</a:t>
            </a:r>
            <a:endParaRPr kumimoji="1" lang="en-US" altLang="zh-CN" sz="14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669653" y="4935850"/>
            <a:ext cx="1063632" cy="2958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Graph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8" name="同侧圆角矩形 77"/>
          <p:cNvSpPr/>
          <p:nvPr/>
        </p:nvSpPr>
        <p:spPr>
          <a:xfrm>
            <a:off x="3507037" y="3381778"/>
            <a:ext cx="3495487" cy="732129"/>
          </a:xfrm>
          <a:prstGeom prst="round2SameRect">
            <a:avLst>
              <a:gd name="adj1" fmla="val 0"/>
              <a:gd name="adj2" fmla="val 8759"/>
            </a:avLst>
          </a:prstGeom>
          <a:noFill/>
          <a:ln w="5715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773625" y="3770133"/>
            <a:ext cx="2959660" cy="2927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Orchestration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Engine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3" name="同侧圆角矩形 82"/>
          <p:cNvSpPr/>
          <p:nvPr/>
        </p:nvSpPr>
        <p:spPr>
          <a:xfrm>
            <a:off x="3507037" y="3331947"/>
            <a:ext cx="3495487" cy="364766"/>
          </a:xfrm>
          <a:prstGeom prst="round2SameRect">
            <a:avLst>
              <a:gd name="adj1" fmla="val 15504"/>
              <a:gd name="adj2" fmla="val 0"/>
            </a:avLst>
          </a:prstGeom>
          <a:solidFill>
            <a:schemeClr val="accent3">
              <a:lumMod val="75000"/>
            </a:schemeClr>
          </a:solidFill>
          <a:ln w="5715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WorkFlow</a:t>
            </a:r>
            <a:endParaRPr kumimoji="1" lang="zh-CN" altLang="en-US" sz="1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4" name="同侧圆角矩形 83"/>
          <p:cNvSpPr/>
          <p:nvPr/>
        </p:nvSpPr>
        <p:spPr>
          <a:xfrm>
            <a:off x="3507037" y="2372608"/>
            <a:ext cx="3495487" cy="865921"/>
          </a:xfrm>
          <a:prstGeom prst="round2SameRect">
            <a:avLst>
              <a:gd name="adj1" fmla="val 0"/>
              <a:gd name="adj2" fmla="val 8759"/>
            </a:avLst>
          </a:prstGeom>
          <a:noFill/>
          <a:ln w="5715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773625" y="2591716"/>
            <a:ext cx="1080852" cy="303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Quality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790846" y="2899371"/>
            <a:ext cx="1080852" cy="303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Audit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652432" y="2591716"/>
            <a:ext cx="1080852" cy="303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Monitoring</a:t>
            </a:r>
            <a:endParaRPr kumimoji="1" lang="zh-CN" altLang="en-US" sz="12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8" name="同侧圆角矩形 87"/>
          <p:cNvSpPr/>
          <p:nvPr/>
        </p:nvSpPr>
        <p:spPr>
          <a:xfrm>
            <a:off x="3507037" y="2160095"/>
            <a:ext cx="3495487" cy="364766"/>
          </a:xfrm>
          <a:prstGeom prst="round2SameRect">
            <a:avLst>
              <a:gd name="adj1" fmla="val 15504"/>
              <a:gd name="adj2" fmla="val 0"/>
            </a:avLst>
          </a:prstGeom>
          <a:solidFill>
            <a:schemeClr val="accent3">
              <a:lumMod val="75000"/>
            </a:schemeClr>
          </a:solidFill>
          <a:ln w="5715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Management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Tier</a:t>
            </a:r>
            <a:endParaRPr kumimoji="1" lang="zh-CN" altLang="en-US" sz="1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710418" y="2588743"/>
            <a:ext cx="1089990" cy="3190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Lifecycle</a:t>
            </a:r>
            <a:r>
              <a:rPr kumimoji="1" lang="zh-CN" altLang="en-US" sz="1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Management</a:t>
            </a:r>
            <a:endParaRPr kumimoji="1" lang="zh-CN" altLang="en-US" sz="1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851538" y="2907750"/>
            <a:ext cx="797956" cy="2729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Accounting</a:t>
            </a:r>
            <a:endParaRPr kumimoji="1" lang="en-US" altLang="zh-CN" sz="8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652432" y="2887594"/>
            <a:ext cx="1080852" cy="303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SCM</a:t>
            </a:r>
            <a:endParaRPr kumimoji="1" lang="en-US" altLang="zh-CN" sz="10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10287272" y="5463436"/>
            <a:ext cx="1562204" cy="5471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5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Dashboard</a:t>
            </a:r>
            <a:endParaRPr kumimoji="1" lang="en-US" altLang="zh-CN" sz="15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5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Engine</a:t>
            </a:r>
            <a:endParaRPr kumimoji="1" lang="zh-CN" altLang="en-US" sz="15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3" name="同侧圆角矩形 92"/>
          <p:cNvSpPr/>
          <p:nvPr/>
        </p:nvSpPr>
        <p:spPr>
          <a:xfrm>
            <a:off x="8683586" y="2162851"/>
            <a:ext cx="1366340" cy="364766"/>
          </a:xfrm>
          <a:prstGeom prst="round2SameRect">
            <a:avLst>
              <a:gd name="adj1" fmla="val 15504"/>
              <a:gd name="adj2" fmla="val 0"/>
            </a:avLst>
          </a:prstGeom>
          <a:solidFill>
            <a:schemeClr val="accent3">
              <a:lumMod val="75000"/>
            </a:schemeClr>
          </a:solidFill>
          <a:ln w="5715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Insight</a:t>
            </a:r>
            <a:r>
              <a:rPr kumimoji="1" lang="zh-CN" altLang="zh-CN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Tier</a:t>
            </a:r>
            <a:endParaRPr kumimoji="1" lang="en-US" altLang="zh-CN" sz="16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4" name="同侧圆角矩形 93"/>
          <p:cNvSpPr/>
          <p:nvPr/>
        </p:nvSpPr>
        <p:spPr>
          <a:xfrm>
            <a:off x="8683586" y="2527617"/>
            <a:ext cx="1366340" cy="4011248"/>
          </a:xfrm>
          <a:prstGeom prst="round2SameRect">
            <a:avLst>
              <a:gd name="adj1" fmla="val 0"/>
              <a:gd name="adj2" fmla="val 8759"/>
            </a:avLst>
          </a:prstGeom>
          <a:noFill/>
          <a:ln w="5715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8756816" y="2786183"/>
            <a:ext cx="1229706" cy="547150"/>
          </a:xfrm>
          <a:prstGeom prst="roundRect">
            <a:avLst/>
          </a:prstGeom>
          <a:solidFill>
            <a:srgbClr val="558ED5"/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Real –</a:t>
            </a:r>
            <a:r>
              <a:rPr kumimoji="1" lang="en-US" altLang="zh-CN" sz="14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Tmie</a:t>
            </a:r>
            <a:endParaRPr kumimoji="1" lang="en-US" altLang="zh-CN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zh-CN" altLang="en-US" sz="1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8756816" y="3672922"/>
            <a:ext cx="1229706" cy="547150"/>
          </a:xfrm>
          <a:prstGeom prst="roundRect">
            <a:avLst/>
          </a:prstGeom>
          <a:solidFill>
            <a:srgbClr val="558ED5"/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5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Interactive</a:t>
            </a:r>
            <a:endParaRPr kumimoji="1" lang="zh-CN" altLang="en-US" sz="15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7231733" y="4556163"/>
            <a:ext cx="1229705" cy="547150"/>
          </a:xfrm>
          <a:prstGeom prst="roundRect">
            <a:avLst/>
          </a:prstGeom>
          <a:solidFill>
            <a:srgbClr val="558ED5"/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5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SQL/MR</a:t>
            </a:r>
            <a:endParaRPr kumimoji="1" lang="zh-CN" altLang="en-US" sz="15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1" name="同侧圆角矩形 100"/>
          <p:cNvSpPr/>
          <p:nvPr/>
        </p:nvSpPr>
        <p:spPr>
          <a:xfrm rot="5400000">
            <a:off x="6316599" y="-3103072"/>
            <a:ext cx="573504" cy="9616363"/>
          </a:xfrm>
          <a:prstGeom prst="round2SameRect">
            <a:avLst>
              <a:gd name="adj1" fmla="val 0"/>
              <a:gd name="adj2" fmla="val 8759"/>
            </a:avLst>
          </a:prstGeom>
          <a:noFill/>
          <a:ln w="57150" cmpd="sng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4" name="同侧圆角矩形 63"/>
          <p:cNvSpPr/>
          <p:nvPr/>
        </p:nvSpPr>
        <p:spPr>
          <a:xfrm>
            <a:off x="124794" y="905816"/>
            <a:ext cx="1382983" cy="364766"/>
          </a:xfrm>
          <a:prstGeom prst="round2SameRect">
            <a:avLst>
              <a:gd name="adj1" fmla="val 15504"/>
              <a:gd name="adj2" fmla="val 0"/>
            </a:avLst>
          </a:prstGeom>
          <a:solidFill>
            <a:schemeClr val="tx1">
              <a:lumMod val="75000"/>
            </a:schemeClr>
          </a:solidFill>
          <a:ln w="57150" cmpd="sng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5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Data</a:t>
            </a:r>
            <a:r>
              <a:rPr kumimoji="1" lang="zh-CN" altLang="en-US" sz="15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5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Source</a:t>
            </a:r>
            <a:endParaRPr kumimoji="1" lang="en-US" altLang="zh-CN" sz="15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0" name="同侧圆角矩形 99"/>
          <p:cNvSpPr/>
          <p:nvPr/>
        </p:nvSpPr>
        <p:spPr>
          <a:xfrm rot="5400000">
            <a:off x="10709048" y="759234"/>
            <a:ext cx="573506" cy="1891750"/>
          </a:xfrm>
          <a:prstGeom prst="round2SameRect">
            <a:avLst>
              <a:gd name="adj1" fmla="val 15504"/>
              <a:gd name="adj2" fmla="val 0"/>
            </a:avLst>
          </a:prstGeom>
          <a:solidFill>
            <a:schemeClr val="accent5">
              <a:lumMod val="75000"/>
            </a:schemeClr>
          </a:solidFill>
          <a:ln w="57150" cmpd="sng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1975911" y="1488915"/>
            <a:ext cx="1956420" cy="42433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5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Tag</a:t>
            </a:r>
            <a:r>
              <a:rPr kumimoji="1" lang="zh-CN" altLang="en-US" sz="15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5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Service</a:t>
            </a:r>
            <a:endParaRPr kumimoji="1" lang="zh-CN" altLang="en-US" sz="15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4134328" y="1488915"/>
            <a:ext cx="1956420" cy="42433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5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Profile</a:t>
            </a:r>
            <a:r>
              <a:rPr kumimoji="1" lang="zh-CN" altLang="en-US" sz="15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5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Service</a:t>
            </a:r>
            <a:endParaRPr kumimoji="1" lang="zh-CN" altLang="en-US" sz="15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6253630" y="1486438"/>
            <a:ext cx="1956420" cy="42433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5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Location</a:t>
            </a:r>
            <a:r>
              <a:rPr kumimoji="1" lang="zh-CN" altLang="en-US" sz="15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5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Service</a:t>
            </a:r>
            <a:endParaRPr kumimoji="1" lang="zh-CN" altLang="en-US" sz="15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005575" y="1522162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Application</a:t>
            </a:r>
            <a:r>
              <a:rPr kumimoji="1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Tier</a:t>
            </a:r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8362450" y="1495170"/>
            <a:ext cx="1355873" cy="41560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5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……</a:t>
            </a:r>
            <a:endParaRPr kumimoji="1" lang="zh-CN" altLang="en-US" sz="15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8760190" y="4564343"/>
            <a:ext cx="1229706" cy="547150"/>
          </a:xfrm>
          <a:prstGeom prst="roundRect">
            <a:avLst/>
          </a:prstGeom>
          <a:solidFill>
            <a:srgbClr val="558ED5"/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5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Batch</a:t>
            </a:r>
            <a:endParaRPr kumimoji="1" lang="zh-CN" altLang="en-US" sz="15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故事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kumimoji="1" smtClean="0">
            <a:latin typeface="Microsoft YaHei" charset="-122"/>
            <a:ea typeface="Microsoft YaHei" charset="-122"/>
            <a:cs typeface="Microsoft YaHei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2897</Words>
  <Application>WPS 演示</Application>
  <PresentationFormat>宽屏</PresentationFormat>
  <Paragraphs>520</Paragraphs>
  <Slides>21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周尚颖</dc:creator>
  <cp:lastModifiedBy>ztyan</cp:lastModifiedBy>
  <cp:revision>2463</cp:revision>
  <dcterms:created xsi:type="dcterms:W3CDTF">2014-05-25T06:24:00Z</dcterms:created>
  <dcterms:modified xsi:type="dcterms:W3CDTF">2016-03-28T04:05:32Z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