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4" r:id="rId4"/>
    <p:sldId id="265" r:id="rId5"/>
    <p:sldId id="272" r:id="rId6"/>
    <p:sldId id="273" r:id="rId7"/>
    <p:sldId id="267" r:id="rId8"/>
    <p:sldId id="270" r:id="rId9"/>
    <p:sldId id="269" r:id="rId10"/>
    <p:sldId id="271" r:id="rId11"/>
    <p:sldId id="262" r:id="rId12"/>
  </p:sldIdLst>
  <p:sldSz cx="12192000" cy="6858000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KoPubWorld돋움체 Bold" panose="00000800000000000000" pitchFamily="2" charset="-127"/>
      <p:bold r:id="rId15"/>
    </p:embeddedFont>
    <p:embeddedFont>
      <p:font typeface="KoPubWorld돋움체 Medium" panose="00000600000000000000" pitchFamily="2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함초롬바탕" panose="02030604000101010101" pitchFamily="18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047F1-AC62-4A88-8D62-9E098E27E924}" v="125" dt="2021-12-11T10:47:30.002"/>
    <p1510:client id="{3072983F-9EC0-401C-BEAB-F0ADC2DCD9E3}" v="20" dt="2021-12-10T12:07:46.416"/>
    <p1510:client id="{FBC259DA-EF57-4899-AE9B-21C24C9B4A14}" v="33" dt="2021-12-11T11:49:39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883" autoAdjust="0"/>
  </p:normalViewPr>
  <p:slideViewPr>
    <p:cSldViewPr snapToGrid="0">
      <p:cViewPr>
        <p:scale>
          <a:sx n="100" d="100"/>
          <a:sy n="100" d="100"/>
        </p:scale>
        <p:origin x="9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64D09-6B89-4F82-8DFA-888820B5AB92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F8217-AA25-43AD-A0DB-5B48E0C2F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1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Spark</a:t>
            </a:r>
          </a:p>
          <a:p>
            <a:pPr marL="34290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100" spc="0" dirty="0">
              <a:solidFill>
                <a:srgbClr val="3B8D95"/>
              </a:solidFill>
              <a:effectLst/>
              <a:latin typeface="KoPubWorld돋움체 Medium" panose="020B0600000101010101" charset="-127"/>
              <a:ea typeface="KoPubWorld돋움체 Medium" panose="020B0600000101010101" charset="-127"/>
            </a:endParaRPr>
          </a:p>
          <a:p>
            <a:pPr marL="34290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-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인메모리 기반의 데이터로 처리가 빠르다 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(</a:t>
            </a:r>
            <a:r>
              <a:rPr lang="ko-KR" altLang="en-US" sz="1800" kern="100" spc="0" dirty="0" err="1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하둡에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 비해 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100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배 수준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)</a:t>
            </a:r>
          </a:p>
          <a:p>
            <a:pPr marL="34290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-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어플리케이션 형태의 빅데이터 통합환경을 제공 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(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데이터 추출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, 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정제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, 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통계분석 및 적재를 </a:t>
            </a:r>
            <a:r>
              <a:rPr lang="ko-KR" altLang="en-US" sz="1800" kern="100" spc="0" dirty="0" err="1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여러플래폼에서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 나눠서 </a:t>
            </a:r>
            <a:r>
              <a:rPr lang="ko-KR" altLang="en-US" sz="1800" kern="100" spc="0" dirty="0" err="1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실행하는것이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 아닌 통일해서 실행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)</a:t>
            </a:r>
          </a:p>
          <a:p>
            <a:pPr marL="34290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-</a:t>
            </a:r>
            <a:r>
              <a:rPr lang="en-US" altLang="ko-KR" sz="1800" kern="100" spc="0" dirty="0" err="1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Sparkkml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이라는 </a:t>
            </a:r>
            <a:r>
              <a:rPr lang="ko-KR" altLang="en-US" sz="1800" kern="100" spc="0" dirty="0" err="1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머신러닝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 패키지 지원 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(</a:t>
            </a:r>
            <a:r>
              <a:rPr lang="en-US" altLang="ko-KR" sz="1800" kern="100" spc="0" dirty="0" err="1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mirco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 batch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라는 개념을 통해 실시간에 근접한 </a:t>
            </a:r>
            <a:r>
              <a:rPr lang="ko-KR" altLang="en-US" sz="1800" kern="100" spc="0" dirty="0" err="1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응답성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 제공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F8217-AA25-43AD-A0DB-5B48E0C2FC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0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Tableau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-tableau 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서버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/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온라인 클라우드 기반으로 대시보드 및 관리 서비스 제공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(</a:t>
            </a:r>
            <a:r>
              <a:rPr lang="ko-KR" altLang="en-US" sz="1800" kern="100" spc="0" dirty="0" err="1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구성원간의</a:t>
            </a:r>
            <a:r>
              <a:rPr lang="ko-KR" altLang="en-US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 공유 가능</a:t>
            </a:r>
            <a:r>
              <a:rPr lang="en-US" altLang="ko-KR" sz="1800" kern="100" spc="0" dirty="0">
                <a:solidFill>
                  <a:srgbClr val="3B8D95"/>
                </a:solidFill>
                <a:effectLst/>
                <a:latin typeface="KoPubWorld돋움체 Medium" panose="020B0600000101010101" charset="-127"/>
                <a:ea typeface="KoPubWorld돋움체 Medium" panose="020B0600000101010101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F8217-AA25-43AD-A0DB-5B48E0C2FC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진행하면서 느낀 한계와 추가적으로 더 되었으면 괜찮았을 것 같은 추가 연구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F8217-AA25-43AD-A0DB-5B48E0C2FC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5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F8217-AA25-43AD-A0DB-5B48E0C2FC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7040-E045-483E-A819-5D8D610B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52827-A4F8-4416-8068-BCE338F8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BD784-FE8A-411E-8E89-4A95EFE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A459-6ADC-4C4B-9A04-32B8792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4FF8D-8A5D-4551-BB23-D38A145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CCF6-5D64-459A-9024-BC719C2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F7CF6-D01F-46AA-B8F7-ECEEBC9A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AB65-CCDD-4DA6-BF4F-B2354FAB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0EBBC-E36C-435A-8E19-293B4F9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4C62-961E-40C3-BE00-3FA0C0A6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6D6B-E4A9-4E12-8EAB-B44CB0A2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A748A-E24D-4904-8B89-BA5B157B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253EE-27A8-4FAE-BE14-3D057B9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179D-DA44-4832-B1CB-5CE7CB8B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5483C-FBA5-4692-9D85-5B7C529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7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CC98-8C83-4B5F-BF74-337EDBD0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26965-5451-4FB6-A5AB-F57D2D94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B1984-DFF7-4266-892C-450E1CA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4453B-9AF7-4B8C-B8BC-A77BE5C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FA83-4AD9-425A-865C-9D957A0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87E83-85DB-47EE-8434-CD6661C1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3F437-9C02-49ED-BCB8-6A0771B5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D10E-7A00-4BD8-9D5F-DF318E56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20C4-82A6-4FA9-89C3-8B529F6A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0F775-C956-4DDF-8E89-AF682273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2C8-24AA-4583-877D-41BE6F5C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945C6-AB52-4D51-8462-078BD77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BA361-4162-4BEB-B240-810DF23B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3CF6-214E-4EBA-8320-B972766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D0DAD-D3D1-46B6-B27C-C64415E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D1A7-9909-4CD2-A789-F4BBD5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9334-7C2F-4A93-9B14-391A278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B4D9D-013D-41E5-BAB9-046DC57C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0A866-D9C2-4C9D-88F1-B88FDBBD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0AB4A6-3F09-4407-8D45-2D998219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DA6C8-8574-4B57-ACBE-43E8CDD7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909A4-39C3-4537-BAAA-3EC406F6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EE01D-A3F4-4390-97C3-17D9459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75FCE-9296-4EE8-9B1F-D2112F33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E2EE-AF26-447A-BE20-4AEAC990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964E0-2894-4F18-86CF-59F553A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35C24-3206-46EA-A9CE-846C435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13040-1817-457F-A67E-4B95996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BB40B-E703-440B-ACF2-5628D71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1FAEB-B749-4FDC-9535-07E51EA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B1174-A38B-47B9-A4F4-F0DAB40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4CFA-001A-4D37-B964-C4681C2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C0BE5-EEE7-4D06-8418-2DEB8227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87BC7-BE56-4155-AA8A-6CCA4EF2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FD8EC-D596-4914-961B-2366B242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E2864-630C-4702-82BC-29A323E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A9565-88A4-4000-B02A-1EA036AD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C4CC-01DC-49A0-B324-D63319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2AD2F-C93F-473C-806A-105F0260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1E02F-9B2A-443C-A085-424E6274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4DBA4-5F9D-460F-8F4A-F9685BBC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B5497-F307-4ABD-BA98-1AA14ED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03FD5-1637-445A-BD8E-59A400F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7DC74F-4BB3-4801-9B54-F065611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374A0-3F71-4062-A063-9FE2E611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6BCB-E64B-4E0E-9CB3-1AF0E21B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45EE-144F-41F2-A8DF-1DB2554B84D4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28E62-6CDC-4E0C-914D-90CC33F9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6ECC-5BC7-4068-8414-45860A16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UsagrW6yNI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060119" y="249784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3366B6E-7579-4479-917F-D2FB5A03D6E4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6D301AF-509A-4F33-9F89-CE3738909FCB}"/>
              </a:ext>
            </a:extLst>
          </p:cNvPr>
          <p:cNvSpPr/>
          <p:nvPr/>
        </p:nvSpPr>
        <p:spPr>
          <a:xfrm>
            <a:off x="5747006" y="1797769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512657" y="2931342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0" y="2703630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COVID-19 </a:t>
            </a:r>
            <a:r>
              <a:rPr lang="ko-KR" altLang="en-US" sz="5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빅데이터 허브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12B3-6A66-41CF-9720-E4F0A8827104}"/>
              </a:ext>
            </a:extLst>
          </p:cNvPr>
          <p:cNvSpPr txBox="1"/>
          <p:nvPr/>
        </p:nvSpPr>
        <p:spPr>
          <a:xfrm>
            <a:off x="1" y="3657876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 지역 코로나 </a:t>
            </a:r>
            <a:r>
              <a:rPr lang="ko-KR" altLang="en-US" sz="2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확진자</a:t>
            </a:r>
            <a:r>
              <a:rPr lang="ko-KR" altLang="en-US" sz="2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현황 데이터 샘플로 보는 빅데이터 플랫폼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6A15A-A664-4ED2-A682-4710A4F9981F}"/>
              </a:ext>
            </a:extLst>
          </p:cNvPr>
          <p:cNvSpPr txBox="1"/>
          <p:nvPr/>
        </p:nvSpPr>
        <p:spPr>
          <a:xfrm>
            <a:off x="8665464" y="6245075"/>
            <a:ext cx="32006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박원석 </a:t>
            </a:r>
            <a:r>
              <a:rPr lang="en-US" altLang="ko-KR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박승우 </a:t>
            </a:r>
            <a:r>
              <a:rPr lang="en-US" altLang="ko-KR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조영관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A24AE2-343B-4FC7-A625-BBBEA491EC7A}"/>
              </a:ext>
            </a:extLst>
          </p:cNvPr>
          <p:cNvSpPr txBox="1"/>
          <p:nvPr/>
        </p:nvSpPr>
        <p:spPr>
          <a:xfrm>
            <a:off x="8154414" y="164643"/>
            <a:ext cx="38440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빅데이터 처리 기말 프로젝트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874BCD-1710-407D-A048-D3D6DC6A34D8}"/>
              </a:ext>
            </a:extLst>
          </p:cNvPr>
          <p:cNvCxnSpPr>
            <a:cxnSpLocks/>
          </p:cNvCxnSpPr>
          <p:nvPr/>
        </p:nvCxnSpPr>
        <p:spPr>
          <a:xfrm>
            <a:off x="2047875" y="3543300"/>
            <a:ext cx="81051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D19B2A-2FB6-4156-BBAE-71E39A678EC5}"/>
              </a:ext>
            </a:extLst>
          </p:cNvPr>
          <p:cNvSpPr/>
          <p:nvPr/>
        </p:nvSpPr>
        <p:spPr>
          <a:xfrm>
            <a:off x="1213165" y="1874769"/>
            <a:ext cx="9699052" cy="3524001"/>
          </a:xfrm>
          <a:prstGeom prst="roundRect">
            <a:avLst>
              <a:gd name="adj" fmla="val 8385"/>
            </a:avLst>
          </a:prstGeom>
          <a:solidFill>
            <a:schemeClr val="accent2"/>
          </a:solidFill>
          <a:ln>
            <a:solidFill>
              <a:schemeClr val="accent2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BA7F95-35FD-4918-A33D-71D74B25A0D8}"/>
              </a:ext>
            </a:extLst>
          </p:cNvPr>
          <p:cNvSpPr txBox="1"/>
          <p:nvPr/>
        </p:nvSpPr>
        <p:spPr>
          <a:xfrm>
            <a:off x="0" y="818857"/>
            <a:ext cx="12205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한계 및 추가 연구 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3384C2-E640-4254-A69A-D9A1E240E71F}"/>
              </a:ext>
            </a:extLst>
          </p:cNvPr>
          <p:cNvSpPr txBox="1"/>
          <p:nvPr/>
        </p:nvSpPr>
        <p:spPr>
          <a:xfrm>
            <a:off x="1384146" y="2359497"/>
            <a:ext cx="94237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빅데이터 플랫폼 환경 보완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실시간 데이터 수집과 처리를 위해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분산 데이터 스트리밍 플랫폼의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Apache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Kafka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시각화 요소 보완을 위한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Tableau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까지 구축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SQL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Scala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지식이 더 있었다면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zeppelin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시각화를 더 잘 해볼 수 있을 것 같다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이번 시각화는 코로나에 직접적으로 관련된 완치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사망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확진자들만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다루었기 때문에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경제 등과 같은 다양한 분야에 활용할 수 있게 더 많은 데이터를 분석하면 좋을 것 같다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3F65C-C027-4469-9C63-4A4A82F2C640}"/>
              </a:ext>
            </a:extLst>
          </p:cNvPr>
          <p:cNvSpPr txBox="1"/>
          <p:nvPr/>
        </p:nvSpPr>
        <p:spPr>
          <a:xfrm>
            <a:off x="7550590" y="164643"/>
            <a:ext cx="44478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한계점</a:t>
            </a:r>
            <a:r>
              <a:rPr lang="ko-KR" altLang="en-US" sz="17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  </a:t>
            </a:r>
            <a:r>
              <a:rPr lang="ko-KR" altLang="en-US" sz="17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추가 연구 내용</a:t>
            </a:r>
          </a:p>
        </p:txBody>
      </p:sp>
    </p:spTree>
    <p:extLst>
      <p:ext uri="{BB962C8B-B14F-4D97-AF65-F5344CB8AC3E}">
        <p14:creationId xmlns:p14="http://schemas.microsoft.com/office/powerpoint/2010/main" val="376664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3113529"/>
            <a:ext cx="67234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 YOU</a:t>
            </a:r>
            <a:endParaRPr lang="ko-KR" altLang="en-US" sz="35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13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0" y="818857"/>
            <a:ext cx="12205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Table of Contents</a:t>
            </a:r>
            <a:endParaRPr lang="ko-KR" altLang="en-US" sz="3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5F17C8-CC26-43F8-A41F-B263C61CE0AA}"/>
              </a:ext>
            </a:extLst>
          </p:cNvPr>
          <p:cNvSpPr txBox="1"/>
          <p:nvPr/>
        </p:nvSpPr>
        <p:spPr>
          <a:xfrm>
            <a:off x="783779" y="1573761"/>
            <a:ext cx="50139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목적 및 현황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1-1.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목적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1-2.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빅데이터 플랫폼 환경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2-1. Pipeline</a:t>
            </a: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2-2.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이유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2-3.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제품으로써 본다면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</a:p>
          <a:p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샘플 시연 연상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한계 및 추가 연구 내용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4-1.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한계점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4-2.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추가 연구내용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92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03938" y="5821685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E5F17C8-CC26-43F8-A41F-B263C61CE0AA}"/>
              </a:ext>
            </a:extLst>
          </p:cNvPr>
          <p:cNvSpPr txBox="1"/>
          <p:nvPr/>
        </p:nvSpPr>
        <p:spPr>
          <a:xfrm>
            <a:off x="556810" y="1593533"/>
            <a:ext cx="11635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위드</a:t>
            </a: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코로나가 시작 되면서 최신 코로나 데이터를 이용해</a:t>
            </a:r>
            <a:endParaRPr lang="en-US" altLang="ko-KR" sz="22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유의미한 인사이트</a:t>
            </a:r>
            <a:r>
              <a:rPr lang="en-US" altLang="ko-KR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도출을 할 수 있는</a:t>
            </a:r>
            <a:r>
              <a:rPr lang="en-US" altLang="ko-KR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빅데이터 플랫폼 환경을 고민하고 구현해본다</a:t>
            </a:r>
            <a:r>
              <a:rPr lang="en-US" altLang="ko-KR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5585E6-E38D-41EA-86C1-A7D04FEB8BA7}"/>
              </a:ext>
            </a:extLst>
          </p:cNvPr>
          <p:cNvSpPr txBox="1"/>
          <p:nvPr/>
        </p:nvSpPr>
        <p:spPr>
          <a:xfrm>
            <a:off x="556809" y="2880455"/>
            <a:ext cx="110681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endParaRPr lang="en-US" altLang="ko-KR" sz="2200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데이터셋 </a:t>
            </a:r>
            <a:r>
              <a:rPr lang="en-US" altLang="ko-KR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서울특별시 코로나</a:t>
            </a:r>
            <a:r>
              <a:rPr lang="en-US" altLang="ko-KR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 </a:t>
            </a:r>
            <a:r>
              <a:rPr lang="ko-KR" altLang="en-US" sz="2200" dirty="0" err="1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확진자</a:t>
            </a: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현황 </a:t>
            </a:r>
            <a:endParaRPr lang="en-US" altLang="ko-KR" sz="22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출처 </a:t>
            </a:r>
            <a:r>
              <a:rPr lang="en-US" altLang="ko-KR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공공데이터 포털</a:t>
            </a:r>
            <a:endParaRPr lang="en-US" altLang="ko-KR" sz="2200" dirty="0">
              <a:solidFill>
                <a:schemeClr val="tx2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기간 </a:t>
            </a:r>
            <a:r>
              <a:rPr lang="en-US" altLang="ko-KR" sz="22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2021-01-01 ~ 2021-12-09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B04E3-CE3E-42D2-8AD2-DC2DE0F91BA3}"/>
              </a:ext>
            </a:extLst>
          </p:cNvPr>
          <p:cNvSpPr txBox="1"/>
          <p:nvPr/>
        </p:nvSpPr>
        <p:spPr>
          <a:xfrm>
            <a:off x="0" y="818857"/>
            <a:ext cx="12205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목적 및 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245E72-6C4B-44C2-BC65-D23343472B0E}"/>
              </a:ext>
            </a:extLst>
          </p:cNvPr>
          <p:cNvSpPr txBox="1"/>
          <p:nvPr/>
        </p:nvSpPr>
        <p:spPr>
          <a:xfrm>
            <a:off x="8154414" y="164643"/>
            <a:ext cx="38440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목적   </a:t>
            </a:r>
            <a:r>
              <a:rPr lang="en-US" altLang="ko-KR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  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123755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69198" y="5821685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95B2B5-B0F1-4CBF-9452-62484E6D198D}"/>
              </a:ext>
            </a:extLst>
          </p:cNvPr>
          <p:cNvSpPr txBox="1"/>
          <p:nvPr/>
        </p:nvSpPr>
        <p:spPr>
          <a:xfrm>
            <a:off x="0" y="818857"/>
            <a:ext cx="12205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Pipeline</a:t>
            </a:r>
            <a:endParaRPr lang="ko-KR" altLang="en-US" sz="3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54" name="Picture 6" descr="아파치, 스파크, 로고 무료 아이콘 의 Vector Logo">
            <a:extLst>
              <a:ext uri="{FF2B5EF4-FFF2-40B4-BE49-F238E27FC236}">
                <a16:creationId xmlns:a16="http://schemas.microsoft.com/office/drawing/2014/main" id="{20F09A7D-5FF8-431F-AE59-6EA809AD7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629" y="2959043"/>
            <a:ext cx="1822763" cy="91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pache Zeppelin 교육">
            <a:extLst>
              <a:ext uri="{FF2B5EF4-FFF2-40B4-BE49-F238E27FC236}">
                <a16:creationId xmlns:a16="http://schemas.microsoft.com/office/drawing/2014/main" id="{DECF1F73-04D4-48B1-8456-8F5552F6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63" y="3828186"/>
            <a:ext cx="1313554" cy="69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F7E390-C871-40C6-87D2-340AE12DDE41}"/>
              </a:ext>
            </a:extLst>
          </p:cNvPr>
          <p:cNvSpPr/>
          <p:nvPr/>
        </p:nvSpPr>
        <p:spPr>
          <a:xfrm>
            <a:off x="968721" y="2444432"/>
            <a:ext cx="1692998" cy="2806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2"/>
                </a:solidFill>
              </a:rPr>
              <a:t>Data Ingest</a:t>
            </a:r>
            <a:endParaRPr lang="ko-KR" altLang="en-US" sz="1300" dirty="0">
              <a:solidFill>
                <a:schemeClr val="accent2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E2465F8-CA38-40F7-AC5C-70C3E98303C8}"/>
              </a:ext>
            </a:extLst>
          </p:cNvPr>
          <p:cNvSpPr/>
          <p:nvPr/>
        </p:nvSpPr>
        <p:spPr>
          <a:xfrm>
            <a:off x="3079687" y="2444431"/>
            <a:ext cx="1692998" cy="2806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2"/>
                </a:solidFill>
              </a:rPr>
              <a:t>Data Storage</a:t>
            </a:r>
            <a:endParaRPr lang="ko-KR" altLang="en-US" sz="1300" dirty="0">
              <a:solidFill>
                <a:schemeClr val="accent2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667C512-CAEE-46EE-AED2-9115814F0B4D}"/>
              </a:ext>
            </a:extLst>
          </p:cNvPr>
          <p:cNvSpPr/>
          <p:nvPr/>
        </p:nvSpPr>
        <p:spPr>
          <a:xfrm>
            <a:off x="5190653" y="2444082"/>
            <a:ext cx="1692998" cy="2806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2"/>
                </a:solidFill>
              </a:rPr>
              <a:t>Data Processing</a:t>
            </a:r>
            <a:endParaRPr lang="ko-KR" altLang="en-US" sz="1300" dirty="0">
              <a:solidFill>
                <a:schemeClr val="accent2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B122ABB-2140-4710-B769-A0C1C38276E3}"/>
              </a:ext>
            </a:extLst>
          </p:cNvPr>
          <p:cNvSpPr/>
          <p:nvPr/>
        </p:nvSpPr>
        <p:spPr>
          <a:xfrm>
            <a:off x="7301619" y="2444082"/>
            <a:ext cx="1692998" cy="2806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2"/>
                </a:solidFill>
              </a:rPr>
              <a:t>DATA Analysis</a:t>
            </a:r>
            <a:endParaRPr lang="ko-KR" altLang="en-US" sz="1300" dirty="0">
              <a:solidFill>
                <a:schemeClr val="accent2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C2C034-77B5-4F33-AE8D-A5348A36CF29}"/>
              </a:ext>
            </a:extLst>
          </p:cNvPr>
          <p:cNvSpPr/>
          <p:nvPr/>
        </p:nvSpPr>
        <p:spPr>
          <a:xfrm>
            <a:off x="9412585" y="2444081"/>
            <a:ext cx="1692998" cy="2806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2"/>
                </a:solidFill>
              </a:rPr>
              <a:t>Visualize</a:t>
            </a:r>
            <a:endParaRPr lang="ko-KR" altLang="en-US" sz="1300" dirty="0">
              <a:solidFill>
                <a:schemeClr val="accent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DF5134-7B45-4CB0-9D8F-6C4D19F07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911" y="3486996"/>
            <a:ext cx="1238423" cy="590632"/>
          </a:xfrm>
          <a:prstGeom prst="rect">
            <a:avLst/>
          </a:prstGeom>
        </p:spPr>
      </p:pic>
      <p:pic>
        <p:nvPicPr>
          <p:cNvPr id="2052" name="Picture 4" descr="기획자가 왜 데이터베이스를 알아야 하나 | Hyeyeon">
            <a:extLst>
              <a:ext uri="{FF2B5EF4-FFF2-40B4-BE49-F238E27FC236}">
                <a16:creationId xmlns:a16="http://schemas.microsoft.com/office/drawing/2014/main" id="{2585F3B5-EE3C-4168-8F5F-96C304B42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48" y="3364468"/>
            <a:ext cx="1022097" cy="88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아파치, 스파크, 로고 무료 아이콘 의 Vector Logo">
            <a:extLst>
              <a:ext uri="{FF2B5EF4-FFF2-40B4-BE49-F238E27FC236}">
                <a16:creationId xmlns:a16="http://schemas.microsoft.com/office/drawing/2014/main" id="{2EAA71E5-F6F0-415C-8193-8F8F8EAC5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17" y="2959043"/>
            <a:ext cx="1822763" cy="91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498D9E-6F2C-4F8C-8CF4-08CA03175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218" y="3737476"/>
            <a:ext cx="1143160" cy="876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21658D-6EFC-47B5-9679-8AAEDABC0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6698" y="3404054"/>
            <a:ext cx="1066949" cy="666843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B9615BD-89A5-4756-A11A-5ACE759AFB9E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2661719" y="2584760"/>
            <a:ext cx="4179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A38C81-3267-4E48-B4ED-37759E432ED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772685" y="2584411"/>
            <a:ext cx="417968" cy="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2A42A58-D797-40C5-B007-81D5585877B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883651" y="2584411"/>
            <a:ext cx="417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15A6CF6-4F6B-412D-BE26-BAD7BF975C0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8994617" y="2584410"/>
            <a:ext cx="4179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55F2BFB-D635-4176-A273-1A84683B539A}"/>
              </a:ext>
            </a:extLst>
          </p:cNvPr>
          <p:cNvCxnSpPr>
            <a:cxnSpLocks/>
          </p:cNvCxnSpPr>
          <p:nvPr/>
        </p:nvCxnSpPr>
        <p:spPr>
          <a:xfrm>
            <a:off x="4981669" y="2584408"/>
            <a:ext cx="0" cy="37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EE8E13-1973-498A-B7FE-7BC95CA390EE}"/>
              </a:ext>
            </a:extLst>
          </p:cNvPr>
          <p:cNvCxnSpPr>
            <a:cxnSpLocks/>
          </p:cNvCxnSpPr>
          <p:nvPr/>
        </p:nvCxnSpPr>
        <p:spPr>
          <a:xfrm>
            <a:off x="2870703" y="2584408"/>
            <a:ext cx="0" cy="37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B046546-DCD9-480A-AA79-3D3809002C1D}"/>
              </a:ext>
            </a:extLst>
          </p:cNvPr>
          <p:cNvCxnSpPr>
            <a:cxnSpLocks/>
          </p:cNvCxnSpPr>
          <p:nvPr/>
        </p:nvCxnSpPr>
        <p:spPr>
          <a:xfrm>
            <a:off x="7093389" y="2584407"/>
            <a:ext cx="0" cy="37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BDB027F-797A-4B43-BCD8-5E3EEE025225}"/>
              </a:ext>
            </a:extLst>
          </p:cNvPr>
          <p:cNvCxnSpPr>
            <a:cxnSpLocks/>
          </p:cNvCxnSpPr>
          <p:nvPr/>
        </p:nvCxnSpPr>
        <p:spPr>
          <a:xfrm>
            <a:off x="9203601" y="2584407"/>
            <a:ext cx="0" cy="37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12DB14-3E5D-4DFC-98C0-A569F40C5F07}"/>
              </a:ext>
            </a:extLst>
          </p:cNvPr>
          <p:cNvSpPr txBox="1"/>
          <p:nvPr/>
        </p:nvSpPr>
        <p:spPr>
          <a:xfrm>
            <a:off x="7550590" y="164643"/>
            <a:ext cx="44478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Pipeline</a:t>
            </a:r>
            <a:r>
              <a:rPr lang="ko-KR" alt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  </a:t>
            </a:r>
            <a:r>
              <a:rPr lang="ko-KR" alt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이유   </a:t>
            </a:r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  </a:t>
            </a:r>
            <a:r>
              <a:rPr lang="ko-KR" alt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제품으로 판매한다면</a:t>
            </a:r>
          </a:p>
        </p:txBody>
      </p:sp>
    </p:spTree>
    <p:extLst>
      <p:ext uri="{BB962C8B-B14F-4D97-AF65-F5344CB8AC3E}">
        <p14:creationId xmlns:p14="http://schemas.microsoft.com/office/powerpoint/2010/main" val="41003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4540FCA-3F40-4734-B360-F4445834B6A9}"/>
              </a:ext>
            </a:extLst>
          </p:cNvPr>
          <p:cNvSpPr txBox="1"/>
          <p:nvPr/>
        </p:nvSpPr>
        <p:spPr>
          <a:xfrm>
            <a:off x="0" y="818857"/>
            <a:ext cx="12205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플랫폼 구축</a:t>
            </a:r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선택 이유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845BB-7458-497C-8362-7280025497C6}"/>
              </a:ext>
            </a:extLst>
          </p:cNvPr>
          <p:cNvSpPr txBox="1"/>
          <p:nvPr/>
        </p:nvSpPr>
        <p:spPr>
          <a:xfrm>
            <a:off x="7550590" y="164643"/>
            <a:ext cx="44478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Pipeline</a:t>
            </a:r>
            <a:r>
              <a:rPr lang="ko-KR" alt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  </a:t>
            </a:r>
            <a:r>
              <a:rPr lang="ko-KR" altLang="en-US" sz="17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이유   </a:t>
            </a:r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  </a:t>
            </a:r>
            <a:r>
              <a:rPr lang="ko-KR" alt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제품으로 판매한다면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D9D563F-0C7F-41AB-9899-2A9B85BE6AA8}"/>
              </a:ext>
            </a:extLst>
          </p:cNvPr>
          <p:cNvGrpSpPr/>
          <p:nvPr/>
        </p:nvGrpSpPr>
        <p:grpSpPr>
          <a:xfrm>
            <a:off x="783779" y="4010491"/>
            <a:ext cx="1590352" cy="1590352"/>
            <a:chOff x="1216560" y="3081499"/>
            <a:chExt cx="1590352" cy="159035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F21BB17-8679-413A-B8B9-27C9D71739E6}"/>
                </a:ext>
              </a:extLst>
            </p:cNvPr>
            <p:cNvSpPr/>
            <p:nvPr/>
          </p:nvSpPr>
          <p:spPr>
            <a:xfrm>
              <a:off x="1216560" y="3081499"/>
              <a:ext cx="1590352" cy="159035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25A73BF-E842-4D12-ABFF-9F3C686F84EA}"/>
                </a:ext>
              </a:extLst>
            </p:cNvPr>
            <p:cNvSpPr/>
            <p:nvPr/>
          </p:nvSpPr>
          <p:spPr>
            <a:xfrm>
              <a:off x="1348533" y="3213472"/>
              <a:ext cx="1326405" cy="13264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934CEC2-B3FD-41C8-B318-A08E30F6FDA7}"/>
              </a:ext>
            </a:extLst>
          </p:cNvPr>
          <p:cNvSpPr/>
          <p:nvPr/>
        </p:nvSpPr>
        <p:spPr>
          <a:xfrm>
            <a:off x="2935072" y="4027521"/>
            <a:ext cx="8212345" cy="1556291"/>
          </a:xfrm>
          <a:prstGeom prst="roundRect">
            <a:avLst>
              <a:gd name="adj" fmla="val 8385"/>
            </a:avLst>
          </a:prstGeom>
          <a:solidFill>
            <a:schemeClr val="accent2"/>
          </a:solidFill>
          <a:ln>
            <a:solidFill>
              <a:schemeClr val="accent2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5F17C8-CC26-43F8-A41F-B263C61CE0AA}"/>
              </a:ext>
            </a:extLst>
          </p:cNvPr>
          <p:cNvSpPr txBox="1"/>
          <p:nvPr/>
        </p:nvSpPr>
        <p:spPr>
          <a:xfrm>
            <a:off x="3051167" y="4106484"/>
            <a:ext cx="8096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인메모리 기반의 데이터로 처리가 빠르다 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어플리케이션 형태의 빅데이터 통합환경을 제공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Spark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ML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이라는 </a:t>
            </a:r>
            <a:r>
              <a:rPr lang="ko-KR" altLang="en-US" sz="1500" dirty="0" err="1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머신러닝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패키지 지원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Scala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기반으로 작성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어플리케이션 코드로는 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java, python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지원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3A5DFB-F913-4C5E-A938-E70F9075BEF8}"/>
              </a:ext>
            </a:extLst>
          </p:cNvPr>
          <p:cNvCxnSpPr>
            <a:stCxn id="14" idx="6"/>
            <a:endCxn id="21" idx="1"/>
          </p:cNvCxnSpPr>
          <p:nvPr/>
        </p:nvCxnSpPr>
        <p:spPr>
          <a:xfrm>
            <a:off x="2374131" y="4805667"/>
            <a:ext cx="560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05EFFB4-7BE5-4D39-9E29-2262DCBF741D}"/>
              </a:ext>
            </a:extLst>
          </p:cNvPr>
          <p:cNvGrpSpPr/>
          <p:nvPr/>
        </p:nvGrpSpPr>
        <p:grpSpPr>
          <a:xfrm>
            <a:off x="783779" y="1801617"/>
            <a:ext cx="1590352" cy="1590352"/>
            <a:chOff x="1216560" y="3081499"/>
            <a:chExt cx="1590352" cy="159035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AB0D887-05E5-4926-AC46-202A99732B5E}"/>
                </a:ext>
              </a:extLst>
            </p:cNvPr>
            <p:cNvSpPr/>
            <p:nvPr/>
          </p:nvSpPr>
          <p:spPr>
            <a:xfrm>
              <a:off x="1216560" y="3081499"/>
              <a:ext cx="1590352" cy="159035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7691325-A8D1-4D35-8489-D8033F18BE99}"/>
                </a:ext>
              </a:extLst>
            </p:cNvPr>
            <p:cNvSpPr/>
            <p:nvPr/>
          </p:nvSpPr>
          <p:spPr>
            <a:xfrm>
              <a:off x="1348533" y="3213472"/>
              <a:ext cx="1326405" cy="13264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FFCA82-3FD6-4FB6-BE7E-CC36F782813F}"/>
              </a:ext>
            </a:extLst>
          </p:cNvPr>
          <p:cNvSpPr/>
          <p:nvPr/>
        </p:nvSpPr>
        <p:spPr>
          <a:xfrm>
            <a:off x="2935072" y="1818647"/>
            <a:ext cx="8212345" cy="1556291"/>
          </a:xfrm>
          <a:prstGeom prst="roundRect">
            <a:avLst>
              <a:gd name="adj" fmla="val 8385"/>
            </a:avLst>
          </a:prstGeom>
          <a:solidFill>
            <a:schemeClr val="accent2"/>
          </a:solidFill>
          <a:ln>
            <a:solidFill>
              <a:schemeClr val="accent2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6E629B-8E7F-44D1-A482-2BA1ED3086DD}"/>
              </a:ext>
            </a:extLst>
          </p:cNvPr>
          <p:cNvSpPr txBox="1"/>
          <p:nvPr/>
        </p:nvSpPr>
        <p:spPr>
          <a:xfrm>
            <a:off x="3051167" y="1884549"/>
            <a:ext cx="80962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Producer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1500" dirty="0" err="1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cunsumer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분리해서 높은 처리량 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스케일 아웃 가능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디스크에 메시지를 저장하고 유지가능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서버이슈에도 데이터를 손실없이 복구 가능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확장이 용이함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6B708B5-EABD-4E73-AC24-7C6AEFCC6D9C}"/>
              </a:ext>
            </a:extLst>
          </p:cNvPr>
          <p:cNvCxnSpPr>
            <a:stCxn id="29" idx="6"/>
            <a:endCxn id="32" idx="1"/>
          </p:cNvCxnSpPr>
          <p:nvPr/>
        </p:nvCxnSpPr>
        <p:spPr>
          <a:xfrm>
            <a:off x="2374131" y="2596793"/>
            <a:ext cx="560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>
            <a:extLst>
              <a:ext uri="{FF2B5EF4-FFF2-40B4-BE49-F238E27FC236}">
                <a16:creationId xmlns:a16="http://schemas.microsoft.com/office/drawing/2014/main" id="{19FFEBF9-2A3C-423E-A7F4-9358F5B40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83" y="4526192"/>
            <a:ext cx="1078675" cy="5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4DD730-6AB0-49E2-8EF4-CDF3C4364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83" y="2318674"/>
            <a:ext cx="1112473" cy="5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3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4540FCA-3F40-4734-B360-F4445834B6A9}"/>
              </a:ext>
            </a:extLst>
          </p:cNvPr>
          <p:cNvSpPr txBox="1"/>
          <p:nvPr/>
        </p:nvSpPr>
        <p:spPr>
          <a:xfrm>
            <a:off x="0" y="818857"/>
            <a:ext cx="12205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플랫폼 구축</a:t>
            </a:r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선택 이유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845BB-7458-497C-8362-7280025497C6}"/>
              </a:ext>
            </a:extLst>
          </p:cNvPr>
          <p:cNvSpPr txBox="1"/>
          <p:nvPr/>
        </p:nvSpPr>
        <p:spPr>
          <a:xfrm>
            <a:off x="7550590" y="164643"/>
            <a:ext cx="44478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Pipeline</a:t>
            </a:r>
            <a:r>
              <a:rPr lang="ko-KR" alt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  </a:t>
            </a:r>
            <a:r>
              <a:rPr lang="ko-KR" altLang="en-US" sz="17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이유   </a:t>
            </a:r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  </a:t>
            </a:r>
            <a:r>
              <a:rPr lang="ko-KR" alt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제품으로 판매한다면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D9D563F-0C7F-41AB-9899-2A9B85BE6AA8}"/>
              </a:ext>
            </a:extLst>
          </p:cNvPr>
          <p:cNvGrpSpPr/>
          <p:nvPr/>
        </p:nvGrpSpPr>
        <p:grpSpPr>
          <a:xfrm>
            <a:off x="783779" y="4010491"/>
            <a:ext cx="1590352" cy="1590352"/>
            <a:chOff x="1216560" y="3081499"/>
            <a:chExt cx="1590352" cy="159035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F21BB17-8679-413A-B8B9-27C9D71739E6}"/>
                </a:ext>
              </a:extLst>
            </p:cNvPr>
            <p:cNvSpPr/>
            <p:nvPr/>
          </p:nvSpPr>
          <p:spPr>
            <a:xfrm>
              <a:off x="1216560" y="3081499"/>
              <a:ext cx="1590352" cy="159035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25A73BF-E842-4D12-ABFF-9F3C686F84EA}"/>
                </a:ext>
              </a:extLst>
            </p:cNvPr>
            <p:cNvSpPr/>
            <p:nvPr/>
          </p:nvSpPr>
          <p:spPr>
            <a:xfrm>
              <a:off x="1348533" y="3213472"/>
              <a:ext cx="1326405" cy="13264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934CEC2-B3FD-41C8-B318-A08E30F6FDA7}"/>
              </a:ext>
            </a:extLst>
          </p:cNvPr>
          <p:cNvSpPr/>
          <p:nvPr/>
        </p:nvSpPr>
        <p:spPr>
          <a:xfrm>
            <a:off x="2935072" y="4027521"/>
            <a:ext cx="8212345" cy="1556291"/>
          </a:xfrm>
          <a:prstGeom prst="roundRect">
            <a:avLst>
              <a:gd name="adj" fmla="val 8385"/>
            </a:avLst>
          </a:prstGeom>
          <a:solidFill>
            <a:schemeClr val="accent2"/>
          </a:solidFill>
          <a:ln>
            <a:solidFill>
              <a:schemeClr val="accent2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5F17C8-CC26-43F8-A41F-B263C61CE0AA}"/>
              </a:ext>
            </a:extLst>
          </p:cNvPr>
          <p:cNvSpPr txBox="1"/>
          <p:nvPr/>
        </p:nvSpPr>
        <p:spPr>
          <a:xfrm>
            <a:off x="3051167" y="4093423"/>
            <a:ext cx="8096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드래그 앤 드랍을 통해 데이터를 분석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 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엑셀부터 빅데이터까지 모든 상용 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데이터 소스가 연결 가능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Tableau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서버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온라인 클라우드 기반으로 대시보드 및 관리 서비스 제공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시용하기 쉽다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3A5DFB-F913-4C5E-A938-E70F9075BEF8}"/>
              </a:ext>
            </a:extLst>
          </p:cNvPr>
          <p:cNvCxnSpPr>
            <a:stCxn id="14" idx="6"/>
            <a:endCxn id="21" idx="1"/>
          </p:cNvCxnSpPr>
          <p:nvPr/>
        </p:nvCxnSpPr>
        <p:spPr>
          <a:xfrm>
            <a:off x="2374131" y="4805667"/>
            <a:ext cx="560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05EFFB4-7BE5-4D39-9E29-2262DCBF741D}"/>
              </a:ext>
            </a:extLst>
          </p:cNvPr>
          <p:cNvGrpSpPr/>
          <p:nvPr/>
        </p:nvGrpSpPr>
        <p:grpSpPr>
          <a:xfrm>
            <a:off x="783779" y="1801617"/>
            <a:ext cx="1590352" cy="1590352"/>
            <a:chOff x="1216560" y="3081499"/>
            <a:chExt cx="1590352" cy="159035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AB0D887-05E5-4926-AC46-202A99732B5E}"/>
                </a:ext>
              </a:extLst>
            </p:cNvPr>
            <p:cNvSpPr/>
            <p:nvPr/>
          </p:nvSpPr>
          <p:spPr>
            <a:xfrm>
              <a:off x="1216560" y="3081499"/>
              <a:ext cx="1590352" cy="159035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7691325-A8D1-4D35-8489-D8033F18BE99}"/>
                </a:ext>
              </a:extLst>
            </p:cNvPr>
            <p:cNvSpPr/>
            <p:nvPr/>
          </p:nvSpPr>
          <p:spPr>
            <a:xfrm>
              <a:off x="1348533" y="3213472"/>
              <a:ext cx="1326405" cy="13264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8" descr="Apache Zeppelin 교육">
              <a:extLst>
                <a:ext uri="{FF2B5EF4-FFF2-40B4-BE49-F238E27FC236}">
                  <a16:creationId xmlns:a16="http://schemas.microsoft.com/office/drawing/2014/main" id="{7B540532-5683-4BD6-9CE4-DD9B7E7D55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364" y="3593938"/>
              <a:ext cx="1068742" cy="565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FFCA82-3FD6-4FB6-BE7E-CC36F782813F}"/>
              </a:ext>
            </a:extLst>
          </p:cNvPr>
          <p:cNvSpPr/>
          <p:nvPr/>
        </p:nvSpPr>
        <p:spPr>
          <a:xfrm>
            <a:off x="2935072" y="1818647"/>
            <a:ext cx="8212345" cy="1556291"/>
          </a:xfrm>
          <a:prstGeom prst="roundRect">
            <a:avLst>
              <a:gd name="adj" fmla="val 8385"/>
            </a:avLst>
          </a:prstGeom>
          <a:solidFill>
            <a:schemeClr val="accent2"/>
          </a:solidFill>
          <a:ln>
            <a:solidFill>
              <a:schemeClr val="accent2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6E629B-8E7F-44D1-A482-2BA1ED3086DD}"/>
              </a:ext>
            </a:extLst>
          </p:cNvPr>
          <p:cNvSpPr txBox="1"/>
          <p:nvPr/>
        </p:nvSpPr>
        <p:spPr>
          <a:xfrm>
            <a:off x="3051167" y="1884549"/>
            <a:ext cx="8096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Apache Spark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기반으로 한 시각화 툴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아파치 인큐베이터에 들어간 오픈소스 데이터 분석 및 시각화 툴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결과 및 테이블을 빠르게 공유 가능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깔끔하고 세련된 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UI/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다양한 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Layout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제공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6B708B5-EABD-4E73-AC24-7C6AEFCC6D9C}"/>
              </a:ext>
            </a:extLst>
          </p:cNvPr>
          <p:cNvCxnSpPr>
            <a:stCxn id="29" idx="6"/>
            <a:endCxn id="32" idx="1"/>
          </p:cNvCxnSpPr>
          <p:nvPr/>
        </p:nvCxnSpPr>
        <p:spPr>
          <a:xfrm>
            <a:off x="2374131" y="2596793"/>
            <a:ext cx="560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ableau Square Logo | When using this image please provide p… | Flickr">
            <a:extLst>
              <a:ext uri="{FF2B5EF4-FFF2-40B4-BE49-F238E27FC236}">
                <a16:creationId xmlns:a16="http://schemas.microsoft.com/office/drawing/2014/main" id="{2F09184E-B305-4917-8890-6067B334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30" y="4398349"/>
            <a:ext cx="870385" cy="8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E5F17C8-CC26-43F8-A41F-B263C61CE0AA}"/>
              </a:ext>
            </a:extLst>
          </p:cNvPr>
          <p:cNvSpPr txBox="1"/>
          <p:nvPr/>
        </p:nvSpPr>
        <p:spPr>
          <a:xfrm>
            <a:off x="783779" y="2136338"/>
            <a:ext cx="108411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서울시의 코로나 </a:t>
            </a:r>
            <a:r>
              <a:rPr lang="en-US" altLang="ko-KR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확진 추이 및 환자의 특성에 대해 알아볼 수 있다</a:t>
            </a:r>
            <a:r>
              <a:rPr lang="en-US" altLang="ko-KR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최신의 데이터 처리 기술을 기반으로 코로나 </a:t>
            </a:r>
            <a:r>
              <a:rPr lang="en-US" altLang="ko-KR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확산 가능성을 예측 모니터링을 통해 </a:t>
            </a:r>
            <a:endParaRPr lang="en-US" altLang="ko-KR" sz="22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감염확산 통제에 기여 가능하다</a:t>
            </a:r>
            <a:r>
              <a:rPr lang="en-US" altLang="ko-KR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안정적인 기반 위에서 전 처리된 데이터를 분석할 수 있고 이를 다시 필요시 업무에 맞게 </a:t>
            </a:r>
            <a:endParaRPr lang="en-US" altLang="ko-KR" sz="22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가공한다</a:t>
            </a:r>
            <a:r>
              <a:rPr lang="en-US" altLang="ko-KR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사용자가 원하는 가치를 얻을 수 있을 수 있다</a:t>
            </a:r>
            <a:endParaRPr lang="en-US" altLang="ko-KR" sz="22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schemeClr val="accent1">
                  <a:lumMod val="7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0D0098-3C91-436A-A516-453E1FC68093}"/>
              </a:ext>
            </a:extLst>
          </p:cNvPr>
          <p:cNvSpPr txBox="1"/>
          <p:nvPr/>
        </p:nvSpPr>
        <p:spPr>
          <a:xfrm>
            <a:off x="0" y="818857"/>
            <a:ext cx="12205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제품으로 판매를 해본다면</a:t>
            </a:r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AEC92C-28DB-4299-803A-BF245FCA6027}"/>
              </a:ext>
            </a:extLst>
          </p:cNvPr>
          <p:cNvSpPr txBox="1"/>
          <p:nvPr/>
        </p:nvSpPr>
        <p:spPr>
          <a:xfrm>
            <a:off x="7550590" y="164643"/>
            <a:ext cx="44478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Pipeline</a:t>
            </a:r>
            <a:r>
              <a:rPr lang="ko-KR" alt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  </a:t>
            </a:r>
            <a:r>
              <a:rPr lang="ko-KR" alt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이유  </a:t>
            </a:r>
            <a:r>
              <a:rPr lang="ko-KR" altLang="en-US" sz="17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  </a:t>
            </a:r>
            <a:r>
              <a:rPr lang="ko-KR" altLang="en-US" sz="17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제품으로 판매한다면</a:t>
            </a:r>
          </a:p>
        </p:txBody>
      </p:sp>
    </p:spTree>
    <p:extLst>
      <p:ext uri="{BB962C8B-B14F-4D97-AF65-F5344CB8AC3E}">
        <p14:creationId xmlns:p14="http://schemas.microsoft.com/office/powerpoint/2010/main" val="351478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0C8B19-3E15-4464-B9E0-4E241F0943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744A-2F96-45B1-BDB4-42D7C1928AC4}"/>
              </a:ext>
            </a:extLst>
          </p:cNvPr>
          <p:cNvSpPr txBox="1"/>
          <p:nvPr/>
        </p:nvSpPr>
        <p:spPr>
          <a:xfrm>
            <a:off x="0" y="266407"/>
            <a:ext cx="12205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샘플 시연 영상</a:t>
            </a:r>
          </a:p>
        </p:txBody>
      </p:sp>
      <p:pic>
        <p:nvPicPr>
          <p:cNvPr id="2" name="온라인 미디어 1" title="Zeppelin Sample run">
            <a:hlinkClick r:id="" action="ppaction://media"/>
            <a:extLst>
              <a:ext uri="{FF2B5EF4-FFF2-40B4-BE49-F238E27FC236}">
                <a16:creationId xmlns:a16="http://schemas.microsoft.com/office/drawing/2014/main" id="{09E733E6-7B95-4B6E-83C1-17158EB73EA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03086" y="820405"/>
            <a:ext cx="10450714" cy="5904654"/>
          </a:xfrm>
          <a:prstGeom prst="rect">
            <a:avLst/>
          </a:prstGeom>
        </p:spPr>
      </p:pic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DFD55E4-9DA1-40EE-977B-1DA4407D8628}"/>
              </a:ext>
            </a:extLst>
          </p:cNvPr>
          <p:cNvSpPr/>
          <p:nvPr/>
        </p:nvSpPr>
        <p:spPr>
          <a:xfrm rot="21600000">
            <a:off x="10706406" y="6037595"/>
            <a:ext cx="771321" cy="771321"/>
          </a:xfrm>
          <a:custGeom>
            <a:avLst/>
            <a:gdLst>
              <a:gd name="connsiteX0" fmla="*/ 413032 w 771321"/>
              <a:gd name="connsiteY0" fmla="*/ 771321 h 771321"/>
              <a:gd name="connsiteX1" fmla="*/ 0 w 771321"/>
              <a:gd name="connsiteY1" fmla="*/ 771321 h 771321"/>
              <a:gd name="connsiteX2" fmla="*/ 771321 w 771321"/>
              <a:gd name="connsiteY2" fmla="*/ 0 h 771321"/>
              <a:gd name="connsiteX3" fmla="*/ 771321 w 771321"/>
              <a:gd name="connsiteY3" fmla="*/ 413032 h 771321"/>
              <a:gd name="connsiteX4" fmla="*/ 413032 w 771321"/>
              <a:gd name="connsiteY4" fmla="*/ 771321 h 7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321" h="771321">
                <a:moveTo>
                  <a:pt x="413032" y="771321"/>
                </a:moveTo>
                <a:lnTo>
                  <a:pt x="0" y="771321"/>
                </a:lnTo>
                <a:lnTo>
                  <a:pt x="771321" y="0"/>
                </a:lnTo>
                <a:lnTo>
                  <a:pt x="771321" y="413032"/>
                </a:lnTo>
                <a:cubicBezTo>
                  <a:pt x="771321" y="610910"/>
                  <a:pt x="610910" y="771321"/>
                  <a:pt x="413032" y="77132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8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C37161-9CE6-4A75-8BC5-BE883E65BE1D}"/>
              </a:ext>
            </a:extLst>
          </p:cNvPr>
          <p:cNvGrpSpPr/>
          <p:nvPr/>
        </p:nvGrpSpPr>
        <p:grpSpPr>
          <a:xfrm>
            <a:off x="1213165" y="1564982"/>
            <a:ext cx="9699052" cy="3918536"/>
            <a:chOff x="717159" y="1049208"/>
            <a:chExt cx="9699052" cy="391853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F79DEAD-BAD4-4138-ACD1-C3C8491ABAD3}"/>
                </a:ext>
              </a:extLst>
            </p:cNvPr>
            <p:cNvSpPr/>
            <p:nvPr/>
          </p:nvSpPr>
          <p:spPr>
            <a:xfrm>
              <a:off x="717159" y="1049208"/>
              <a:ext cx="9699052" cy="3843260"/>
            </a:xfrm>
            <a:prstGeom prst="roundRect">
              <a:avLst>
                <a:gd name="adj" fmla="val 8385"/>
              </a:avLst>
            </a:prstGeom>
            <a:solidFill>
              <a:schemeClr val="accent2"/>
            </a:solidFill>
            <a:ln>
              <a:solidFill>
                <a:schemeClr val="accent2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5F17C8-CC26-43F8-A41F-B263C61CE0AA}"/>
                </a:ext>
              </a:extLst>
            </p:cNvPr>
            <p:cNvSpPr txBox="1"/>
            <p:nvPr/>
          </p:nvSpPr>
          <p:spPr>
            <a:xfrm>
              <a:off x="888140" y="1182092"/>
              <a:ext cx="9423707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1. </a:t>
              </a:r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데이터 한계</a:t>
              </a:r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개인정보 유출 우려로 미흡한 데이터 셋이 존재</a:t>
              </a:r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실시간 데이터 수집과 처리 미구현으로 실시간 데이터 최신화 미흡</a:t>
              </a:r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2.</a:t>
              </a:r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시각화의 한계점</a:t>
              </a:r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상용화 시킨다고 가정한다면</a:t>
              </a:r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좀 더 다양하고 보기 좋은 시각화 기능이 있는 제품이 있을 것</a:t>
              </a:r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3. </a:t>
              </a:r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데이터 분석</a:t>
              </a:r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다양한 데이터만 가지고 진행하지 않고 단순하게 진행하여</a:t>
              </a:r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데이터 과학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분석 면에서 새로운 결과물 도출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문제 해결에 미흡한 느낌</a:t>
              </a:r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390E849-AF0E-411E-85EE-5E6C226F2555}"/>
              </a:ext>
            </a:extLst>
          </p:cNvPr>
          <p:cNvSpPr txBox="1"/>
          <p:nvPr/>
        </p:nvSpPr>
        <p:spPr>
          <a:xfrm>
            <a:off x="0" y="818857"/>
            <a:ext cx="12205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3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한계 및 추가 연구 내용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E9BD5B-183E-4E2E-BAA5-EA31387289BB}"/>
              </a:ext>
            </a:extLst>
          </p:cNvPr>
          <p:cNvSpPr txBox="1"/>
          <p:nvPr/>
        </p:nvSpPr>
        <p:spPr>
          <a:xfrm>
            <a:off x="7550590" y="164643"/>
            <a:ext cx="44478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700" dirty="0">
                <a:solidFill>
                  <a:schemeClr val="tx2">
                    <a:lumMod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한계점   </a:t>
            </a:r>
            <a:r>
              <a:rPr lang="en-US" altLang="ko-KR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  </a:t>
            </a:r>
            <a:r>
              <a:rPr lang="ko-KR" alt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추가 연구 내용</a:t>
            </a:r>
          </a:p>
        </p:txBody>
      </p:sp>
    </p:spTree>
    <p:extLst>
      <p:ext uri="{BB962C8B-B14F-4D97-AF65-F5344CB8AC3E}">
        <p14:creationId xmlns:p14="http://schemas.microsoft.com/office/powerpoint/2010/main" val="413228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295357"/>
      </a:dk1>
      <a:lt1>
        <a:srgbClr val="6BD9E3"/>
      </a:lt1>
      <a:dk2>
        <a:srgbClr val="479096"/>
      </a:dk2>
      <a:lt2>
        <a:srgbClr val="65CDD6"/>
      </a:lt2>
      <a:accent1>
        <a:srgbClr val="59B4BD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레시피코리아 Medium"/>
        <a:cs typeface=""/>
      </a:majorFont>
      <a:minorFont>
        <a:latin typeface="Arial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598</Words>
  <Application>Microsoft Office PowerPoint</Application>
  <PresentationFormat>와이드스크린</PresentationFormat>
  <Paragraphs>114</Paragraphs>
  <Slides>11</Slides>
  <Notes>4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 Black</vt:lpstr>
      <vt:lpstr>KoPubWorld돋움체 Medium</vt:lpstr>
      <vt:lpstr>Arial</vt:lpstr>
      <vt:lpstr>함초롬바탕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Park Wonseok</cp:lastModifiedBy>
  <cp:revision>41</cp:revision>
  <dcterms:created xsi:type="dcterms:W3CDTF">2020-10-05T07:27:51Z</dcterms:created>
  <dcterms:modified xsi:type="dcterms:W3CDTF">2021-12-11T12:30:14Z</dcterms:modified>
</cp:coreProperties>
</file>